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8"/>
  </p:notesMasterIdLst>
  <p:sldIdLst>
    <p:sldId id="256" r:id="rId2"/>
    <p:sldId id="677" r:id="rId3"/>
    <p:sldId id="293" r:id="rId4"/>
    <p:sldId id="713" r:id="rId5"/>
    <p:sldId id="866" r:id="rId6"/>
    <p:sldId id="258" r:id="rId7"/>
    <p:sldId id="910" r:id="rId8"/>
    <p:sldId id="908" r:id="rId9"/>
    <p:sldId id="909" r:id="rId10"/>
    <p:sldId id="913" r:id="rId11"/>
    <p:sldId id="914" r:id="rId12"/>
    <p:sldId id="915" r:id="rId13"/>
    <p:sldId id="874" r:id="rId14"/>
    <p:sldId id="911" r:id="rId15"/>
    <p:sldId id="777" r:id="rId16"/>
    <p:sldId id="870" r:id="rId17"/>
    <p:sldId id="871" r:id="rId18"/>
    <p:sldId id="872" r:id="rId19"/>
    <p:sldId id="878" r:id="rId20"/>
    <p:sldId id="877" r:id="rId21"/>
    <p:sldId id="876" r:id="rId22"/>
    <p:sldId id="873" r:id="rId23"/>
    <p:sldId id="318" r:id="rId24"/>
    <p:sldId id="317" r:id="rId25"/>
    <p:sldId id="630" r:id="rId26"/>
    <p:sldId id="879" r:id="rId27"/>
    <p:sldId id="880" r:id="rId28"/>
    <p:sldId id="881" r:id="rId29"/>
    <p:sldId id="629" r:id="rId30"/>
    <p:sldId id="779" r:id="rId31"/>
    <p:sldId id="884" r:id="rId32"/>
    <p:sldId id="882" r:id="rId33"/>
    <p:sldId id="883" r:id="rId34"/>
    <p:sldId id="780" r:id="rId35"/>
    <p:sldId id="628" r:id="rId36"/>
    <p:sldId id="781" r:id="rId37"/>
    <p:sldId id="712" r:id="rId38"/>
    <p:sldId id="685" r:id="rId39"/>
    <p:sldId id="783" r:id="rId40"/>
    <p:sldId id="784" r:id="rId41"/>
    <p:sldId id="708" r:id="rId42"/>
    <p:sldId id="782" r:id="rId43"/>
    <p:sldId id="785" r:id="rId44"/>
    <p:sldId id="786" r:id="rId45"/>
    <p:sldId id="812" r:id="rId46"/>
    <p:sldId id="636" r:id="rId47"/>
    <p:sldId id="689" r:id="rId48"/>
    <p:sldId id="686" r:id="rId49"/>
    <p:sldId id="688" r:id="rId50"/>
    <p:sldId id="795" r:id="rId51"/>
    <p:sldId id="796" r:id="rId52"/>
    <p:sldId id="797" r:id="rId53"/>
    <p:sldId id="798" r:id="rId54"/>
    <p:sldId id="687" r:id="rId55"/>
    <p:sldId id="804" r:id="rId56"/>
    <p:sldId id="805" r:id="rId57"/>
    <p:sldId id="806" r:id="rId58"/>
    <p:sldId id="848" r:id="rId59"/>
    <p:sldId id="849" r:id="rId60"/>
    <p:sldId id="850" r:id="rId61"/>
    <p:sldId id="851" r:id="rId62"/>
    <p:sldId id="852" r:id="rId63"/>
    <p:sldId id="853" r:id="rId64"/>
    <p:sldId id="854" r:id="rId65"/>
    <p:sldId id="855" r:id="rId66"/>
    <p:sldId id="856" r:id="rId67"/>
    <p:sldId id="678" r:id="rId68"/>
    <p:sldId id="807" r:id="rId69"/>
    <p:sldId id="813" r:id="rId70"/>
    <p:sldId id="808" r:id="rId71"/>
    <p:sldId id="857" r:id="rId72"/>
    <p:sldId id="858" r:id="rId73"/>
    <p:sldId id="859" r:id="rId74"/>
    <p:sldId id="860" r:id="rId75"/>
    <p:sldId id="809" r:id="rId76"/>
    <p:sldId id="330" r:id="rId77"/>
    <p:sldId id="811" r:id="rId78"/>
    <p:sldId id="810" r:id="rId79"/>
    <p:sldId id="329" r:id="rId80"/>
    <p:sldId id="634" r:id="rId81"/>
    <p:sldId id="680" r:id="rId82"/>
    <p:sldId id="637" r:id="rId83"/>
    <p:sldId id="731" r:id="rId84"/>
    <p:sldId id="692" r:id="rId85"/>
    <p:sldId id="886" r:id="rId86"/>
    <p:sldId id="693" r:id="rId87"/>
    <p:sldId id="885" r:id="rId88"/>
    <p:sldId id="729" r:id="rId89"/>
    <p:sldId id="730" r:id="rId90"/>
    <p:sldId id="817" r:id="rId91"/>
    <p:sldId id="732" r:id="rId92"/>
    <p:sldId id="814" r:id="rId93"/>
    <p:sldId id="733" r:id="rId94"/>
    <p:sldId id="815" r:id="rId95"/>
    <p:sldId id="734" r:id="rId96"/>
    <p:sldId id="819" r:id="rId97"/>
    <p:sldId id="818" r:id="rId98"/>
    <p:sldId id="736" r:id="rId99"/>
    <p:sldId id="737" r:id="rId100"/>
    <p:sldId id="735" r:id="rId101"/>
    <p:sldId id="695" r:id="rId102"/>
    <p:sldId id="738" r:id="rId103"/>
    <p:sldId id="698" r:id="rId104"/>
    <p:sldId id="823" r:id="rId105"/>
    <p:sldId id="701" r:id="rId106"/>
    <p:sldId id="702" r:id="rId107"/>
    <p:sldId id="887" r:id="rId108"/>
    <p:sldId id="739" r:id="rId109"/>
    <p:sldId id="824" r:id="rId110"/>
    <p:sldId id="826" r:id="rId111"/>
    <p:sldId id="827" r:id="rId112"/>
    <p:sldId id="741" r:id="rId113"/>
    <p:sldId id="740" r:id="rId114"/>
    <p:sldId id="722" r:id="rId115"/>
    <p:sldId id="888" r:id="rId116"/>
    <p:sldId id="889" r:id="rId117"/>
    <p:sldId id="890" r:id="rId118"/>
    <p:sldId id="891" r:id="rId119"/>
    <p:sldId id="893" r:id="rId120"/>
    <p:sldId id="892" r:id="rId121"/>
    <p:sldId id="894" r:id="rId122"/>
    <p:sldId id="895" r:id="rId123"/>
    <p:sldId id="896" r:id="rId124"/>
    <p:sldId id="897" r:id="rId125"/>
    <p:sldId id="898" r:id="rId126"/>
    <p:sldId id="899" r:id="rId127"/>
    <p:sldId id="800" r:id="rId128"/>
    <p:sldId id="801" r:id="rId129"/>
    <p:sldId id="802" r:id="rId130"/>
    <p:sldId id="803" r:id="rId131"/>
    <p:sldId id="900" r:id="rId132"/>
    <p:sldId id="828" r:id="rId133"/>
    <p:sldId id="830" r:id="rId134"/>
    <p:sldId id="901" r:id="rId135"/>
    <p:sldId id="799" r:id="rId136"/>
    <p:sldId id="707" r:id="rId137"/>
    <p:sldId id="723" r:id="rId138"/>
    <p:sldId id="902" r:id="rId139"/>
    <p:sldId id="907" r:id="rId140"/>
    <p:sldId id="906" r:id="rId141"/>
    <p:sldId id="904" r:id="rId142"/>
    <p:sldId id="903" r:id="rId143"/>
    <p:sldId id="905" r:id="rId144"/>
    <p:sldId id="724" r:id="rId145"/>
    <p:sldId id="725" r:id="rId146"/>
    <p:sldId id="726" r:id="rId147"/>
    <p:sldId id="727" r:id="rId148"/>
    <p:sldId id="728" r:id="rId149"/>
    <p:sldId id="340" r:id="rId150"/>
    <p:sldId id="327" r:id="rId151"/>
    <p:sldId id="346" r:id="rId152"/>
    <p:sldId id="704" r:id="rId153"/>
    <p:sldId id="706" r:id="rId154"/>
    <p:sldId id="768" r:id="rId155"/>
    <p:sldId id="769" r:id="rId156"/>
    <p:sldId id="770" r:id="rId157"/>
    <p:sldId id="772" r:id="rId158"/>
    <p:sldId id="771" r:id="rId159"/>
    <p:sldId id="773" r:id="rId160"/>
    <p:sldId id="742" r:id="rId161"/>
    <p:sldId id="639" r:id="rId162"/>
    <p:sldId id="631" r:id="rId163"/>
    <p:sldId id="744" r:id="rId164"/>
    <p:sldId id="743" r:id="rId165"/>
    <p:sldId id="745" r:id="rId166"/>
    <p:sldId id="749" r:id="rId167"/>
    <p:sldId id="747" r:id="rId168"/>
    <p:sldId id="748" r:id="rId169"/>
    <p:sldId id="751" r:id="rId170"/>
    <p:sldId id="752" r:id="rId171"/>
    <p:sldId id="753" r:id="rId172"/>
    <p:sldId id="754" r:id="rId173"/>
    <p:sldId id="756" r:id="rId174"/>
    <p:sldId id="757" r:id="rId175"/>
    <p:sldId id="755" r:id="rId176"/>
    <p:sldId id="845" r:id="rId177"/>
    <p:sldId id="758" r:id="rId178"/>
    <p:sldId id="759" r:id="rId179"/>
    <p:sldId id="760" r:id="rId180"/>
    <p:sldId id="761" r:id="rId181"/>
    <p:sldId id="861" r:id="rId182"/>
    <p:sldId id="863" r:id="rId183"/>
    <p:sldId id="862" r:id="rId184"/>
    <p:sldId id="762" r:id="rId185"/>
    <p:sldId id="763" r:id="rId186"/>
    <p:sldId id="764" r:id="rId187"/>
    <p:sldId id="766" r:id="rId188"/>
    <p:sldId id="765" r:id="rId189"/>
    <p:sldId id="767" r:id="rId190"/>
    <p:sldId id="864" r:id="rId191"/>
    <p:sldId id="865" r:id="rId192"/>
    <p:sldId id="675" r:id="rId193"/>
    <p:sldId id="710" r:id="rId194"/>
    <p:sldId id="681" r:id="rId195"/>
    <p:sldId id="682" r:id="rId196"/>
    <p:sldId id="683" r:id="rId19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01" autoAdjust="0"/>
    <p:restoredTop sz="93548" autoAdjust="0"/>
  </p:normalViewPr>
  <p:slideViewPr>
    <p:cSldViewPr>
      <p:cViewPr>
        <p:scale>
          <a:sx n="103" d="100"/>
          <a:sy n="103" d="100"/>
        </p:scale>
        <p:origin x="-2040" y="-2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slide" Target="slides/slide195.xml"/><Relationship Id="rId200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1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notesMaster" Target="notesMasters/notesMaster1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18A1C-D4BF-45FF-A944-1822E95DEE54}" type="datetimeFigureOut">
              <a:rPr lang="ko-KR" altLang="en-US" smtClean="0"/>
              <a:t>2016-05-06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23F85-3629-4598-BA1A-3048E3BFB8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389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23F85-3629-4598-BA1A-3048E3BFB8DA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406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642939" y="2286000"/>
            <a:ext cx="7858125" cy="0"/>
          </a:xfrm>
          <a:prstGeom prst="line">
            <a:avLst/>
          </a:prstGeom>
          <a:ln w="12700">
            <a:solidFill>
              <a:srgbClr val="0099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68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CBA9B4-8D24-4446-B5C0-B1AB4FECC954}" type="datetimeFigureOut">
              <a:rPr lang="ko-KR" altLang="en-US" smtClean="0"/>
              <a:pPr/>
              <a:t>2016-05-06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030706-2A9E-4228-889F-5E703EC009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473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CBA9B4-8D24-4446-B5C0-B1AB4FECC954}" type="datetimeFigureOut">
              <a:rPr lang="ko-KR" altLang="en-US" smtClean="0"/>
              <a:pPr/>
              <a:t>2016-05-06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030706-2A9E-4228-889F-5E703EC009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597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400A14-7537-48C8-8ABA-3EE0483D857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85908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142875" y="571500"/>
            <a:ext cx="8858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91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CBA9B4-8D24-4446-B5C0-B1AB4FECC954}" type="datetimeFigureOut">
              <a:rPr lang="ko-KR" altLang="en-US" smtClean="0"/>
              <a:pPr/>
              <a:t>2016-05-06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030706-2A9E-4228-889F-5E703EC009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27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CBA9B4-8D24-4446-B5C0-B1AB4FECC954}" type="datetimeFigureOut">
              <a:rPr lang="ko-KR" altLang="en-US" smtClean="0"/>
              <a:pPr/>
              <a:t>2016-05-06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030706-2A9E-4228-889F-5E703EC009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089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CBA9B4-8D24-4446-B5C0-B1AB4FECC954}" type="datetimeFigureOut">
              <a:rPr lang="ko-KR" altLang="en-US" smtClean="0"/>
              <a:pPr/>
              <a:t>2016-05-06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030706-2A9E-4228-889F-5E703EC009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351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CBA9B4-8D24-4446-B5C0-B1AB4FECC954}" type="datetimeFigureOut">
              <a:rPr lang="ko-KR" altLang="en-US" smtClean="0"/>
              <a:pPr/>
              <a:t>2016-05-06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030706-2A9E-4228-889F-5E703EC009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6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CBA9B4-8D24-4446-B5C0-B1AB4FECC954}" type="datetimeFigureOut">
              <a:rPr lang="ko-KR" altLang="en-US" smtClean="0"/>
              <a:pPr/>
              <a:t>2016-05-06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030706-2A9E-4228-889F-5E703EC009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58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CBA9B4-8D24-4446-B5C0-B1AB4FECC954}" type="datetimeFigureOut">
              <a:rPr lang="ko-KR" altLang="en-US" smtClean="0"/>
              <a:pPr/>
              <a:t>2016-05-06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030706-2A9E-4228-889F-5E703EC009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0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CBA9B4-8D24-4446-B5C0-B1AB4FECC954}" type="datetimeFigureOut">
              <a:rPr lang="ko-KR" altLang="en-US" smtClean="0"/>
              <a:pPr/>
              <a:t>2016-05-06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030706-2A9E-4228-889F-5E703EC009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811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460432" y="6511180"/>
            <a:ext cx="590550" cy="2462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3A6D661-FEAC-4214-A064-E67D88AF723E}" type="slidenum">
              <a:rPr kumimoji="0" lang="ko-KR" altLang="en-US" sz="1000" b="1">
                <a:latin typeface="+mn-lt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ko-KR" sz="1000" b="1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127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eastflag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://developer.android.com/intl/ko/training/implementing-navigation/nav-drawer.html" TargetMode="Externa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hyperlink" Target="http://nekr.kr/data/file/gallery/1982141585_NxOaTu1g_11.jpg" TargetMode="Externa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dom/tryit.asp?filename=try_dom_parsertest" TargetMode="External"/><Relationship Id="rId2" Type="http://schemas.openxmlformats.org/officeDocument/2006/relationships/hyperlink" Target="http://www.w3schools.com/dom/books.xml" TargetMode="Externa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://braincast.nl/samples/jsoneditor/" TargetMode="External"/><Relationship Id="rId2" Type="http://schemas.openxmlformats.org/officeDocument/2006/relationships/hyperlink" Target="http://www.w3schools.com/json/default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schools.com/json/json_intro.asp" TargetMode="Externa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.sec.samsung.com/comLocal/support/down/kies_main.do?kind=usb" TargetMode="Externa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pi.naver.com/search" TargetMode="External"/><Relationship Id="rId2" Type="http://schemas.openxmlformats.org/officeDocument/2006/relationships/hyperlink" Target="http://developer.naver.com/wiki/pages/OpenAPI" TargetMode="Externa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google.com/apis/console/" TargetMode="External"/><Relationship Id="rId2" Type="http://schemas.openxmlformats.org/officeDocument/2006/relationships/hyperlink" Target="http://androidhuman.tistory.com/518" TargetMode="Externa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places/documentation/search?hl=ko" TargetMode="External"/><Relationship Id="rId2" Type="http://schemas.openxmlformats.org/officeDocument/2006/relationships/hyperlink" Target="https://code.google.com/apis/console/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insightbook.co.kr/wp-content/uploads/1/lk310000000000.pdf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index.html" TargetMode="External"/><Relationship Id="rId2" Type="http://schemas.openxmlformats.org/officeDocument/2006/relationships/hyperlink" Target="http://www.javabrain.kr/androi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klutzy.nanabi.org/android-design-ko/" TargetMode="External"/><Relationship Id="rId4" Type="http://schemas.openxmlformats.org/officeDocument/2006/relationships/hyperlink" Target="http://www.kandroid.org/guide/basics/what-is-android.htm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avabrain.kr/resources/download/resource.zip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arabiannight.tistory.com/60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oracle.com/technetwork/java/javase/downloads/jdk8-downloads-2133151.html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://namsieon.com/281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napi.co.kr/android/annex/18-3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6228184" y="1772816"/>
            <a:ext cx="206979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 dirty="0" err="1" smtClean="0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강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의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319369" y="4797152"/>
            <a:ext cx="316278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2400" b="1" dirty="0" smtClean="0">
                <a:latin typeface="맑은 고딕" pitchFamily="50" charset="-127"/>
                <a:ea typeface="맑은 고딕" pitchFamily="50" charset="-127"/>
                <a:hlinkClick r:id="rId2"/>
              </a:rPr>
              <a:t>eastflag@gmail.com</a:t>
            </a:r>
            <a:endParaRPr kumimoji="0"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010-3010-1482</a:t>
            </a:r>
          </a:p>
          <a:p>
            <a:r>
              <a:rPr kumimoji="0" lang="ko-KR" altLang="en-US" sz="2400" b="1" dirty="0" smtClean="0">
                <a:latin typeface="맑은 고딕" pitchFamily="50" charset="-127"/>
                <a:ea typeface="맑은 고딕" pitchFamily="50" charset="-127"/>
              </a:rPr>
              <a:t>이동</a:t>
            </a:r>
            <a:r>
              <a:rPr kumimoji="0" lang="ko-KR" altLang="en-US" sz="2400" b="1" dirty="0">
                <a:latin typeface="맑은 고딕" pitchFamily="50" charset="-127"/>
                <a:ea typeface="맑은 고딕" pitchFamily="50" charset="-127"/>
              </a:rPr>
              <a:t>기</a:t>
            </a:r>
            <a:endParaRPr kumimoji="0"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46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9971" y="5212145"/>
            <a:ext cx="656236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en-US" altLang="ko-KR" b="1" dirty="0" err="1" smtClean="0"/>
              <a:t>FirstProject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프로젝트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만들기</a:t>
            </a:r>
            <a:endParaRPr lang="en-US" altLang="ko-KR" b="1" dirty="0" smtClean="0"/>
          </a:p>
          <a:p>
            <a:r>
              <a:rPr lang="en-US" altLang="ko-KR" sz="1400" dirty="0" smtClean="0"/>
              <a:t>- Application name: </a:t>
            </a:r>
            <a:r>
              <a:rPr lang="en-US" altLang="ko-KR" sz="1400" dirty="0" err="1" smtClean="0"/>
              <a:t>FirstProject</a:t>
            </a:r>
            <a:endParaRPr lang="en-US" altLang="ko-KR" sz="1400" dirty="0" smtClean="0"/>
          </a:p>
          <a:p>
            <a:r>
              <a:rPr lang="en-US" altLang="ko-KR" sz="1400" dirty="0" smtClean="0"/>
              <a:t>- Company domain: </a:t>
            </a:r>
            <a:r>
              <a:rPr lang="en-US" altLang="ko-KR" sz="1400" dirty="0" smtClean="0"/>
              <a:t>test.eastflag.com (</a:t>
            </a:r>
            <a:r>
              <a:rPr lang="en-US" altLang="ko-KR" sz="1400" dirty="0" err="1" smtClean="0"/>
              <a:t>eastflag</a:t>
            </a:r>
            <a:r>
              <a:rPr lang="ko-KR" altLang="en-US" sz="1400" dirty="0" smtClean="0"/>
              <a:t>은 자기 아이디 등 임의로 변경</a:t>
            </a:r>
            <a:r>
              <a:rPr lang="en-US" altLang="ko-KR" sz="1400" dirty="0" smtClean="0"/>
              <a:t>)</a:t>
            </a:r>
            <a:endParaRPr lang="en-US" altLang="ko-KR" sz="1400" dirty="0" smtClean="0"/>
          </a:p>
          <a:p>
            <a:r>
              <a:rPr lang="en-US" altLang="ko-KR" sz="1400" dirty="0" smtClean="0"/>
              <a:t>- Project location</a:t>
            </a:r>
          </a:p>
          <a:p>
            <a:r>
              <a:rPr lang="en-US" altLang="ko-KR" sz="1400" dirty="0" smtClean="0"/>
              <a:t>  d</a:t>
            </a:r>
            <a:r>
              <a:rPr lang="en-US" altLang="ko-KR" sz="1400" dirty="0" smtClean="0"/>
              <a:t>:\eastflag\workspace\FirstProject</a:t>
            </a:r>
            <a:endParaRPr lang="en-US" altLang="ko-KR" sz="1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36" y="692696"/>
            <a:ext cx="6300192" cy="424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1043608" y="3339124"/>
            <a:ext cx="6840760" cy="43204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61844" y="2132855"/>
            <a:ext cx="6933844" cy="68032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1017172" y="3864728"/>
            <a:ext cx="0" cy="12924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772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Android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studio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실행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프로젝트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생성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965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467544" y="1196752"/>
            <a:ext cx="7488832" cy="48605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b="1" dirty="0" smtClean="0"/>
              <a:t>* </a:t>
            </a:r>
            <a:r>
              <a:rPr lang="ko-KR" altLang="en-US" sz="1800" b="1" dirty="0" err="1" smtClean="0"/>
              <a:t>브로드캐스트</a:t>
            </a:r>
            <a:endParaRPr lang="en-US" altLang="ko-KR" sz="1800" b="1" dirty="0" smtClean="0"/>
          </a:p>
          <a:p>
            <a:pPr marL="285750" indent="-285750" algn="l">
              <a:buFont typeface="Arial" charset="0"/>
              <a:buChar char="•"/>
            </a:pPr>
            <a:endParaRPr lang="en-US" altLang="ko-KR" sz="1800" b="1" dirty="0"/>
          </a:p>
          <a:p>
            <a:pPr algn="l"/>
            <a:r>
              <a:rPr lang="en-US" altLang="ko-KR" sz="1800" b="1" dirty="0"/>
              <a:t>* </a:t>
            </a:r>
            <a:r>
              <a:rPr lang="ko-KR" altLang="en-US" sz="1800" b="1" dirty="0"/>
              <a:t>서비스</a:t>
            </a:r>
            <a:endParaRPr lang="en-US" altLang="ko-KR" sz="1800" b="1" dirty="0"/>
          </a:p>
          <a:p>
            <a:pPr algn="l"/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* Notification</a:t>
            </a:r>
          </a:p>
          <a:p>
            <a:pPr algn="l"/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* </a:t>
            </a:r>
            <a:r>
              <a:rPr lang="en-US" altLang="ko-KR" sz="1800" b="1" dirty="0" err="1" smtClean="0"/>
              <a:t>MediaPlayer</a:t>
            </a:r>
            <a:endParaRPr lang="en-US" altLang="ko-KR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29233223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34274" y="127025"/>
            <a:ext cx="299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브로드캐스트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- </a:t>
            </a:r>
            <a:r>
              <a:rPr lang="ko-KR" altLang="en-US" sz="2400" b="1" dirty="0" smtClean="0"/>
              <a:t>개요</a:t>
            </a:r>
            <a:endParaRPr lang="ko-KR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34274" y="1052736"/>
            <a:ext cx="83141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* BR(</a:t>
            </a:r>
            <a:r>
              <a:rPr lang="ko-KR" altLang="en-US" sz="2000" b="1" dirty="0" err="1" smtClean="0"/>
              <a:t>브로드캐스트</a:t>
            </a:r>
            <a:r>
              <a:rPr lang="ko-KR" altLang="en-US" sz="2000" b="1" dirty="0" smtClean="0"/>
              <a:t> 리시버</a:t>
            </a:r>
            <a:r>
              <a:rPr lang="en-US" altLang="ko-KR" sz="2000" b="1" dirty="0" smtClean="0"/>
              <a:t>)</a:t>
            </a:r>
            <a:r>
              <a:rPr lang="ko-KR" altLang="en-US" sz="2000" b="1" dirty="0" smtClean="0"/>
              <a:t> 개</a:t>
            </a:r>
            <a:r>
              <a:rPr lang="ko-KR" altLang="en-US" sz="2000" b="1" dirty="0"/>
              <a:t>요</a:t>
            </a:r>
            <a:endParaRPr lang="en-US" altLang="ko-KR" sz="2000" b="1" dirty="0" smtClean="0"/>
          </a:p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시스템 혹은 </a:t>
            </a:r>
            <a:r>
              <a:rPr lang="ko-KR" altLang="en-US" sz="1600" dirty="0" err="1" smtClean="0"/>
              <a:t>어플의</a:t>
            </a:r>
            <a:r>
              <a:rPr lang="ko-KR" altLang="en-US" sz="1600" dirty="0" smtClean="0"/>
              <a:t> 이벤트를 받도록 </a:t>
            </a:r>
            <a:r>
              <a:rPr lang="ko-KR" altLang="en-US" sz="1600" dirty="0" err="1" smtClean="0"/>
              <a:t>해준는</a:t>
            </a:r>
            <a:r>
              <a:rPr lang="ko-KR" altLang="en-US" sz="1600" dirty="0" smtClean="0"/>
              <a:t> 컴포넌트</a:t>
            </a:r>
            <a:endParaRPr lang="en-US" altLang="ko-KR" sz="1600" dirty="0" smtClean="0"/>
          </a:p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구조는 </a:t>
            </a:r>
            <a:r>
              <a:rPr lang="en-US" altLang="ko-KR" sz="1600" dirty="0" smtClean="0"/>
              <a:t>GOF </a:t>
            </a:r>
            <a:r>
              <a:rPr lang="ko-KR" altLang="en-US" sz="1600" dirty="0" err="1" smtClean="0"/>
              <a:t>디자인패턴중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Observer </a:t>
            </a:r>
            <a:r>
              <a:rPr lang="ko-KR" altLang="en-US" sz="1600" dirty="0" smtClean="0"/>
              <a:t>패턴과 동일함</a:t>
            </a:r>
            <a:endParaRPr lang="en-US" altLang="ko-KR" sz="1600" dirty="0" smtClean="0"/>
          </a:p>
          <a:p>
            <a:r>
              <a:rPr lang="en-US" altLang="ko-KR" sz="1600" dirty="0" smtClean="0"/>
              <a:t>  1) BR</a:t>
            </a:r>
            <a:r>
              <a:rPr lang="ko-KR" altLang="en-US" sz="1600" dirty="0" smtClean="0"/>
              <a:t>은 수신할 이벤트를 등록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2) </a:t>
            </a:r>
            <a:r>
              <a:rPr lang="ko-KR" altLang="en-US" sz="1600" dirty="0" smtClean="0"/>
              <a:t>시스템 혹은 </a:t>
            </a:r>
            <a:r>
              <a:rPr lang="ko-KR" altLang="en-US" sz="1600" dirty="0" err="1" smtClean="0"/>
              <a:t>어플이</a:t>
            </a:r>
            <a:r>
              <a:rPr lang="ko-KR" altLang="en-US" sz="1600" dirty="0" smtClean="0"/>
              <a:t> 이벤트를 발생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3) </a:t>
            </a:r>
            <a:r>
              <a:rPr lang="ko-KR" altLang="en-US" sz="1600" dirty="0" err="1" smtClean="0"/>
              <a:t>안드로이드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프레임웍은</a:t>
            </a:r>
            <a:r>
              <a:rPr lang="ko-KR" altLang="en-US" sz="1600" dirty="0" smtClean="0"/>
              <a:t> 해당 이벤트를 수신하겠다고 등록한 컴포넌트를 호출</a:t>
            </a:r>
            <a:endParaRPr lang="en-US" altLang="ko-KR" sz="16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128726" y="3068960"/>
            <a:ext cx="597369" cy="566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96230" y="4493419"/>
            <a:ext cx="5008022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Android </a:t>
            </a:r>
            <a:r>
              <a:rPr lang="en-US" altLang="ko-KR" dirty="0" err="1" smtClean="0">
                <a:solidFill>
                  <a:schemeClr val="tx1"/>
                </a:solidFill>
              </a:rPr>
              <a:t>FrameWork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205567" y="3043362"/>
            <a:ext cx="597369" cy="566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1575160" y="3665720"/>
            <a:ext cx="483183" cy="82769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15616" y="3788177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1.</a:t>
            </a:r>
            <a:r>
              <a:rPr lang="ko-KR" altLang="en-US" sz="1400" dirty="0" smtClean="0"/>
              <a:t>수신할 이벤트 등록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2483768" y="3078648"/>
            <a:ext cx="597369" cy="566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2668821" y="3665720"/>
            <a:ext cx="165925" cy="82769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16751" y="3198259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…</a:t>
            </a:r>
            <a:endParaRPr lang="ko-KR" altLang="en-US" sz="1400" dirty="0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5713475" y="3609738"/>
            <a:ext cx="586717" cy="88368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68397" y="3795662"/>
            <a:ext cx="2970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2.</a:t>
            </a:r>
            <a:r>
              <a:rPr lang="ko-KR" altLang="en-US" sz="1400" dirty="0" smtClean="0"/>
              <a:t> 시스템 혹은 </a:t>
            </a:r>
            <a:r>
              <a:rPr lang="ko-KR" altLang="en-US" sz="1400" dirty="0" err="1" smtClean="0"/>
              <a:t>어플이</a:t>
            </a:r>
            <a:r>
              <a:rPr lang="ko-KR" altLang="en-US" sz="1400" dirty="0" smtClean="0"/>
              <a:t> 이벤트 발생</a:t>
            </a:r>
            <a:endParaRPr lang="ko-KR" altLang="en-US" sz="1400" dirty="0"/>
          </a:p>
        </p:txBody>
      </p:sp>
      <p:cxnSp>
        <p:nvCxnSpPr>
          <p:cNvPr id="26" name="직선 화살표 연결선 25"/>
          <p:cNvCxnSpPr/>
          <p:nvPr/>
        </p:nvCxnSpPr>
        <p:spPr>
          <a:xfrm flipH="1" flipV="1">
            <a:off x="3182045" y="3609738"/>
            <a:ext cx="1675088" cy="88368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707904" y="3526567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3.</a:t>
            </a:r>
            <a:r>
              <a:rPr lang="ko-KR" altLang="en-US" sz="1400" dirty="0" smtClean="0"/>
              <a:t>등록된 컴포넌트에 </a:t>
            </a:r>
            <a:endParaRPr lang="en-US" altLang="ko-KR" sz="1400" dirty="0" smtClean="0"/>
          </a:p>
          <a:p>
            <a:r>
              <a:rPr lang="ko-KR" altLang="en-US" sz="1400" dirty="0" smtClean="0"/>
              <a:t>이벤트 전달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4871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34274" y="127025"/>
            <a:ext cx="316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브로드캐스트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- </a:t>
            </a:r>
            <a:r>
              <a:rPr lang="ko-KR" altLang="en-US" sz="2400" b="1" dirty="0" smtClean="0"/>
              <a:t>실습</a:t>
            </a:r>
            <a:r>
              <a:rPr lang="en-US" altLang="ko-KR" sz="2400" b="1" dirty="0" smtClean="0"/>
              <a:t>1</a:t>
            </a:r>
            <a:endParaRPr lang="ko-KR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34274" y="692696"/>
            <a:ext cx="831419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* </a:t>
            </a:r>
            <a:r>
              <a:rPr lang="ko-KR" altLang="en-US" sz="2000" b="1" dirty="0" smtClean="0"/>
              <a:t>사용자 이벤트 수신</a:t>
            </a:r>
            <a:endParaRPr lang="en-US" altLang="ko-KR" sz="2000" b="1" dirty="0" smtClean="0"/>
          </a:p>
          <a:p>
            <a:r>
              <a:rPr lang="ko-KR" altLang="en-US" sz="1600" dirty="0" smtClean="0"/>
              <a:t>특정 </a:t>
            </a:r>
            <a:r>
              <a:rPr lang="ko-KR" altLang="en-US" sz="1600" dirty="0" err="1" smtClean="0"/>
              <a:t>어플의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액티비티가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“</a:t>
            </a:r>
            <a:r>
              <a:rPr lang="en-US" altLang="ko-KR" sz="1600" dirty="0" err="1" smtClean="0"/>
              <a:t>com.eastflag.FREE_BR</a:t>
            </a:r>
            <a:r>
              <a:rPr lang="en-US" altLang="ko-KR" sz="1600" dirty="0" smtClean="0"/>
              <a:t>” </a:t>
            </a:r>
            <a:r>
              <a:rPr lang="ko-KR" altLang="en-US" sz="1600" dirty="0" smtClean="0"/>
              <a:t>이라는 이벤트 발생한다고 가정하고</a:t>
            </a:r>
            <a:r>
              <a:rPr lang="en-US" altLang="ko-KR" sz="1600" dirty="0" smtClean="0"/>
              <a:t>, </a:t>
            </a:r>
          </a:p>
          <a:p>
            <a:r>
              <a:rPr lang="ko-KR" altLang="en-US" sz="1600" dirty="0" smtClean="0"/>
              <a:t>이 이벤트를 수신하는 방법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400" dirty="0" smtClean="0"/>
              <a:t>1) </a:t>
            </a:r>
            <a:r>
              <a:rPr lang="en-US" altLang="ko-KR" sz="1400" dirty="0" err="1" smtClean="0"/>
              <a:t>MyReceiver</a:t>
            </a:r>
            <a:r>
              <a:rPr lang="ko-KR" altLang="en-US" sz="1400" dirty="0" smtClean="0"/>
              <a:t>라는 이름의 이벤트를 수신하는 </a:t>
            </a:r>
            <a:r>
              <a:rPr lang="en-US" altLang="ko-KR" sz="1400" dirty="0" smtClean="0"/>
              <a:t>BR</a:t>
            </a:r>
            <a:r>
              <a:rPr lang="ko-KR" altLang="en-US" sz="1400" dirty="0" smtClean="0"/>
              <a:t>을 생성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</a:t>
            </a:r>
            <a:r>
              <a:rPr lang="en-US" altLang="ko-KR" sz="1200" u="sng" dirty="0" smtClean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200" u="sng" dirty="0">
                <a:solidFill>
                  <a:srgbClr val="3F7F7F"/>
                </a:solidFill>
                <a:latin typeface="나눔고딕코딩"/>
                <a:ea typeface="나눔고딕코딩"/>
              </a:rPr>
              <a:t>receiver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android:name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 smtClean="0">
                <a:solidFill>
                  <a:srgbClr val="2A00FF"/>
                </a:solidFill>
                <a:latin typeface="나눔고딕코딩"/>
                <a:ea typeface="나눔고딕코딩"/>
              </a:rPr>
              <a:t>".</a:t>
            </a:r>
            <a:r>
              <a:rPr lang="en-US" altLang="ko-KR" sz="1200" i="1" dirty="0" err="1" smtClean="0">
                <a:solidFill>
                  <a:srgbClr val="2A00FF"/>
                </a:solidFill>
                <a:latin typeface="나눔고딕코딩"/>
                <a:ea typeface="나눔고딕코딩"/>
              </a:rPr>
              <a:t>MyReceiver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android:enabled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"true"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android:exported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"true" </a:t>
            </a:r>
            <a:r>
              <a:rPr lang="en-US" altLang="ko-KR" sz="1200" i="1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endParaRPr lang="ko-KR" altLang="en-US" sz="1200" dirty="0">
              <a:latin typeface="나눔고딕코딩"/>
              <a:ea typeface="나눔고딕코딩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200" dirty="0">
                <a:solidFill>
                  <a:srgbClr val="3F5FBF"/>
                </a:solidFill>
                <a:latin typeface="나눔고딕코딩"/>
                <a:ea typeface="나눔고딕코딩"/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  <a:latin typeface="나눔고딕코딩"/>
                <a:ea typeface="나눔고딕코딩"/>
              </a:rPr>
              <a:t>받고 싶은 메시지를 등록 </a:t>
            </a:r>
            <a:r>
              <a:rPr lang="en-US" altLang="ko-KR" sz="1200" dirty="0">
                <a:solidFill>
                  <a:srgbClr val="3F5FBF"/>
                </a:solidFill>
                <a:latin typeface="나눔고딕코딩"/>
                <a:ea typeface="나눔고딕코딩"/>
              </a:rPr>
              <a:t>--&gt;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2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나눔고딕코딩"/>
                <a:ea typeface="나눔고딕코딩"/>
              </a:rPr>
              <a:t>intent-filter</a:t>
            </a:r>
            <a:r>
              <a:rPr lang="en-US" altLang="ko-KR" sz="1200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    </a:t>
            </a:r>
            <a:r>
              <a:rPr lang="en-US" altLang="ko-KR" sz="12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나눔고딕코딩"/>
                <a:ea typeface="나눔고딕코딩"/>
              </a:rPr>
              <a:t>action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android:name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com.eastflag.FREE_BR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20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200" dirty="0">
                <a:solidFill>
                  <a:srgbClr val="008080"/>
                </a:solidFill>
                <a:latin typeface="나눔고딕코딩"/>
                <a:ea typeface="나눔고딕코딩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나눔고딕코딩"/>
                <a:ea typeface="나눔고딕코딩"/>
              </a:rPr>
              <a:t>intent-filter</a:t>
            </a:r>
            <a:r>
              <a:rPr lang="en-US" altLang="ko-KR" sz="1200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200" dirty="0">
                <a:solidFill>
                  <a:srgbClr val="008080"/>
                </a:solidFill>
                <a:latin typeface="나눔고딕코딩"/>
                <a:ea typeface="나눔고딕코딩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나눔고딕코딩"/>
                <a:ea typeface="나눔고딕코딩"/>
              </a:rPr>
              <a:t>receiver</a:t>
            </a:r>
            <a:r>
              <a:rPr lang="en-US" altLang="ko-KR" sz="1200" dirty="0" smtClean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2) </a:t>
            </a:r>
            <a:r>
              <a:rPr lang="en-US" altLang="ko-KR" sz="1400" dirty="0" err="1" smtClean="0"/>
              <a:t>SendActivity</a:t>
            </a:r>
            <a:r>
              <a:rPr lang="ko-KR" altLang="en-US" sz="1400" dirty="0" smtClean="0"/>
              <a:t>에서 이벤트를 발생</a:t>
            </a:r>
            <a:endParaRPr lang="en-US" altLang="ko-KR" sz="1400" dirty="0" smtClean="0"/>
          </a:p>
          <a:p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Intent </a:t>
            </a:r>
            <a:r>
              <a:rPr lang="en-US" altLang="ko-KR" sz="14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intent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4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4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Intent();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intent.setAction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400" dirty="0" err="1">
                <a:solidFill>
                  <a:srgbClr val="2A00FF"/>
                </a:solidFill>
                <a:latin typeface="나눔고딕코딩"/>
                <a:ea typeface="나눔고딕코딩"/>
              </a:rPr>
              <a:t>com.eastflag.FREE_BR</a:t>
            </a:r>
            <a:r>
              <a:rPr lang="en-US" altLang="ko-KR" sz="1400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sendBroadcast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(intent);</a:t>
            </a:r>
            <a:endParaRPr lang="en-US" altLang="ko-KR" sz="14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3) </a:t>
            </a:r>
            <a:r>
              <a:rPr lang="en-US" altLang="ko-KR" sz="1200" dirty="0" err="1"/>
              <a:t>MyReceiver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 BR</a:t>
            </a:r>
            <a:r>
              <a:rPr lang="ko-KR" altLang="en-US" sz="1200" dirty="0" smtClean="0"/>
              <a:t>에서 해당 메시지를 수신하고 처리한다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>
                <a:solidFill>
                  <a:srgbClr val="646464"/>
                </a:solidFill>
                <a:latin typeface="나눔고딕코딩"/>
                <a:ea typeface="나눔고딕코딩"/>
              </a:rPr>
              <a:t>@Override</a:t>
            </a:r>
          </a:p>
          <a:p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onReceive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(Context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context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, Intent intent) {</a:t>
            </a:r>
          </a:p>
          <a:p>
            <a:r>
              <a:rPr lang="en-US" altLang="ko-KR" sz="12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//</a:t>
            </a:r>
            <a:r>
              <a:rPr lang="ko-KR" altLang="en-US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해당 메시지 </a:t>
            </a:r>
            <a:r>
              <a:rPr lang="ko-KR" altLang="en-US" sz="120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수신시</a:t>
            </a:r>
            <a:r>
              <a:rPr lang="ko-KR" altLang="en-US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 실행 코드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Toast.</a:t>
            </a:r>
            <a:r>
              <a:rPr lang="en-US" altLang="ko-KR" sz="1200" i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makeText</a:t>
            </a:r>
            <a:r>
              <a:rPr lang="en-US" altLang="ko-KR" sz="1200" i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(context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"received"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2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Toast.</a:t>
            </a:r>
            <a:r>
              <a:rPr lang="en-US" altLang="ko-KR" sz="1200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LENGTH_SHORT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).show();</a:t>
            </a:r>
          </a:p>
          <a:p>
            <a:r>
              <a:rPr lang="en-US" altLang="ko-KR" sz="12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//</a:t>
            </a:r>
            <a:r>
              <a:rPr lang="en-US" altLang="ko-KR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throw new </a:t>
            </a:r>
            <a:r>
              <a:rPr lang="en-US" altLang="ko-KR" sz="120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UnsupportedOperationException</a:t>
            </a:r>
            <a:r>
              <a:rPr lang="en-US" altLang="ko-KR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("Not yet implemented");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41495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434274" y="127025"/>
            <a:ext cx="3201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브로드캐스트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실습</a:t>
            </a:r>
            <a:r>
              <a:rPr lang="en-US" altLang="ko-KR" sz="2400" b="1" dirty="0" smtClean="0"/>
              <a:t>2</a:t>
            </a:r>
            <a:endParaRPr lang="ko-KR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41615" y="908720"/>
            <a:ext cx="831419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시스템 </a:t>
            </a:r>
            <a:r>
              <a:rPr lang="ko-KR" altLang="en-US" b="1" dirty="0"/>
              <a:t>이벤트 </a:t>
            </a:r>
            <a:r>
              <a:rPr lang="ko-KR" altLang="en-US" b="1" dirty="0" smtClean="0"/>
              <a:t>수신 </a:t>
            </a:r>
            <a:r>
              <a:rPr lang="en-US" altLang="ko-KR" b="1" dirty="0" smtClean="0"/>
              <a:t>- SMS </a:t>
            </a:r>
            <a:r>
              <a:rPr lang="ko-KR" altLang="en-US" b="1" dirty="0" smtClean="0"/>
              <a:t>수신하기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sz="1400" b="1" dirty="0" smtClean="0"/>
              <a:t>0) </a:t>
            </a:r>
            <a:r>
              <a:rPr lang="en-US" altLang="ko-KR" sz="1400" b="1" dirty="0" err="1" smtClean="0"/>
              <a:t>SMSReceiver</a:t>
            </a:r>
            <a:r>
              <a:rPr lang="en-US" altLang="ko-KR" sz="1400" b="1" dirty="0"/>
              <a:t> </a:t>
            </a:r>
            <a:r>
              <a:rPr lang="ko-KR" altLang="en-US" sz="1400" b="1" dirty="0" smtClean="0"/>
              <a:t>이름의 </a:t>
            </a:r>
            <a:r>
              <a:rPr lang="en-US" altLang="ko-KR" sz="1400" b="1" dirty="0" smtClean="0"/>
              <a:t>receiver </a:t>
            </a:r>
            <a:r>
              <a:rPr lang="ko-KR" altLang="en-US" sz="1400" b="1" dirty="0" smtClean="0"/>
              <a:t>컴포넌트 생성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1) BR </a:t>
            </a:r>
            <a:r>
              <a:rPr lang="ko-KR" altLang="en-US" sz="1400" b="1" dirty="0" smtClean="0"/>
              <a:t>생성 </a:t>
            </a:r>
            <a:r>
              <a:rPr lang="en-US" altLang="ko-KR" sz="1400" b="1" dirty="0" smtClean="0"/>
              <a:t>&amp; </a:t>
            </a:r>
            <a:r>
              <a:rPr lang="ko-KR" altLang="en-US" sz="1400" b="1" dirty="0" smtClean="0"/>
              <a:t>이벤트 등록</a:t>
            </a:r>
            <a:endParaRPr lang="en-US" altLang="ko-KR" sz="1400" b="1" dirty="0" smtClean="0"/>
          </a:p>
          <a:p>
            <a:r>
              <a:rPr lang="en-US" altLang="ko-KR" sz="1400" dirty="0" smtClean="0">
                <a:solidFill>
                  <a:srgbClr val="008080"/>
                </a:solidFill>
                <a:latin typeface="나눔고딕코딩"/>
                <a:ea typeface="나눔고딕코딩"/>
              </a:rPr>
              <a:t>       &lt;</a:t>
            </a:r>
            <a:r>
              <a:rPr lang="en-US" altLang="ko-KR" sz="1400" dirty="0">
                <a:solidFill>
                  <a:srgbClr val="3F7F7F"/>
                </a:solidFill>
                <a:latin typeface="나눔고딕코딩"/>
                <a:ea typeface="나눔고딕코딩"/>
              </a:rPr>
              <a:t>receiver</a:t>
            </a:r>
          </a:p>
          <a:p>
            <a:r>
              <a:rPr lang="en-US" altLang="ko-KR" sz="1400" dirty="0">
                <a:latin typeface="나눔고딕코딩"/>
                <a:ea typeface="나눔고딕코딩"/>
              </a:rPr>
              <a:t>            </a:t>
            </a:r>
            <a:r>
              <a:rPr lang="en-US" altLang="ko-KR" sz="14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android:name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400" i="1" dirty="0" err="1" smtClean="0">
                <a:solidFill>
                  <a:srgbClr val="2A00FF"/>
                </a:solidFill>
                <a:latin typeface="나눔고딕코딩"/>
                <a:ea typeface="나눔고딕코딩"/>
              </a:rPr>
              <a:t>com.eastflag.oneweekproject.SMSReceiver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400" dirty="0">
                <a:latin typeface="나눔고딕코딩"/>
                <a:ea typeface="나눔고딕코딩"/>
              </a:rPr>
              <a:t>            </a:t>
            </a:r>
            <a:r>
              <a:rPr lang="en-US" altLang="ko-KR" sz="14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android:enabled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"true"</a:t>
            </a:r>
          </a:p>
          <a:p>
            <a:r>
              <a:rPr lang="en-US" altLang="ko-KR" sz="1400" dirty="0">
                <a:latin typeface="나눔고딕코딩"/>
                <a:ea typeface="나눔고딕코딩"/>
              </a:rPr>
              <a:t>            </a:t>
            </a:r>
            <a:r>
              <a:rPr lang="en-US" altLang="ko-KR" sz="14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android:exported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"true" </a:t>
            </a:r>
            <a:r>
              <a:rPr lang="en-US" altLang="ko-KR" sz="1400" i="1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4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나눔고딕코딩"/>
                <a:ea typeface="나눔고딕코딩"/>
              </a:rPr>
              <a:t>intent-filter</a:t>
            </a:r>
            <a:r>
              <a:rPr lang="en-US" altLang="ko-KR" sz="1400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    </a:t>
            </a:r>
            <a:r>
              <a:rPr lang="en-US" altLang="ko-KR" sz="14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나눔고딕코딩"/>
                <a:ea typeface="나눔고딕코딩"/>
              </a:rPr>
              <a:t>action </a:t>
            </a:r>
            <a:r>
              <a:rPr lang="en-US" altLang="ko-KR" sz="14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android:name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android.provider.Telephony.SMS_RECEIVED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40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400" dirty="0">
                <a:solidFill>
                  <a:srgbClr val="008080"/>
                </a:solidFill>
                <a:latin typeface="나눔고딕코딩"/>
                <a:ea typeface="나눔고딕코딩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나눔고딕코딩"/>
                <a:ea typeface="나눔고딕코딩"/>
              </a:rPr>
              <a:t>intent-filter</a:t>
            </a:r>
            <a:r>
              <a:rPr lang="en-US" altLang="ko-KR" sz="1400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400" dirty="0">
                <a:solidFill>
                  <a:srgbClr val="008080"/>
                </a:solidFill>
                <a:latin typeface="나눔고딕코딩"/>
                <a:ea typeface="나눔고딕코딩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나눔고딕코딩"/>
                <a:ea typeface="나눔고딕코딩"/>
              </a:rPr>
              <a:t>receiver</a:t>
            </a:r>
            <a:r>
              <a:rPr lang="en-US" altLang="ko-KR" sz="1400" dirty="0" smtClean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r>
              <a:rPr lang="en-US" altLang="ko-KR" sz="1400" b="1" dirty="0" smtClean="0"/>
              <a:t>2) SMS </a:t>
            </a:r>
            <a:r>
              <a:rPr lang="ko-KR" altLang="en-US" sz="1400" b="1" dirty="0" smtClean="0"/>
              <a:t>도착</a:t>
            </a:r>
            <a:r>
              <a:rPr lang="en-US" altLang="ko-KR" sz="1400" b="1" dirty="0"/>
              <a:t> </a:t>
            </a:r>
            <a:r>
              <a:rPr lang="ko-KR" altLang="en-US" sz="1400" b="1" dirty="0" smtClean="0"/>
              <a:t>이벤트 발생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해당 </a:t>
            </a:r>
            <a:r>
              <a:rPr lang="ko-KR" altLang="en-US" sz="1400" b="1" dirty="0" err="1" smtClean="0"/>
              <a:t>폰으로</a:t>
            </a:r>
            <a:r>
              <a:rPr lang="ko-KR" altLang="en-US" sz="1400" b="1" dirty="0" smtClean="0"/>
              <a:t> </a:t>
            </a:r>
            <a:r>
              <a:rPr lang="en-US" altLang="ko-KR" sz="1400" b="1" dirty="0" err="1" smtClean="0"/>
              <a:t>sms</a:t>
            </a:r>
            <a:r>
              <a:rPr lang="ko-KR" altLang="en-US" sz="1400" b="1" dirty="0" smtClean="0"/>
              <a:t>를 발신하여 테스트</a:t>
            </a:r>
            <a:endParaRPr lang="en-US" altLang="ko-KR" sz="1400" b="1" dirty="0" smtClean="0"/>
          </a:p>
          <a:p>
            <a:endParaRPr lang="en-US" altLang="ko-KR" sz="1400" b="1" dirty="0"/>
          </a:p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시스템 </a:t>
            </a:r>
            <a:r>
              <a:rPr lang="ko-KR" altLang="en-US" b="1" dirty="0"/>
              <a:t>이벤트 수신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볼륨 업다운 키 </a:t>
            </a:r>
            <a:r>
              <a:rPr lang="ko-KR" altLang="en-US" b="1" dirty="0" err="1" smtClean="0"/>
              <a:t>수신받기</a:t>
            </a:r>
            <a:endParaRPr lang="en-US" altLang="ko-KR" b="1" dirty="0" smtClean="0"/>
          </a:p>
          <a:p>
            <a:r>
              <a:rPr lang="en-US" altLang="ko-KR" sz="1400" dirty="0"/>
              <a:t>&lt;</a:t>
            </a:r>
            <a:r>
              <a:rPr lang="en-US" altLang="ko-KR" sz="1400" b="1" dirty="0">
                <a:solidFill>
                  <a:srgbClr val="000080"/>
                </a:solidFill>
              </a:rPr>
              <a:t>intent-filter</a:t>
            </a:r>
            <a:r>
              <a:rPr lang="en-US" altLang="ko-KR" sz="1400" dirty="0"/>
              <a:t>&gt;</a:t>
            </a:r>
            <a:br>
              <a:rPr lang="en-US" altLang="ko-KR" sz="1400" dirty="0"/>
            </a:br>
            <a:r>
              <a:rPr lang="en-US" altLang="ko-KR" sz="1400" dirty="0"/>
              <a:t>    &lt;</a:t>
            </a:r>
            <a:r>
              <a:rPr lang="en-US" altLang="ko-KR" sz="1400" b="1" dirty="0">
                <a:solidFill>
                  <a:srgbClr val="000080"/>
                </a:solidFill>
              </a:rPr>
              <a:t>action </a:t>
            </a:r>
            <a:r>
              <a:rPr lang="en-US" altLang="ko-KR" sz="14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400" b="1" dirty="0" err="1">
                <a:solidFill>
                  <a:srgbClr val="0000FF"/>
                </a:solidFill>
              </a:rPr>
              <a:t>:name</a:t>
            </a:r>
            <a:r>
              <a:rPr lang="en-US" altLang="ko-KR" sz="1400" b="1" dirty="0">
                <a:solidFill>
                  <a:srgbClr val="0000FF"/>
                </a:solidFill>
              </a:rPr>
              <a:t>=</a:t>
            </a:r>
            <a:r>
              <a:rPr lang="en-US" altLang="ko-KR" sz="1400" b="1" dirty="0">
                <a:solidFill>
                  <a:srgbClr val="008000"/>
                </a:solidFill>
              </a:rPr>
              <a:t>"</a:t>
            </a:r>
            <a:r>
              <a:rPr lang="en-US" altLang="ko-KR" sz="1400" b="1" dirty="0" err="1">
                <a:solidFill>
                  <a:srgbClr val="008000"/>
                </a:solidFill>
              </a:rPr>
              <a:t>android.media.VOLUME_CHANGED_ACTION</a:t>
            </a:r>
            <a:r>
              <a:rPr lang="en-US" altLang="ko-KR" sz="1400" b="1" dirty="0">
                <a:solidFill>
                  <a:srgbClr val="008000"/>
                </a:solidFill>
              </a:rPr>
              <a:t>" </a:t>
            </a:r>
            <a:r>
              <a:rPr lang="en-US" altLang="ko-KR" sz="1400" dirty="0"/>
              <a:t>/&gt;</a:t>
            </a:r>
            <a:br>
              <a:rPr lang="en-US" altLang="ko-KR" sz="1400" dirty="0"/>
            </a:br>
            <a:r>
              <a:rPr lang="en-US" altLang="ko-KR" sz="1400" dirty="0"/>
              <a:t>&lt;/</a:t>
            </a:r>
            <a:r>
              <a:rPr lang="en-US" altLang="ko-KR" sz="1400" b="1" dirty="0">
                <a:solidFill>
                  <a:srgbClr val="000080"/>
                </a:solidFill>
              </a:rPr>
              <a:t>intent-filter</a:t>
            </a:r>
            <a:r>
              <a:rPr lang="en-US" altLang="ko-KR" sz="1400" dirty="0"/>
              <a:t>&gt;</a:t>
            </a:r>
            <a:endParaRPr lang="en-US" altLang="ko-KR" sz="1400" b="1" dirty="0"/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57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4274" y="127025"/>
            <a:ext cx="3201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브로드캐스트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실습</a:t>
            </a:r>
            <a:r>
              <a:rPr lang="en-US" altLang="ko-KR" sz="2400" b="1" dirty="0" smtClean="0"/>
              <a:t>2</a:t>
            </a:r>
            <a:endParaRPr lang="ko-KR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41615" y="908720"/>
            <a:ext cx="831419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3) </a:t>
            </a:r>
            <a:r>
              <a:rPr lang="en-US" altLang="ko-KR" b="1" dirty="0" err="1" smtClean="0"/>
              <a:t>onReceiver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메서드</a:t>
            </a:r>
            <a:r>
              <a:rPr lang="ko-KR" altLang="en-US" b="1" dirty="0" smtClean="0"/>
              <a:t> 구현</a:t>
            </a:r>
            <a:endParaRPr lang="en-US" altLang="ko-KR" b="1" dirty="0" smtClean="0"/>
          </a:p>
          <a:p>
            <a:endParaRPr lang="en-US" altLang="ko-KR" sz="1100" dirty="0" smtClean="0">
              <a:solidFill>
                <a:srgbClr val="646464"/>
              </a:solidFill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646464"/>
                </a:solidFill>
                <a:latin typeface="나눔고딕코딩"/>
                <a:ea typeface="나눔고딕코딩"/>
              </a:rPr>
              <a:t>@</a:t>
            </a:r>
            <a:r>
              <a:rPr lang="en-US" altLang="ko-KR" sz="1100" dirty="0">
                <a:solidFill>
                  <a:srgbClr val="646464"/>
                </a:solidFill>
                <a:latin typeface="나눔고딕코딩"/>
                <a:ea typeface="나눔고딕코딩"/>
              </a:rPr>
              <a:t>Override</a:t>
            </a:r>
          </a:p>
          <a:p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onReceive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(Context </a:t>
            </a:r>
            <a:r>
              <a:rPr lang="en-US" altLang="ko-KR" sz="1100" b="1" dirty="0" err="1">
                <a:solidFill>
                  <a:srgbClr val="6A3E3E"/>
                </a:solidFill>
                <a:latin typeface="나눔고딕코딩"/>
                <a:ea typeface="나눔고딕코딩"/>
              </a:rPr>
              <a:t>context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, Intent </a:t>
            </a:r>
            <a:r>
              <a:rPr lang="en-US" altLang="ko-KR" sz="1100" b="1" dirty="0">
                <a:solidFill>
                  <a:srgbClr val="6A3E3E"/>
                </a:solidFill>
                <a:latin typeface="나눔고딕코딩"/>
                <a:ea typeface="나눔고딕코딩"/>
              </a:rPr>
              <a:t>intent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 {</a:t>
            </a:r>
          </a:p>
          <a:p>
            <a:r>
              <a:rPr lang="en-US" altLang="ko-KR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   //</a:t>
            </a:r>
            <a:r>
              <a:rPr lang="en-US" altLang="ko-KR" sz="1100" u="sng" dirty="0" err="1">
                <a:solidFill>
                  <a:srgbClr val="3F7F5F"/>
                </a:solidFill>
                <a:latin typeface="나눔고딕코딩"/>
                <a:ea typeface="나눔고딕코딩"/>
              </a:rPr>
              <a:t>Bundel</a:t>
            </a:r>
            <a:r>
              <a:rPr lang="en-US" altLang="ko-KR" sz="11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 </a:t>
            </a:r>
            <a:r>
              <a:rPr lang="ko-KR" altLang="en-US" sz="11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널 체크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Bundle </a:t>
            </a:r>
            <a:r>
              <a:rPr lang="en-US" altLang="ko-KR" sz="1100" dirty="0" err="1">
                <a:solidFill>
                  <a:srgbClr val="6A3E3E"/>
                </a:solidFill>
                <a:latin typeface="나눔고딕코딩"/>
                <a:ea typeface="나눔고딕코딩"/>
              </a:rPr>
              <a:t>bundle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100" dirty="0" err="1">
                <a:solidFill>
                  <a:srgbClr val="6A3E3E"/>
                </a:solidFill>
                <a:latin typeface="나눔고딕코딩"/>
                <a:ea typeface="나눔고딕코딩"/>
              </a:rPr>
              <a:t>intent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.getExtras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(</a:t>
            </a:r>
            <a:r>
              <a:rPr lang="en-US" altLang="ko-KR" sz="1100" b="1" dirty="0">
                <a:solidFill>
                  <a:srgbClr val="6A3E3E"/>
                </a:solidFill>
                <a:latin typeface="나눔고딕코딩"/>
                <a:ea typeface="나눔고딕코딩"/>
              </a:rPr>
              <a:t>bundle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==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null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  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</a:p>
          <a:p>
            <a:endParaRPr lang="ko-KR" altLang="en-US" sz="1100" dirty="0">
              <a:latin typeface="나눔고딕코딩"/>
              <a:ea typeface="나눔고딕코딩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//</a:t>
            </a:r>
            <a:r>
              <a:rPr lang="en-US" altLang="ko-KR" sz="1100" u="sng" dirty="0" err="1">
                <a:solidFill>
                  <a:srgbClr val="3F7F5F"/>
                </a:solidFill>
                <a:latin typeface="나눔고딕코딩"/>
                <a:ea typeface="나눔고딕코딩"/>
              </a:rPr>
              <a:t>pdu</a:t>
            </a:r>
            <a:r>
              <a:rPr lang="en-US" altLang="ko-KR" sz="11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 </a:t>
            </a:r>
            <a:r>
              <a:rPr lang="ko-KR" altLang="en-US" sz="11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객체 널 체크</a:t>
            </a:r>
          </a:p>
          <a:p>
            <a:r>
              <a:rPr lang="nl-NL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Object[] </a:t>
            </a:r>
            <a:r>
              <a:rPr lang="nl-NL" altLang="ko-KR" sz="1100" dirty="0">
                <a:solidFill>
                  <a:srgbClr val="6A3E3E"/>
                </a:solidFill>
                <a:latin typeface="나눔고딕코딩"/>
                <a:ea typeface="나눔고딕코딩"/>
              </a:rPr>
              <a:t>pdusObj</a:t>
            </a:r>
            <a:r>
              <a:rPr lang="nl-NL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= (Object[]) </a:t>
            </a:r>
            <a:r>
              <a:rPr lang="nl-NL" altLang="ko-KR" sz="1100" dirty="0">
                <a:solidFill>
                  <a:srgbClr val="6A3E3E"/>
                </a:solidFill>
                <a:latin typeface="나눔고딕코딩"/>
                <a:ea typeface="나눔고딕코딩"/>
              </a:rPr>
              <a:t>bundle</a:t>
            </a:r>
            <a:r>
              <a:rPr lang="nl-NL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.get(</a:t>
            </a:r>
            <a:r>
              <a:rPr lang="nl-NL" altLang="ko-KR" sz="1100" dirty="0">
                <a:solidFill>
                  <a:srgbClr val="2A00FF"/>
                </a:solidFill>
                <a:latin typeface="나눔고딕코딩"/>
                <a:ea typeface="나눔고딕코딩"/>
              </a:rPr>
              <a:t>"pdus"</a:t>
            </a:r>
            <a:r>
              <a:rPr lang="nl-NL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(</a:t>
            </a:r>
            <a:r>
              <a:rPr lang="en-US" altLang="ko-KR" sz="1100" b="1" dirty="0" err="1">
                <a:solidFill>
                  <a:srgbClr val="6A3E3E"/>
                </a:solidFill>
                <a:latin typeface="나눔고딕코딩"/>
                <a:ea typeface="나눔고딕코딩"/>
              </a:rPr>
              <a:t>pdusObj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==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null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  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</a:p>
          <a:p>
            <a:endParaRPr lang="ko-KR" altLang="en-US" sz="1100" dirty="0">
              <a:latin typeface="나눔고딕코딩"/>
              <a:ea typeface="나눔고딕코딩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//message </a:t>
            </a:r>
            <a:r>
              <a:rPr lang="ko-KR" altLang="en-US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처리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SmsMessage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[] </a:t>
            </a:r>
            <a:r>
              <a:rPr lang="en-US" altLang="ko-KR" sz="1100" dirty="0" err="1">
                <a:solidFill>
                  <a:srgbClr val="6A3E3E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smsMessages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 = </a:t>
            </a:r>
            <a:r>
              <a:rPr lang="en-US" altLang="ko-KR" sz="1100" b="1" dirty="0">
                <a:solidFill>
                  <a:srgbClr val="7F0055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SmsMessage</a:t>
            </a:r>
            <a:r>
              <a:rPr lang="en-US" altLang="ko-KR" sz="1100" b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[</a:t>
            </a:r>
            <a:r>
              <a:rPr lang="en-US" altLang="ko-KR" sz="1100" b="1" dirty="0" err="1">
                <a:solidFill>
                  <a:srgbClr val="6A3E3E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pdusObj</a:t>
            </a:r>
            <a:r>
              <a:rPr lang="en-US" altLang="ko-KR" sz="1100" b="1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.</a:t>
            </a:r>
            <a:r>
              <a:rPr lang="en-US" altLang="ko-KR" sz="1100" b="1" dirty="0" err="1">
                <a:solidFill>
                  <a:srgbClr val="0000C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length</a:t>
            </a:r>
            <a:r>
              <a:rPr lang="en-US" altLang="ko-KR" sz="1100" b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];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</a:p>
          <a:p>
            <a:r>
              <a:rPr lang="nn-NO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nn-NO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for</a:t>
            </a:r>
            <a:r>
              <a:rPr lang="nn-NO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(</a:t>
            </a:r>
            <a:r>
              <a:rPr lang="nn-NO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int</a:t>
            </a:r>
            <a:r>
              <a:rPr lang="nn-NO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nn-NO" altLang="ko-KR" sz="1100" b="1" dirty="0">
                <a:solidFill>
                  <a:srgbClr val="6A3E3E"/>
                </a:solidFill>
                <a:latin typeface="나눔고딕코딩"/>
                <a:ea typeface="나눔고딕코딩"/>
              </a:rPr>
              <a:t>i</a:t>
            </a:r>
            <a:r>
              <a:rPr lang="nn-NO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= 0; </a:t>
            </a:r>
            <a:r>
              <a:rPr lang="nn-NO" altLang="ko-KR" sz="1100" b="1" dirty="0">
                <a:solidFill>
                  <a:srgbClr val="6A3E3E"/>
                </a:solidFill>
                <a:latin typeface="나눔고딕코딩"/>
                <a:ea typeface="나눔고딕코딩"/>
              </a:rPr>
              <a:t>i</a:t>
            </a:r>
            <a:r>
              <a:rPr lang="nn-NO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&lt; </a:t>
            </a:r>
            <a:r>
              <a:rPr lang="nn-NO" altLang="ko-KR" sz="1100" b="1" dirty="0">
                <a:solidFill>
                  <a:srgbClr val="6A3E3E"/>
                </a:solidFill>
                <a:latin typeface="나눔고딕코딩"/>
                <a:ea typeface="나눔고딕코딩"/>
              </a:rPr>
              <a:t>pdusObj</a:t>
            </a:r>
            <a:r>
              <a:rPr lang="nn-NO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.</a:t>
            </a:r>
            <a:r>
              <a:rPr lang="nn-NO" altLang="ko-KR" sz="1100" b="1" dirty="0">
                <a:solidFill>
                  <a:srgbClr val="0000C0"/>
                </a:solidFill>
                <a:latin typeface="나눔고딕코딩"/>
                <a:ea typeface="나눔고딕코딩"/>
              </a:rPr>
              <a:t>length</a:t>
            </a:r>
            <a:r>
              <a:rPr lang="nn-NO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; </a:t>
            </a:r>
            <a:r>
              <a:rPr lang="nn-NO" altLang="ko-KR" sz="1100" b="1" dirty="0">
                <a:solidFill>
                  <a:srgbClr val="6A3E3E"/>
                </a:solidFill>
                <a:latin typeface="나눔고딕코딩"/>
                <a:ea typeface="나눔고딕코딩"/>
              </a:rPr>
              <a:t>i</a:t>
            </a:r>
            <a:r>
              <a:rPr lang="nn-NO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++)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   </a:t>
            </a:r>
            <a:r>
              <a:rPr lang="en-US" altLang="ko-KR" sz="1100" dirty="0" err="1">
                <a:solidFill>
                  <a:srgbClr val="6A3E3E"/>
                </a:solidFill>
                <a:latin typeface="나눔고딕코딩"/>
                <a:ea typeface="나눔고딕코딩"/>
              </a:rPr>
              <a:t>smsMessages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[</a:t>
            </a:r>
            <a:r>
              <a:rPr lang="en-US" altLang="ko-KR" sz="1100" dirty="0">
                <a:solidFill>
                  <a:srgbClr val="6A3E3E"/>
                </a:solidFill>
                <a:latin typeface="나눔고딕코딩"/>
                <a:ea typeface="나눔고딕코딩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] = 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SmsMessage.</a:t>
            </a:r>
            <a:r>
              <a:rPr lang="en-US" altLang="ko-KR" sz="1100" i="1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createFromPdu</a:t>
            </a:r>
            <a:r>
              <a:rPr lang="en-US" altLang="ko-KR" sz="1100" i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((</a:t>
            </a:r>
            <a:r>
              <a:rPr lang="en-US" altLang="ko-KR" sz="1100" b="1" i="1" dirty="0">
                <a:solidFill>
                  <a:srgbClr val="7F0055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byte</a:t>
            </a:r>
            <a:r>
              <a:rPr lang="en-US" altLang="ko-KR" sz="1100" b="1" i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[]) </a:t>
            </a:r>
            <a:r>
              <a:rPr lang="en-US" altLang="ko-KR" sz="1100" b="1" i="1" dirty="0" err="1">
                <a:solidFill>
                  <a:srgbClr val="6A3E3E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pdusObj</a:t>
            </a:r>
            <a:r>
              <a:rPr lang="en-US" altLang="ko-KR" sz="1100" b="1" i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[</a:t>
            </a:r>
            <a:r>
              <a:rPr lang="en-US" altLang="ko-KR" sz="1100" b="1" i="1" dirty="0">
                <a:solidFill>
                  <a:srgbClr val="6A3E3E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i</a:t>
            </a:r>
            <a:r>
              <a:rPr lang="en-US" altLang="ko-KR" sz="1100" b="1" i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]);</a:t>
            </a:r>
          </a:p>
          <a:p>
            <a:endParaRPr lang="ko-KR" altLang="en-US" sz="1100" dirty="0">
              <a:latin typeface="나눔고딕코딩"/>
              <a:ea typeface="나눔고딕코딩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   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Log.</a:t>
            </a:r>
            <a:r>
              <a:rPr lang="en-US" altLang="ko-KR" sz="11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e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"LDK"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OriginatingAddress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 : "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                  + </a:t>
            </a:r>
            <a:r>
              <a:rPr lang="en-US" altLang="ko-KR" sz="1100" dirty="0" err="1">
                <a:solidFill>
                  <a:srgbClr val="6A3E3E"/>
                </a:solidFill>
                <a:latin typeface="나눔고딕코딩"/>
                <a:ea typeface="나눔고딕코딩"/>
              </a:rPr>
              <a:t>smsMessages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[</a:t>
            </a:r>
            <a:r>
              <a:rPr lang="en-US" altLang="ko-KR" sz="1100" dirty="0">
                <a:solidFill>
                  <a:srgbClr val="6A3E3E"/>
                </a:solidFill>
                <a:latin typeface="나눔고딕코딩"/>
                <a:ea typeface="나눔고딕코딩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].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getOriginatingAddress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());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   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Log.</a:t>
            </a:r>
            <a:r>
              <a:rPr lang="en-US" altLang="ko-KR" sz="11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e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"LDK"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MessageBody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 : "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                  + </a:t>
            </a:r>
            <a:r>
              <a:rPr lang="en-US" altLang="ko-KR" sz="1100" dirty="0" err="1">
                <a:solidFill>
                  <a:srgbClr val="6A3E3E"/>
                </a:solidFill>
                <a:latin typeface="나눔고딕코딩"/>
                <a:ea typeface="나눔고딕코딩"/>
              </a:rPr>
              <a:t>smsMessages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[</a:t>
            </a:r>
            <a:r>
              <a:rPr lang="en-US" altLang="ko-KR" sz="1100" dirty="0">
                <a:solidFill>
                  <a:srgbClr val="6A3E3E"/>
                </a:solidFill>
                <a:latin typeface="나눔고딕코딩"/>
                <a:ea typeface="나눔고딕코딩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].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getMessageBody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());</a:t>
            </a:r>
          </a:p>
          <a:p>
            <a:r>
              <a:rPr lang="ko-KR" altLang="en-US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  </a:t>
            </a:r>
            <a:endParaRPr lang="ko-KR" altLang="en-US" sz="11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   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Toast.</a:t>
            </a:r>
            <a:r>
              <a:rPr lang="en-US" altLang="ko-KR" sz="11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makeText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i="1" dirty="0">
                <a:solidFill>
                  <a:srgbClr val="6A3E3E"/>
                </a:solidFill>
                <a:latin typeface="나눔고딕코딩"/>
                <a:ea typeface="나눔고딕코딩"/>
              </a:rPr>
              <a:t>context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100" i="1" dirty="0" err="1">
                <a:solidFill>
                  <a:srgbClr val="6A3E3E"/>
                </a:solidFill>
                <a:latin typeface="나눔고딕코딩"/>
                <a:ea typeface="나눔고딕코딩"/>
              </a:rPr>
              <a:t>smsMessages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[</a:t>
            </a:r>
            <a:r>
              <a:rPr lang="en-US" altLang="ko-KR" sz="1100" i="1" dirty="0">
                <a:solidFill>
                  <a:srgbClr val="6A3E3E"/>
                </a:solidFill>
                <a:latin typeface="나눔고딕코딩"/>
                <a:ea typeface="나눔고딕코딩"/>
              </a:rPr>
              <a:t>i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].</a:t>
            </a:r>
            <a:r>
              <a:rPr lang="en-US" altLang="ko-KR" sz="11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getMessageBody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(), 0).show();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  <a:endParaRPr lang="en-US" altLang="ko-KR" sz="1100" b="1" dirty="0" smtClean="0"/>
          </a:p>
        </p:txBody>
      </p:sp>
    </p:spTree>
    <p:extLst>
      <p:ext uri="{BB962C8B-B14F-4D97-AF65-F5344CB8AC3E}">
        <p14:creationId xmlns:p14="http://schemas.microsoft.com/office/powerpoint/2010/main" val="14093573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434274" y="127025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서비스 </a:t>
            </a:r>
            <a:r>
              <a:rPr lang="en-US" altLang="ko-KR" sz="2400" b="1" dirty="0" smtClean="0"/>
              <a:t>- </a:t>
            </a:r>
            <a:r>
              <a:rPr lang="ko-KR" altLang="en-US" sz="2400" b="1" dirty="0" smtClean="0"/>
              <a:t>개요</a:t>
            </a:r>
            <a:endParaRPr lang="ko-KR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30063" y="1196751"/>
            <a:ext cx="39367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* </a:t>
            </a:r>
            <a:r>
              <a:rPr lang="ko-KR" altLang="en-US" sz="2000" b="1" dirty="0" smtClean="0"/>
              <a:t>서비스 종류</a:t>
            </a:r>
            <a:endParaRPr lang="en-US" altLang="ko-KR" sz="2000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1) </a:t>
            </a:r>
            <a:r>
              <a:rPr lang="ko-KR" altLang="en-US" b="1" dirty="0" smtClean="0"/>
              <a:t>백그라운드 데몬 </a:t>
            </a:r>
            <a:endParaRPr lang="en-US" altLang="ko-KR" b="1" dirty="0"/>
          </a:p>
          <a:p>
            <a:r>
              <a:rPr lang="ko-KR" altLang="en-US" b="1" dirty="0" smtClean="0"/>
              <a:t>백그라운드에서 지속적으로 실행</a:t>
            </a:r>
            <a:endParaRPr lang="en-US" altLang="ko-KR" b="1" dirty="0" smtClean="0"/>
          </a:p>
          <a:p>
            <a:r>
              <a:rPr lang="en-US" altLang="ko-KR" b="1" dirty="0" err="1" smtClean="0"/>
              <a:t>startService</a:t>
            </a:r>
            <a:r>
              <a:rPr lang="ko-KR" altLang="en-US" b="1" dirty="0" smtClean="0"/>
              <a:t>로 시작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2) </a:t>
            </a:r>
            <a:r>
              <a:rPr lang="ko-KR" altLang="en-US" b="1" dirty="0" smtClean="0"/>
              <a:t>원격 호출 인터페이스 </a:t>
            </a:r>
            <a:endParaRPr lang="en-US" altLang="ko-KR" b="1" dirty="0"/>
          </a:p>
          <a:p>
            <a:r>
              <a:rPr lang="ko-KR" altLang="en-US" b="1" dirty="0" err="1"/>
              <a:t>메소드를</a:t>
            </a:r>
            <a:r>
              <a:rPr lang="ko-KR" altLang="en-US" b="1" dirty="0"/>
              <a:t> 노출시켜 화면에서 </a:t>
            </a:r>
            <a:r>
              <a:rPr lang="ko-KR" altLang="en-US" b="1" dirty="0" err="1"/>
              <a:t>실행할수</a:t>
            </a:r>
            <a:r>
              <a:rPr lang="ko-KR" altLang="en-US" b="1" dirty="0"/>
              <a:t> 있도록 하는 원격 호출 </a:t>
            </a:r>
            <a:r>
              <a:rPr lang="ko-KR" altLang="en-US" b="1" dirty="0" smtClean="0"/>
              <a:t>인터페이스</a:t>
            </a:r>
            <a:endParaRPr lang="en-US" altLang="ko-KR" b="1" dirty="0" smtClean="0"/>
          </a:p>
          <a:p>
            <a:r>
              <a:rPr lang="en-US" altLang="ko-KR" b="1" dirty="0" err="1" smtClean="0"/>
              <a:t>bindService</a:t>
            </a:r>
            <a:r>
              <a:rPr lang="ko-KR" altLang="en-US" b="1" dirty="0" smtClean="0"/>
              <a:t>로 바인딩</a:t>
            </a:r>
            <a:endParaRPr lang="en-US" altLang="ko-KR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606" y="969695"/>
            <a:ext cx="4333533" cy="5615130"/>
          </a:xfrm>
          <a:prstGeom prst="rect">
            <a:avLst/>
          </a:prstGeom>
        </p:spPr>
      </p:pic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99992" y="764704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1) </a:t>
            </a:r>
            <a:r>
              <a:rPr lang="ko-KR" altLang="en-US" sz="1200" b="1" dirty="0"/>
              <a:t>백그라운드 데몬 </a:t>
            </a:r>
            <a:endParaRPr lang="en-US" altLang="ko-KR" sz="1200" b="1" dirty="0"/>
          </a:p>
        </p:txBody>
      </p:sp>
      <p:sp>
        <p:nvSpPr>
          <p:cNvPr id="7" name="직사각형 6"/>
          <p:cNvSpPr/>
          <p:nvPr/>
        </p:nvSpPr>
        <p:spPr>
          <a:xfrm>
            <a:off x="6787504" y="764703"/>
            <a:ext cx="19319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2) </a:t>
            </a:r>
            <a:r>
              <a:rPr lang="ko-KR" altLang="en-US" sz="1200" b="1" dirty="0"/>
              <a:t>원격 호출 인터페이스 </a:t>
            </a:r>
          </a:p>
        </p:txBody>
      </p:sp>
    </p:spTree>
    <p:extLst>
      <p:ext uri="{BB962C8B-B14F-4D97-AF65-F5344CB8AC3E}">
        <p14:creationId xmlns:p14="http://schemas.microsoft.com/office/powerpoint/2010/main" val="296406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48074" y="3948757"/>
            <a:ext cx="597369" cy="566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15578" y="5373216"/>
            <a:ext cx="5008022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Android </a:t>
            </a:r>
            <a:r>
              <a:rPr lang="en-US" altLang="ko-KR" dirty="0" err="1" smtClean="0">
                <a:solidFill>
                  <a:schemeClr val="tx1"/>
                </a:solidFill>
              </a:rPr>
              <a:t>FrameWork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224915" y="3923159"/>
            <a:ext cx="597369" cy="566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1594508" y="4545517"/>
            <a:ext cx="483183" cy="82769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94957" y="4667685"/>
            <a:ext cx="1346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서비스 시작</a:t>
            </a:r>
            <a:endParaRPr lang="en-US" altLang="ko-KR" sz="1400" dirty="0" smtClean="0"/>
          </a:p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서비스 종료</a:t>
            </a:r>
            <a:endParaRPr lang="ko-KR" altLang="en-US" sz="1400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5732823" y="4489535"/>
            <a:ext cx="586717" cy="88368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874433" y="4667685"/>
            <a:ext cx="2549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1.</a:t>
            </a:r>
            <a:r>
              <a:rPr lang="ko-KR" altLang="en-US" sz="1400" dirty="0" smtClean="0"/>
              <a:t>서비스 생성 및 이벤트 등록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395536" y="908720"/>
            <a:ext cx="831419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* </a:t>
            </a:r>
            <a:r>
              <a:rPr lang="ko-KR" altLang="en-US" sz="2000" b="1" dirty="0" smtClean="0"/>
              <a:t>백그라운드 서비스 프로세스</a:t>
            </a:r>
            <a:endParaRPr lang="en-US" altLang="ko-KR" sz="2000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1) </a:t>
            </a:r>
            <a:r>
              <a:rPr lang="ko-KR" altLang="en-US" b="1" dirty="0" smtClean="0"/>
              <a:t>서비스 작성 및 구현</a:t>
            </a:r>
            <a:endParaRPr lang="en-US" altLang="ko-KR" b="1" dirty="0" smtClean="0"/>
          </a:p>
          <a:p>
            <a:r>
              <a:rPr lang="en-US" altLang="ko-KR" b="1" dirty="0" smtClean="0"/>
              <a:t>- Service </a:t>
            </a:r>
            <a:r>
              <a:rPr lang="ko-KR" altLang="en-US" b="1" dirty="0" smtClean="0"/>
              <a:t>상속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b="1" dirty="0" err="1" smtClean="0"/>
              <a:t>onStartCommand</a:t>
            </a:r>
            <a:r>
              <a:rPr lang="en-US" altLang="ko-KR" b="1" dirty="0" smtClean="0"/>
              <a:t>() </a:t>
            </a:r>
            <a:r>
              <a:rPr lang="ko-KR" altLang="en-US" b="1" dirty="0" smtClean="0"/>
              <a:t>구현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en-US" altLang="ko-KR" b="1" dirty="0" smtClean="0"/>
              <a:t>2) </a:t>
            </a:r>
            <a:r>
              <a:rPr lang="ko-KR" altLang="en-US" b="1" dirty="0" err="1" smtClean="0"/>
              <a:t>액티비티에서</a:t>
            </a:r>
            <a:r>
              <a:rPr lang="ko-KR" altLang="en-US" b="1" dirty="0" smtClean="0"/>
              <a:t> 서비스 시작  및 종료</a:t>
            </a:r>
            <a:endParaRPr lang="en-US" altLang="ko-KR" b="1" dirty="0" smtClean="0"/>
          </a:p>
          <a:p>
            <a:r>
              <a:rPr lang="en-US" altLang="ko-KR" b="1" dirty="0"/>
              <a:t>- </a:t>
            </a:r>
            <a:r>
              <a:rPr lang="en-US" altLang="ko-KR" b="1" dirty="0" err="1"/>
              <a:t>startService</a:t>
            </a:r>
            <a:r>
              <a:rPr lang="en-US" altLang="ko-KR" b="1" dirty="0"/>
              <a:t>(Intent service);</a:t>
            </a:r>
          </a:p>
          <a:p>
            <a:r>
              <a:rPr lang="en-US" altLang="ko-KR" b="1" dirty="0"/>
              <a:t>- </a:t>
            </a:r>
            <a:r>
              <a:rPr lang="en-US" altLang="ko-KR" b="1" dirty="0" err="1"/>
              <a:t>stopService</a:t>
            </a:r>
            <a:r>
              <a:rPr lang="en-US" altLang="ko-KR" b="1" dirty="0"/>
              <a:t>(Intent service</a:t>
            </a:r>
            <a:r>
              <a:rPr lang="en-US" altLang="ko-KR" b="1" dirty="0" smtClean="0"/>
              <a:t>);</a:t>
            </a:r>
            <a:endParaRPr lang="en-US" altLang="ko-KR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34274" y="127025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서비스 </a:t>
            </a:r>
            <a:r>
              <a:rPr lang="en-US" altLang="ko-KR" sz="2400" b="1" dirty="0" smtClean="0"/>
              <a:t>- </a:t>
            </a:r>
            <a:r>
              <a:rPr lang="ko-KR" altLang="en-US" sz="2400" b="1" dirty="0" smtClean="0"/>
              <a:t>개요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8244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4274" y="12702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서비스</a:t>
            </a:r>
            <a:endParaRPr lang="ko-KR" altLang="en-US" sz="2400" b="1" dirty="0"/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4274" y="692696"/>
            <a:ext cx="83141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en-US" altLang="ko-KR" b="1" dirty="0" err="1" smtClean="0"/>
              <a:t>RandomMusic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서비스 </a:t>
            </a:r>
            <a:r>
              <a:rPr lang="ko-KR" altLang="en-US" b="1" dirty="0" err="1" smtClean="0"/>
              <a:t>임포트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분석</a:t>
            </a:r>
            <a:endParaRPr lang="en-US" altLang="ko-KR" b="1" dirty="0" smtClean="0"/>
          </a:p>
          <a:p>
            <a:r>
              <a:rPr lang="en-US" altLang="ko-KR" sz="1400" b="1" dirty="0" smtClean="0"/>
              <a:t>File -&gt; New -&gt; Import Project </a:t>
            </a:r>
            <a:r>
              <a:rPr lang="ko-KR" altLang="en-US" sz="1400" b="1" dirty="0" smtClean="0"/>
              <a:t>에서 아래 </a:t>
            </a:r>
            <a:r>
              <a:rPr lang="ko-KR" altLang="en-US" sz="1400" b="1" dirty="0" err="1" smtClean="0"/>
              <a:t>디렉토리</a:t>
            </a:r>
            <a:r>
              <a:rPr lang="ko-KR" altLang="en-US" sz="1400" b="1" dirty="0" smtClean="0"/>
              <a:t> 선택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samples-&gt; android-23 -&gt; legacy -&gt; </a:t>
            </a:r>
            <a:r>
              <a:rPr lang="en-US" altLang="ko-KR" sz="1400" b="1" dirty="0" err="1" smtClean="0"/>
              <a:t>RandomMusicPlayer</a:t>
            </a:r>
            <a:endParaRPr lang="en-US" altLang="ko-KR" sz="1400" b="1" dirty="0" smtClean="0"/>
          </a:p>
          <a:p>
            <a:endParaRPr lang="en-US" altLang="ko-KR" sz="1400" b="1" dirty="0"/>
          </a:p>
          <a:p>
            <a:r>
              <a:rPr lang="en-US" altLang="ko-KR" sz="1400" b="1" dirty="0" err="1" smtClean="0"/>
              <a:t>MediaDB</a:t>
            </a:r>
            <a:r>
              <a:rPr lang="ko-KR" altLang="en-US" sz="1400" b="1" dirty="0" smtClean="0"/>
              <a:t>에서 모든 </a:t>
            </a:r>
            <a:r>
              <a:rPr lang="en-US" altLang="ko-KR" sz="1400" b="1" dirty="0" smtClean="0"/>
              <a:t>mp3 </a:t>
            </a:r>
            <a:r>
              <a:rPr lang="ko-KR" altLang="en-US" sz="1400" b="1" dirty="0" smtClean="0"/>
              <a:t>파일 데이터를 읽어옴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=&gt;</a:t>
            </a:r>
            <a:r>
              <a:rPr lang="ko-KR" altLang="en-US" sz="1400" b="1" dirty="0" err="1" smtClean="0"/>
              <a:t>랜덤하게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한곡을</a:t>
            </a:r>
            <a:r>
              <a:rPr lang="ko-KR" altLang="en-US" sz="1400" b="1" dirty="0" smtClean="0"/>
              <a:t> 선택하고 플레이</a:t>
            </a:r>
            <a:endParaRPr lang="en-US" altLang="ko-KR" sz="1400" b="1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611560" y="2780928"/>
            <a:ext cx="784887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/>
              <a:t>Q1</a:t>
            </a:r>
            <a:r>
              <a:rPr lang="en-US" altLang="ko-KR" sz="1600" b="1" dirty="0"/>
              <a:t>&gt; </a:t>
            </a:r>
            <a:r>
              <a:rPr lang="en-US" altLang="ko-KR" sz="1600" b="1" dirty="0" smtClean="0"/>
              <a:t>mp3 </a:t>
            </a:r>
            <a:r>
              <a:rPr lang="ko-KR" altLang="en-US" sz="1600" b="1" dirty="0" smtClean="0"/>
              <a:t>파일을 </a:t>
            </a:r>
            <a:r>
              <a:rPr lang="en-US" altLang="ko-KR" sz="1600" b="1" dirty="0" err="1" smtClean="0"/>
              <a:t>MediaPlayer</a:t>
            </a:r>
            <a:r>
              <a:rPr lang="ko-KR" altLang="en-US" sz="1600" b="1" dirty="0" smtClean="0"/>
              <a:t>가 비동기적으로 시작하는 이유는 무엇인가</a:t>
            </a:r>
            <a:r>
              <a:rPr lang="en-US" altLang="ko-KR" sz="1600" b="1" dirty="0" smtClean="0"/>
              <a:t>?</a:t>
            </a:r>
          </a:p>
          <a:p>
            <a:r>
              <a:rPr lang="en-US" altLang="ko-KR" sz="1600" b="1" dirty="0" smtClean="0"/>
              <a:t>A1&gt; mp3</a:t>
            </a:r>
            <a:r>
              <a:rPr lang="ko-KR" altLang="en-US" sz="1600" b="1" dirty="0" err="1" smtClean="0"/>
              <a:t>화일은</a:t>
            </a:r>
            <a:r>
              <a:rPr lang="ko-KR" altLang="en-US" sz="1600" b="1" dirty="0" smtClean="0"/>
              <a:t> 용량이 </a:t>
            </a:r>
            <a:r>
              <a:rPr lang="ko-KR" altLang="en-US" sz="1600" b="1" dirty="0" err="1" smtClean="0"/>
              <a:t>커기</a:t>
            </a:r>
            <a:r>
              <a:rPr lang="ko-KR" altLang="en-US" sz="1600" b="1" dirty="0" smtClean="0"/>
              <a:t> 때문에 로딩하는데 시간이 걸린다</a:t>
            </a:r>
            <a:r>
              <a:rPr lang="en-US" altLang="ko-KR" sz="1600" b="1" dirty="0" smtClean="0"/>
              <a:t>. </a:t>
            </a:r>
            <a:r>
              <a:rPr lang="ko-KR" altLang="en-US" sz="1600" b="1" dirty="0" smtClean="0"/>
              <a:t>따라서 </a:t>
            </a:r>
            <a:r>
              <a:rPr lang="ko-KR" altLang="en-US" sz="1600" b="1" dirty="0" err="1" smtClean="0"/>
              <a:t>동기식으로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플레이했을때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메인쓰레드가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멈출수가</a:t>
            </a:r>
            <a:r>
              <a:rPr lang="ko-KR" altLang="en-US" sz="1600" b="1" dirty="0" smtClean="0"/>
              <a:t> 있기 때문에 </a:t>
            </a:r>
            <a:r>
              <a:rPr lang="ko-KR" altLang="en-US" sz="1600" b="1" dirty="0" err="1" smtClean="0"/>
              <a:t>비동기식으로</a:t>
            </a:r>
            <a:r>
              <a:rPr lang="ko-KR" altLang="en-US" sz="1600" b="1" dirty="0" smtClean="0"/>
              <a:t> 시작해야 한다</a:t>
            </a:r>
            <a:r>
              <a:rPr lang="en-US" altLang="ko-KR" sz="1600" b="1" dirty="0" smtClean="0"/>
              <a:t>.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b="1" dirty="0" smtClean="0"/>
              <a:t>Q2&gt; mp3 </a:t>
            </a:r>
            <a:r>
              <a:rPr lang="ko-KR" altLang="en-US" sz="1600" b="1" dirty="0" smtClean="0"/>
              <a:t>파일을 </a:t>
            </a:r>
            <a:r>
              <a:rPr lang="en-US" altLang="ko-KR" sz="1600" b="1" dirty="0" err="1" smtClean="0"/>
              <a:t>MediaPlayer</a:t>
            </a:r>
            <a:r>
              <a:rPr lang="ko-KR" altLang="en-US" sz="1600" b="1" dirty="0" smtClean="0"/>
              <a:t>가 </a:t>
            </a:r>
            <a:r>
              <a:rPr lang="ko-KR" altLang="en-US" sz="1600" b="1" dirty="0" err="1" smtClean="0"/>
              <a:t>비동기식으로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플레이하는</a:t>
            </a:r>
            <a:r>
              <a:rPr lang="ko-KR" altLang="en-US" sz="1600" b="1" dirty="0" smtClean="0"/>
              <a:t> 방법은 어떻게 되는가</a:t>
            </a:r>
            <a:r>
              <a:rPr lang="en-US" altLang="ko-KR" sz="1600" b="1" dirty="0" smtClean="0"/>
              <a:t>?</a:t>
            </a:r>
          </a:p>
          <a:p>
            <a:r>
              <a:rPr lang="en-US" altLang="ko-KR" sz="1600" b="1" dirty="0" smtClean="0"/>
              <a:t>A2&gt; </a:t>
            </a:r>
            <a:r>
              <a:rPr lang="en-US" altLang="ko-KR" sz="1600" b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OnPreparedListener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라는 </a:t>
            </a:r>
            <a:r>
              <a:rPr lang="ko-KR" altLang="en-US" sz="1600" b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리스너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대리자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)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를 생성하고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, mp3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로딩이 완료가 되면 이 </a:t>
            </a:r>
            <a:r>
              <a:rPr lang="ko-KR" altLang="en-US" sz="1600" b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리스너에게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ko-KR" altLang="en-US" sz="1600" b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플레이하도록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일을 위임한다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.</a:t>
            </a:r>
          </a:p>
          <a:p>
            <a:endParaRPr lang="en-US" altLang="ko-KR" sz="1600" b="1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600" b="1" dirty="0" smtClean="0"/>
              <a:t>Q3&gt; Notification</a:t>
            </a:r>
            <a:r>
              <a:rPr lang="ko-KR" altLang="en-US" sz="1600" b="1" dirty="0" smtClean="0"/>
              <a:t>을 생성하는 </a:t>
            </a:r>
            <a:r>
              <a:rPr lang="en-US" altLang="ko-KR" sz="1600" b="1" dirty="0" smtClean="0"/>
              <a:t>GOF </a:t>
            </a:r>
            <a:r>
              <a:rPr lang="ko-KR" altLang="en-US" sz="1600" b="1" dirty="0" smtClean="0"/>
              <a:t>디자인 패턴은 무엇인가</a:t>
            </a:r>
            <a:r>
              <a:rPr lang="en-US" altLang="ko-KR" sz="1600" b="1" dirty="0" smtClean="0"/>
              <a:t>?</a:t>
            </a:r>
          </a:p>
          <a:p>
            <a:r>
              <a:rPr lang="en-US" altLang="ko-KR" sz="1600" b="1" dirty="0" smtClean="0"/>
              <a:t>A3&gt; </a:t>
            </a:r>
            <a:r>
              <a:rPr lang="ko-KR" altLang="en-US" sz="1600" b="1" dirty="0" smtClean="0"/>
              <a:t>필요한 부품을 조립하는 </a:t>
            </a:r>
            <a:r>
              <a:rPr lang="en-US" altLang="ko-KR" sz="1600" b="1" dirty="0" smtClean="0"/>
              <a:t>Build </a:t>
            </a:r>
            <a:r>
              <a:rPr lang="ko-KR" altLang="en-US" sz="1600" b="1" dirty="0" smtClean="0"/>
              <a:t>패턴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41627449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434274" y="127025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서비스 </a:t>
            </a:r>
            <a:r>
              <a:rPr lang="en-US" altLang="ko-KR" sz="2400" b="1" dirty="0" smtClean="0"/>
              <a:t>- </a:t>
            </a:r>
            <a:r>
              <a:rPr lang="ko-KR" altLang="en-US" sz="2400" b="1" dirty="0" smtClean="0"/>
              <a:t>실습</a:t>
            </a:r>
            <a:endParaRPr lang="ko-KR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692696"/>
            <a:ext cx="8314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* </a:t>
            </a:r>
            <a:r>
              <a:rPr lang="ko-KR" altLang="en-US" sz="1600" b="1" dirty="0" smtClean="0"/>
              <a:t>뮤직 플레이어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1) </a:t>
            </a:r>
            <a:r>
              <a:rPr lang="en-US" altLang="ko-KR" sz="1600" b="1" dirty="0" err="1" smtClean="0"/>
              <a:t>MusicService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이름의 </a:t>
            </a:r>
            <a:r>
              <a:rPr lang="en-US" altLang="ko-KR" sz="1600" b="1" dirty="0" smtClean="0"/>
              <a:t>Service </a:t>
            </a:r>
            <a:r>
              <a:rPr lang="ko-KR" altLang="en-US" sz="1600" b="1" dirty="0" smtClean="0"/>
              <a:t>컴포넌트 생성</a:t>
            </a:r>
            <a:endParaRPr lang="en-US" altLang="ko-KR" sz="1600" b="1" dirty="0" smtClean="0"/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19024" y="1268760"/>
            <a:ext cx="7941408" cy="53399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NotificationManager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>
                <a:solidFill>
                  <a:srgbClr val="0000C0"/>
                </a:solidFill>
                <a:latin typeface="나눔고딕코딩"/>
                <a:ea typeface="나눔고딕코딩"/>
              </a:rPr>
              <a:t>nm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MediaPlayer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 </a:t>
            </a:r>
            <a:r>
              <a:rPr lang="en-US" altLang="ko-KR" sz="1100" dirty="0" err="1">
                <a:solidFill>
                  <a:srgbClr val="0000C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mMediaPlayer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String </a:t>
            </a:r>
            <a:r>
              <a:rPr lang="en-US" altLang="ko-KR" sz="1100" dirty="0">
                <a:solidFill>
                  <a:srgbClr val="0000C0"/>
                </a:solidFill>
                <a:latin typeface="나눔고딕코딩"/>
                <a:ea typeface="나눔고딕코딩"/>
              </a:rPr>
              <a:t>mMp3Path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100" dirty="0">
                <a:solidFill>
                  <a:srgbClr val="2A00FF"/>
                </a:solidFill>
                <a:latin typeface="나눔고딕코딩"/>
                <a:ea typeface="나눔고딕코딩"/>
              </a:rPr>
              <a:t>""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endParaRPr lang="ko-KR" altLang="en-US" sz="1100" dirty="0">
              <a:latin typeface="나눔고딕코딩"/>
              <a:ea typeface="나눔고딕코딩"/>
            </a:endParaRPr>
          </a:p>
          <a:p>
            <a:r>
              <a:rPr lang="en-US" altLang="ko-KR" sz="1100" dirty="0">
                <a:solidFill>
                  <a:srgbClr val="646464"/>
                </a:solidFill>
                <a:latin typeface="나눔고딕코딩"/>
                <a:ea typeface="나눔고딕코딩"/>
              </a:rPr>
              <a:t>@Override</a:t>
            </a:r>
          </a:p>
          <a:p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onCreate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 {</a:t>
            </a:r>
          </a:p>
          <a:p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 smtClean="0">
                <a:solidFill>
                  <a:srgbClr val="7F0055"/>
                </a:solidFill>
                <a:latin typeface="나눔고딕코딩"/>
                <a:ea typeface="나눔고딕코딩"/>
              </a:rPr>
              <a:t>super</a:t>
            </a:r>
            <a:r>
              <a:rPr lang="en-US" altLang="ko-KR" sz="1100" b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.onCreate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1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//</a:t>
            </a:r>
            <a:r>
              <a:rPr lang="ko-KR" altLang="en-US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미디어플레이어를 초기화</a:t>
            </a:r>
          </a:p>
          <a:p>
            <a:r>
              <a:rPr lang="en-US" altLang="ko-KR" sz="11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nm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 (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NotificationManager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 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MusicService.</a:t>
            </a:r>
            <a:r>
              <a:rPr lang="en-US" altLang="ko-KR" sz="1100" b="1" dirty="0" err="1">
                <a:solidFill>
                  <a:srgbClr val="7F0055"/>
                </a:solidFill>
                <a:latin typeface="나눔고딕코딩"/>
                <a:ea typeface="나눔고딕코딩"/>
              </a:rPr>
              <a:t>this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.getSystemService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Context.</a:t>
            </a:r>
            <a:r>
              <a:rPr lang="en-US" altLang="ko-KR" sz="1100" b="1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NOTIFICATION_SERVICE</a:t>
            </a:r>
            <a:r>
              <a:rPr lang="en-US" altLang="ko-KR" sz="1100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mMediaPlayer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MediaPlayer</a:t>
            </a:r>
            <a:r>
              <a:rPr lang="en-US" altLang="ko-KR" sz="1100" b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1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//</a:t>
            </a:r>
            <a:r>
              <a:rPr lang="ko-KR" altLang="en-US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곡 재생이 완료하면 서비스를 종료시킨다</a:t>
            </a:r>
          </a:p>
          <a:p>
            <a:r>
              <a:rPr lang="en-US" altLang="ko-KR" sz="11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mMediaPlayer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.setOnCompletionListener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OnCompletionListener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 {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public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onCompletion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MediaPlayer</a:t>
            </a:r>
            <a:r>
              <a:rPr lang="en-US" altLang="ko-KR" sz="1100" b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arg0</a:t>
            </a:r>
            <a:r>
              <a:rPr lang="en-US" altLang="ko-KR" sz="1100" b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) {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stopSelf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  <a:r>
              <a:rPr lang="en-US" altLang="ko-KR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서비스 종료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}</a:t>
            </a:r>
            <a:endParaRPr lang="en-US" altLang="ko-KR" sz="11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});</a:t>
            </a:r>
            <a:endParaRPr lang="en-US" altLang="ko-KR" sz="11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mMediaPlayer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.setOnPreparedListener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OnPreparedListener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 {</a:t>
            </a:r>
          </a:p>
          <a:p>
            <a:r>
              <a:rPr lang="en-US" altLang="ko-KR" sz="1100" dirty="0" smtClean="0">
                <a:solidFill>
                  <a:srgbClr val="646464"/>
                </a:solidFill>
                <a:latin typeface="나눔고딕코딩"/>
                <a:ea typeface="나눔고딕코딩"/>
              </a:rPr>
              <a:t>    @</a:t>
            </a:r>
            <a:r>
              <a:rPr lang="en-US" altLang="ko-KR" sz="1100" dirty="0">
                <a:solidFill>
                  <a:srgbClr val="646464"/>
                </a:solidFill>
                <a:latin typeface="나눔고딕코딩"/>
                <a:ea typeface="나눔고딕코딩"/>
              </a:rPr>
              <a:t>Override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public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onPrepared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MediaPlayer</a:t>
            </a:r>
            <a:r>
              <a:rPr lang="en-US" altLang="ko-KR" sz="1100" b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mp</a:t>
            </a:r>
            <a:r>
              <a:rPr lang="en-US" altLang="ko-KR" sz="1100" b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) {</a:t>
            </a:r>
          </a:p>
          <a:p>
            <a:r>
              <a:rPr lang="en-US" altLang="ko-KR" sz="11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    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mMediaPlayer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.start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startNoti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}</a:t>
            </a:r>
            <a:endParaRPr lang="en-US" altLang="ko-KR" sz="11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});</a:t>
            </a:r>
            <a:endParaRPr lang="en-US" altLang="ko-KR" sz="11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</a:p>
          <a:p>
            <a:endParaRPr lang="ko-KR" altLang="en-US" sz="1100" dirty="0">
              <a:latin typeface="나눔고딕코딩"/>
              <a:ea typeface="나눔고딕코딩"/>
            </a:endParaRPr>
          </a:p>
          <a:p>
            <a:r>
              <a:rPr lang="en-US" altLang="ko-KR" sz="1100" dirty="0">
                <a:solidFill>
                  <a:srgbClr val="646464"/>
                </a:solidFill>
                <a:latin typeface="나눔고딕코딩"/>
                <a:ea typeface="나눔고딕코딩"/>
              </a:rPr>
              <a:t>@Override</a:t>
            </a:r>
          </a:p>
          <a:p>
            <a:r>
              <a:rPr lang="sv-SE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public</a:t>
            </a:r>
            <a:r>
              <a:rPr lang="sv-SE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sv-SE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int</a:t>
            </a:r>
            <a:r>
              <a:rPr lang="sv-SE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onStartCommand(Intent </a:t>
            </a:r>
            <a:r>
              <a:rPr lang="sv-SE" altLang="ko-KR" sz="1100" b="1" dirty="0">
                <a:solidFill>
                  <a:srgbClr val="6A3E3E"/>
                </a:solidFill>
                <a:latin typeface="나눔고딕코딩"/>
                <a:ea typeface="나눔고딕코딩"/>
              </a:rPr>
              <a:t>intent</a:t>
            </a:r>
            <a:r>
              <a:rPr lang="sv-SE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sv-SE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int</a:t>
            </a:r>
            <a:r>
              <a:rPr lang="sv-SE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sv-SE" altLang="ko-KR" sz="1100" b="1" dirty="0">
                <a:solidFill>
                  <a:srgbClr val="6A3E3E"/>
                </a:solidFill>
                <a:latin typeface="나눔고딕코딩"/>
                <a:ea typeface="나눔고딕코딩"/>
              </a:rPr>
              <a:t>flags</a:t>
            </a:r>
            <a:r>
              <a:rPr lang="sv-SE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sv-SE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int</a:t>
            </a:r>
            <a:r>
              <a:rPr lang="sv-SE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sv-SE" altLang="ko-KR" sz="1100" b="1" dirty="0">
                <a:solidFill>
                  <a:srgbClr val="6A3E3E"/>
                </a:solidFill>
                <a:latin typeface="나눔고딕코딩"/>
                <a:ea typeface="나눔고딕코딩"/>
              </a:rPr>
              <a:t>startId</a:t>
            </a:r>
            <a:r>
              <a:rPr lang="sv-SE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 {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Toast.</a:t>
            </a:r>
            <a:r>
              <a:rPr lang="en-US" altLang="ko-KR" sz="1100" i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makeText</a:t>
            </a:r>
            <a:r>
              <a:rPr lang="en-US" altLang="ko-KR" sz="1100" i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b="1" i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this</a:t>
            </a:r>
            <a:r>
              <a:rPr lang="en-US" altLang="ko-KR" sz="1100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100" b="1" i="1" dirty="0">
                <a:solidFill>
                  <a:srgbClr val="2A00FF"/>
                </a:solidFill>
                <a:latin typeface="나눔고딕코딩"/>
                <a:ea typeface="나눔고딕코딩"/>
              </a:rPr>
              <a:t>"service start.."</a:t>
            </a:r>
            <a:r>
              <a:rPr lang="en-US" altLang="ko-KR" sz="1100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100" b="1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Toast.</a:t>
            </a:r>
            <a:r>
              <a:rPr lang="en-US" altLang="ko-KR" sz="1100" b="1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LENGTH_SHORT</a:t>
            </a:r>
            <a:r>
              <a:rPr lang="en-US" altLang="ko-KR" sz="1100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).show</a:t>
            </a:r>
            <a:r>
              <a:rPr lang="en-US" altLang="ko-KR" sz="1100" b="1" i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  <a:endParaRPr lang="ko-KR" altLang="en-US" sz="1100" dirty="0">
              <a:latin typeface="나눔고딕코딩"/>
              <a:ea typeface="나눔고딕코딩"/>
            </a:endParaRP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new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Thread(</a:t>
            </a:r>
            <a:r>
              <a:rPr lang="en-US" altLang="ko-KR" sz="1100" b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mRun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).start();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return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i="1" dirty="0">
                <a:solidFill>
                  <a:srgbClr val="0000C0"/>
                </a:solidFill>
                <a:latin typeface="나눔고딕코딩"/>
                <a:ea typeface="나눔고딕코딩"/>
              </a:rPr>
              <a:t>START_STICKY</a:t>
            </a:r>
            <a:r>
              <a:rPr lang="en-US" altLang="ko-KR" sz="1100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7691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434274" y="127025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서비스 </a:t>
            </a:r>
            <a:r>
              <a:rPr lang="en-US" altLang="ko-KR" sz="2400" b="1" dirty="0" smtClean="0"/>
              <a:t>- </a:t>
            </a:r>
            <a:r>
              <a:rPr lang="ko-KR" altLang="en-US" sz="2400" b="1" dirty="0" smtClean="0"/>
              <a:t>실습</a:t>
            </a:r>
            <a:endParaRPr lang="ko-KR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692696"/>
            <a:ext cx="8314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* </a:t>
            </a:r>
            <a:r>
              <a:rPr lang="ko-KR" altLang="en-US" sz="1600" b="1" dirty="0" smtClean="0"/>
              <a:t>뮤직 플레이어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1) </a:t>
            </a:r>
            <a:r>
              <a:rPr lang="en-US" altLang="ko-KR" sz="1600" b="1" dirty="0" err="1" smtClean="0"/>
              <a:t>MusicService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컴포넌트 생성</a:t>
            </a:r>
            <a:endParaRPr lang="en-US" altLang="ko-KR" sz="1600" b="1" dirty="0" smtClean="0"/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2" y="1556792"/>
            <a:ext cx="7776864" cy="44935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Runnable </a:t>
            </a:r>
            <a:r>
              <a:rPr lang="en-US" altLang="ko-KR" sz="1100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mRun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Runnable() {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public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run() {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try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{</a:t>
            </a:r>
          </a:p>
          <a:p>
            <a:r>
              <a:rPr lang="en-US" altLang="ko-KR" sz="11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  //</a:t>
            </a:r>
            <a:r>
              <a:rPr lang="ko-KR" altLang="en-US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미디어플레이어 재생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AssetFileDescriptor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 err="1">
                <a:solidFill>
                  <a:srgbClr val="6A3E3E"/>
                </a:solidFill>
                <a:latin typeface="나눔고딕코딩"/>
                <a:ea typeface="나눔고딕코딩"/>
              </a:rPr>
              <a:t>afd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getAssets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().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openFd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나눔고딕코딩"/>
                <a:ea typeface="나눔고딕코딩"/>
              </a:rPr>
              <a:t>"exid.mp3"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    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mMediaPlayer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.setDataSource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 err="1" smtClean="0">
                <a:solidFill>
                  <a:srgbClr val="6A3E3E"/>
                </a:solidFill>
                <a:latin typeface="나눔고딕코딩"/>
                <a:ea typeface="나눔고딕코딩"/>
              </a:rPr>
              <a:t>afd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.getFileDescriptor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(), </a:t>
            </a:r>
            <a:r>
              <a:rPr lang="en-US" altLang="ko-KR" sz="1100" dirty="0" err="1">
                <a:solidFill>
                  <a:srgbClr val="6A3E3E"/>
                </a:solidFill>
                <a:latin typeface="나눔고딕코딩"/>
                <a:ea typeface="나눔고딕코딩"/>
              </a:rPr>
              <a:t>afd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.getStartOffset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(), </a:t>
            </a:r>
            <a:r>
              <a:rPr lang="en-US" altLang="ko-KR" sz="1100" dirty="0" err="1">
                <a:solidFill>
                  <a:srgbClr val="6A3E3E"/>
                </a:solidFill>
                <a:latin typeface="나눔고딕코딩"/>
                <a:ea typeface="나눔고딕코딩"/>
              </a:rPr>
              <a:t>afd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.getLength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());</a:t>
            </a:r>
          </a:p>
          <a:p>
            <a:r>
              <a:rPr lang="en-US" altLang="ko-KR" sz="11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    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mMediaPlayer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.prepareAsync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}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catch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IOException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6A3E3E"/>
                </a:solidFill>
                <a:latin typeface="나눔고딕코딩"/>
                <a:ea typeface="나눔고딕코딩"/>
              </a:rPr>
              <a:t>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 {</a:t>
            </a:r>
          </a:p>
          <a:p>
            <a:r>
              <a:rPr lang="en-US" altLang="ko-KR" sz="1100" dirty="0" smtClean="0">
                <a:solidFill>
                  <a:srgbClr val="6A3E3E"/>
                </a:solidFill>
                <a:latin typeface="나눔고딕코딩"/>
                <a:ea typeface="나눔고딕코딩"/>
              </a:rPr>
              <a:t>      </a:t>
            </a:r>
            <a:r>
              <a:rPr lang="en-US" altLang="ko-KR" sz="1100" dirty="0" err="1" smtClean="0">
                <a:solidFill>
                  <a:srgbClr val="6A3E3E"/>
                </a:solidFill>
                <a:latin typeface="나눔고딕코딩"/>
                <a:ea typeface="나눔고딕코딩"/>
              </a:rPr>
              <a:t>e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.printStackTrace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}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catch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(Exception </a:t>
            </a:r>
            <a:r>
              <a:rPr lang="en-US" altLang="ko-KR" sz="1100" b="1" dirty="0">
                <a:solidFill>
                  <a:srgbClr val="6A3E3E"/>
                </a:solidFill>
                <a:latin typeface="나눔고딕코딩"/>
                <a:ea typeface="나눔고딕코딩"/>
              </a:rPr>
              <a:t>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){</a:t>
            </a:r>
          </a:p>
          <a:p>
            <a:r>
              <a:rPr lang="en-US" altLang="ko-KR" sz="1100" dirty="0" smtClean="0">
                <a:solidFill>
                  <a:srgbClr val="6A3E3E"/>
                </a:solidFill>
                <a:latin typeface="나눔고딕코딩"/>
                <a:ea typeface="나눔고딕코딩"/>
              </a:rPr>
              <a:t>      </a:t>
            </a:r>
            <a:r>
              <a:rPr lang="en-US" altLang="ko-KR" sz="1100" dirty="0" err="1" smtClean="0">
                <a:solidFill>
                  <a:srgbClr val="6A3E3E"/>
                </a:solidFill>
                <a:latin typeface="나눔고딕코딩"/>
                <a:ea typeface="나눔고딕코딩"/>
              </a:rPr>
              <a:t>e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.printStackTrace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}</a:t>
            </a:r>
            <a:endParaRPr lang="en-US" altLang="ko-KR" sz="11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}</a:t>
            </a:r>
            <a:endParaRPr lang="en-US" altLang="ko-KR" sz="11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};</a:t>
            </a:r>
          </a:p>
          <a:p>
            <a:endParaRPr lang="ko-KR" altLang="en-US" sz="1100" dirty="0">
              <a:latin typeface="나눔고딕코딩"/>
              <a:ea typeface="나눔고딕코딩"/>
            </a:endParaRPr>
          </a:p>
          <a:p>
            <a:r>
              <a:rPr lang="en-US" altLang="ko-KR" sz="1100" dirty="0">
                <a:solidFill>
                  <a:srgbClr val="646464"/>
                </a:solidFill>
                <a:latin typeface="나눔고딕코딩"/>
                <a:ea typeface="나눔고딕코딩"/>
              </a:rPr>
              <a:t>@Override</a:t>
            </a:r>
          </a:p>
          <a:p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public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onDestroy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 {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Toast.</a:t>
            </a:r>
            <a:r>
              <a:rPr lang="en-US" altLang="ko-KR" sz="1100" i="1" dirty="0" err="1" smtClean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makeText</a:t>
            </a:r>
            <a:r>
              <a:rPr lang="en-US" altLang="ko-KR" sz="1100" i="1" dirty="0" smtClean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(</a:t>
            </a:r>
            <a:r>
              <a:rPr lang="en-US" altLang="ko-KR" sz="1100" b="1" i="1" dirty="0" smtClean="0">
                <a:solidFill>
                  <a:srgbClr val="7F0055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this</a:t>
            </a:r>
            <a:r>
              <a:rPr lang="en-US" altLang="ko-KR" sz="1100" b="1" i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, </a:t>
            </a:r>
            <a:r>
              <a:rPr lang="en-US" altLang="ko-KR" sz="1100" b="1" i="1" dirty="0">
                <a:solidFill>
                  <a:srgbClr val="2A00FF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"service destroy.."</a:t>
            </a:r>
            <a:r>
              <a:rPr lang="en-US" altLang="ko-KR" sz="1100" b="1" i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, </a:t>
            </a:r>
            <a:r>
              <a:rPr lang="en-US" altLang="ko-KR" sz="1100" b="1" i="1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Toast.</a:t>
            </a:r>
            <a:r>
              <a:rPr lang="en-US" altLang="ko-KR" sz="1100" b="1" i="1" dirty="0" err="1">
                <a:solidFill>
                  <a:srgbClr val="0000C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LENGTH_SHORT</a:t>
            </a:r>
            <a:r>
              <a:rPr lang="en-US" altLang="ko-KR" sz="1100" b="1" i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).show();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if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b="1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mMediaPlayer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!=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null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&amp;&amp; </a:t>
            </a:r>
            <a:r>
              <a:rPr lang="en-US" altLang="ko-KR" sz="1100" b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mMediaPlayer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.isPlaying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()){</a:t>
            </a:r>
          </a:p>
          <a:p>
            <a:r>
              <a:rPr lang="en-US" altLang="ko-KR" sz="11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mMediaPlayer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.stop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1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mMediaPlayer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.release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1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mMediaPlayer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null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}</a:t>
            </a:r>
            <a:endParaRPr lang="en-US" altLang="ko-KR" sz="11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stopNoti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</a:t>
            </a:r>
            <a:r>
              <a:rPr lang="en-US" altLang="ko-KR" sz="1100" b="1" dirty="0" err="1" smtClean="0">
                <a:solidFill>
                  <a:srgbClr val="7F0055"/>
                </a:solidFill>
                <a:latin typeface="나눔고딕코딩"/>
                <a:ea typeface="나눔고딕코딩"/>
              </a:rPr>
              <a:t>super</a:t>
            </a:r>
            <a:r>
              <a:rPr lang="en-US" altLang="ko-KR" sz="1100" b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.onDestroy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83241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8388" y="5949280"/>
            <a:ext cx="44871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- Minimum SDK</a:t>
            </a:r>
          </a:p>
          <a:p>
            <a:r>
              <a:rPr lang="en-US" altLang="ko-KR" sz="1400" dirty="0" smtClean="0"/>
              <a:t>  16</a:t>
            </a:r>
            <a:r>
              <a:rPr lang="ko-KR" altLang="en-US" sz="1400" dirty="0" smtClean="0"/>
              <a:t>선택</a:t>
            </a:r>
            <a:endParaRPr lang="en-US" altLang="ko-KR" sz="1400" dirty="0" smtClean="0"/>
          </a:p>
          <a:p>
            <a:r>
              <a:rPr lang="en-US" altLang="ko-KR" sz="1400" dirty="0" smtClean="0"/>
              <a:t>=&gt;</a:t>
            </a:r>
            <a:r>
              <a:rPr lang="en-US" altLang="ko-KR" sz="1400" dirty="0" err="1" smtClean="0"/>
              <a:t>Minimul</a:t>
            </a:r>
            <a:r>
              <a:rPr lang="en-US" altLang="ko-KR" sz="1400" dirty="0" smtClean="0"/>
              <a:t> SDK  : </a:t>
            </a:r>
            <a:r>
              <a:rPr lang="ko-KR" altLang="en-US" sz="1400" dirty="0" smtClean="0"/>
              <a:t>마켓에서 </a:t>
            </a:r>
            <a:r>
              <a:rPr lang="ko-KR" altLang="en-US" sz="1400" dirty="0" err="1" smtClean="0"/>
              <a:t>앱이</a:t>
            </a:r>
            <a:r>
              <a:rPr lang="ko-KR" altLang="en-US" sz="1400" dirty="0" smtClean="0"/>
              <a:t> 노출되는 최소 버전</a:t>
            </a:r>
            <a:endParaRPr lang="en-US" altLang="ko-KR" sz="1400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98" y="764704"/>
            <a:ext cx="6919333" cy="4869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772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Android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studio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실행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프로젝트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생성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06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434274" y="127025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서비스 </a:t>
            </a:r>
            <a:r>
              <a:rPr lang="en-US" altLang="ko-KR" sz="2400" b="1" dirty="0" smtClean="0"/>
              <a:t>- </a:t>
            </a:r>
            <a:r>
              <a:rPr lang="ko-KR" altLang="en-US" sz="2400" b="1" dirty="0" smtClean="0"/>
              <a:t>실습</a:t>
            </a:r>
            <a:endParaRPr lang="ko-KR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692696"/>
            <a:ext cx="8314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* </a:t>
            </a:r>
            <a:r>
              <a:rPr lang="ko-KR" altLang="en-US" sz="1600" b="1" dirty="0" smtClean="0"/>
              <a:t>뮤직 플레이어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1) </a:t>
            </a:r>
            <a:r>
              <a:rPr lang="en-US" altLang="ko-KR" sz="1600" b="1" dirty="0" err="1" smtClean="0"/>
              <a:t>MusicService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컴포넌트 생성</a:t>
            </a:r>
            <a:endParaRPr lang="en-US" altLang="ko-KR" sz="1600" b="1" dirty="0" smtClean="0"/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2" y="1700808"/>
            <a:ext cx="7776864" cy="34778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startNoti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 {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Intent </a:t>
            </a:r>
            <a:r>
              <a:rPr lang="en-US" altLang="ko-KR" sz="1100" dirty="0">
                <a:solidFill>
                  <a:srgbClr val="6A3E3E"/>
                </a:solidFill>
                <a:latin typeface="나눔고딕코딩"/>
                <a:ea typeface="나눔고딕코딩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Intent(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getApplicationContext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(),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PlayerActivity.</a:t>
            </a:r>
            <a:r>
              <a:rPr lang="en-US" altLang="ko-KR" sz="1100" b="1" dirty="0" err="1">
                <a:solidFill>
                  <a:srgbClr val="7F0055"/>
                </a:solidFill>
                <a:latin typeface="나눔고딕코딩"/>
                <a:ea typeface="나눔고딕코딩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 smtClean="0">
                <a:solidFill>
                  <a:srgbClr val="7F0055"/>
                </a:solidFill>
                <a:latin typeface="나눔고딕코딩"/>
                <a:ea typeface="나눔고딕코딩"/>
              </a:rPr>
              <a:t>int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나눔고딕코딩"/>
                <a:ea typeface="나눔고딕코딩"/>
              </a:rPr>
              <a:t>requestID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= (</a:t>
            </a:r>
            <a:r>
              <a:rPr lang="en-US" altLang="ko-KR" sz="1100" b="1" dirty="0" err="1">
                <a:solidFill>
                  <a:srgbClr val="7F0055"/>
                </a:solidFill>
                <a:latin typeface="나눔고딕코딩"/>
                <a:ea typeface="나눔고딕코딩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System.</a:t>
            </a:r>
            <a:r>
              <a:rPr lang="en-US" altLang="ko-KR" sz="1100" b="1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currentTimeMillis</a:t>
            </a:r>
            <a:r>
              <a:rPr lang="en-US" altLang="ko-KR" sz="1100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PendingIntent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 err="1">
                <a:solidFill>
                  <a:srgbClr val="6A3E3E"/>
                </a:solidFill>
                <a:latin typeface="나눔고딕코딩"/>
                <a:ea typeface="나눔고딕코딩"/>
              </a:rPr>
              <a:t>mPending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PendingIntent.</a:t>
            </a:r>
            <a:r>
              <a:rPr lang="en-US" altLang="ko-KR" sz="11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getActivity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getApplicationContext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(), </a:t>
            </a:r>
            <a:r>
              <a:rPr lang="en-US" altLang="ko-KR" sz="1100" i="1" dirty="0" err="1">
                <a:solidFill>
                  <a:srgbClr val="6A3E3E"/>
                </a:solidFill>
                <a:latin typeface="나눔고딕코딩"/>
                <a:ea typeface="나눔고딕코딩"/>
              </a:rPr>
              <a:t>requestID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100" i="1" dirty="0">
                <a:solidFill>
                  <a:srgbClr val="6A3E3E"/>
                </a:solidFill>
                <a:latin typeface="나눔고딕코딩"/>
                <a:ea typeface="나눔고딕코딩"/>
              </a:rPr>
              <a:t>i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1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PendingIntent.</a:t>
            </a:r>
            <a:r>
              <a:rPr lang="en-US" altLang="ko-KR" sz="1100" b="1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FLAG_UPDATE_CURRENT</a:t>
            </a:r>
            <a:r>
              <a:rPr lang="en-US" altLang="ko-KR" sz="1100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Notification.Builder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>
                <a:solidFill>
                  <a:srgbClr val="6A3E3E"/>
                </a:solidFill>
                <a:latin typeface="나눔고딕코딩"/>
                <a:ea typeface="나눔고딕코딩"/>
              </a:rPr>
              <a:t>builder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Notification.Builder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getApplicationContext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Notification </a:t>
            </a:r>
            <a:r>
              <a:rPr lang="en-US" altLang="ko-KR" sz="1100" dirty="0" err="1">
                <a:solidFill>
                  <a:srgbClr val="6A3E3E"/>
                </a:solidFill>
                <a:latin typeface="나눔고딕코딩"/>
                <a:ea typeface="나눔고딕코딩"/>
              </a:rPr>
              <a:t>noti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100" dirty="0" err="1">
                <a:solidFill>
                  <a:srgbClr val="6A3E3E"/>
                </a:solidFill>
                <a:latin typeface="나눔고딕코딩"/>
                <a:ea typeface="나눔고딕코딩"/>
              </a:rPr>
              <a:t>builder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.setContentTitle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나눔고딕코딩"/>
                <a:ea typeface="나눔고딕코딩"/>
              </a:rPr>
              <a:t>"Random Music Player"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.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setContentText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나눔고딕코딩"/>
                <a:ea typeface="나눔고딕코딩"/>
              </a:rPr>
              <a:t>"Music Service"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 </a:t>
            </a:r>
            <a:r>
              <a:rPr lang="en-US" altLang="ko-KR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제목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.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setTicker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나눔고딕코딩"/>
                <a:ea typeface="나눔고딕코딩"/>
              </a:rPr>
              <a:t>"Music Service"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.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setSmallIcon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R.drawable.</a:t>
            </a:r>
            <a:r>
              <a:rPr lang="en-US" altLang="ko-KR" sz="1100" b="1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ic_stat_playing</a:t>
            </a:r>
            <a:r>
              <a:rPr lang="en-US" altLang="ko-KR" sz="1100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.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setContentIntent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 err="1">
                <a:solidFill>
                  <a:srgbClr val="6A3E3E"/>
                </a:solidFill>
                <a:latin typeface="나눔고딕코딩"/>
                <a:ea typeface="나눔고딕코딩"/>
              </a:rPr>
              <a:t>mPending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.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setOngoing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true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.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build();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nm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.notify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(9999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100" dirty="0" err="1">
                <a:solidFill>
                  <a:srgbClr val="6A3E3E"/>
                </a:solidFill>
                <a:latin typeface="나눔고딕코딩"/>
                <a:ea typeface="나눔고딕코딩"/>
              </a:rPr>
              <a:t>noti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</a:t>
            </a:r>
            <a:endParaRPr lang="ko-KR" altLang="en-US" sz="11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  <a:endParaRPr lang="en-US" altLang="ko-KR" sz="11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endParaRPr lang="ko-KR" altLang="en-US" sz="1100" dirty="0">
              <a:latin typeface="나눔고딕코딩"/>
              <a:ea typeface="나눔고딕코딩"/>
            </a:endParaRPr>
          </a:p>
          <a:p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stopNoti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 {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</a:t>
            </a:r>
            <a:r>
              <a:rPr lang="en-US" altLang="ko-KR" sz="1100" dirty="0" err="1">
                <a:solidFill>
                  <a:srgbClr val="0000C0"/>
                </a:solidFill>
                <a:latin typeface="나눔고딕코딩"/>
                <a:ea typeface="나눔고딕코딩"/>
              </a:rPr>
              <a:t>nm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.cancel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(9999);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8853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434274" y="127025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서비스 </a:t>
            </a:r>
            <a:r>
              <a:rPr lang="en-US" altLang="ko-KR" sz="2400" b="1" dirty="0" smtClean="0"/>
              <a:t>- </a:t>
            </a:r>
            <a:r>
              <a:rPr lang="ko-KR" altLang="en-US" sz="2400" b="1" dirty="0" smtClean="0"/>
              <a:t>실습</a:t>
            </a:r>
            <a:endParaRPr lang="ko-KR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692696"/>
            <a:ext cx="8314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* </a:t>
            </a:r>
            <a:r>
              <a:rPr lang="ko-KR" altLang="en-US" sz="1600" b="1" dirty="0" smtClean="0"/>
              <a:t>뮤직 플레이어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2) </a:t>
            </a:r>
            <a:r>
              <a:rPr lang="en-US" altLang="ko-KR" sz="1600" b="1" dirty="0" err="1" smtClean="0"/>
              <a:t>PlayerActivity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생성</a:t>
            </a:r>
            <a:endParaRPr lang="en-US" altLang="ko-KR" sz="1600" b="1" dirty="0" smtClean="0"/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2" y="1412776"/>
            <a:ext cx="7776864" cy="466281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646464"/>
                </a:solidFill>
                <a:latin typeface="나눔고딕코딩"/>
                <a:ea typeface="나눔고딕코딩"/>
              </a:rPr>
              <a:t>@Override</a:t>
            </a:r>
          </a:p>
          <a:p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protected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onCreate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(Bundle </a:t>
            </a:r>
            <a:r>
              <a:rPr lang="en-US" altLang="ko-KR" sz="1100" b="1" dirty="0" err="1">
                <a:solidFill>
                  <a:srgbClr val="6A3E3E"/>
                </a:solidFill>
                <a:latin typeface="나눔고딕코딩"/>
                <a:ea typeface="나눔고딕코딩"/>
              </a:rPr>
              <a:t>savedInstanceState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 {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</a:t>
            </a:r>
            <a:r>
              <a:rPr lang="en-US" altLang="ko-KR" sz="1100" b="1" dirty="0" err="1" smtClean="0">
                <a:solidFill>
                  <a:srgbClr val="7F0055"/>
                </a:solidFill>
                <a:latin typeface="나눔고딕코딩"/>
                <a:ea typeface="나눔고딕코딩"/>
              </a:rPr>
              <a:t>super</a:t>
            </a:r>
            <a:r>
              <a:rPr lang="en-US" altLang="ko-KR" sz="1100" b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.onCreate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b="1" dirty="0" err="1" smtClean="0">
                <a:solidFill>
                  <a:srgbClr val="6A3E3E"/>
                </a:solidFill>
                <a:latin typeface="나눔고딕코딩"/>
                <a:ea typeface="나눔고딕코딩"/>
              </a:rPr>
              <a:t>savedInstanceState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setContentView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R.layout.</a:t>
            </a:r>
            <a:r>
              <a:rPr lang="en-US" altLang="ko-KR" sz="1100" b="1" i="1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activity_player</a:t>
            </a:r>
            <a:r>
              <a:rPr lang="en-US" altLang="ko-KR" sz="1100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endParaRPr lang="ko-KR" altLang="en-US" sz="1100" dirty="0"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findViewById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R.id.</a:t>
            </a:r>
            <a:r>
              <a:rPr lang="en-US" altLang="ko-KR" sz="1100" b="1" i="1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service_start</a:t>
            </a:r>
            <a:r>
              <a:rPr lang="en-US" altLang="ko-KR" sz="1100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).</a:t>
            </a:r>
            <a:r>
              <a:rPr lang="en-US" altLang="ko-KR" sz="1100" b="1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setOnClickListener</a:t>
            </a:r>
            <a:r>
              <a:rPr lang="en-US" altLang="ko-KR" sz="1100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b="1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mClick</a:t>
            </a:r>
            <a:r>
              <a:rPr lang="en-US" altLang="ko-KR" sz="1100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findViewById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R.id.</a:t>
            </a:r>
            <a:r>
              <a:rPr lang="en-US" altLang="ko-KR" sz="1100" b="1" i="1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service_end</a:t>
            </a:r>
            <a:r>
              <a:rPr lang="en-US" altLang="ko-KR" sz="1100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).</a:t>
            </a:r>
            <a:r>
              <a:rPr lang="en-US" altLang="ko-KR" sz="1100" b="1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setOnClickListener</a:t>
            </a:r>
            <a:r>
              <a:rPr lang="en-US" altLang="ko-KR" sz="1100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b="1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mClick</a:t>
            </a:r>
            <a:r>
              <a:rPr lang="en-US" altLang="ko-KR" sz="1100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</a:p>
          <a:p>
            <a:endParaRPr lang="ko-KR" altLang="en-US" sz="1100" dirty="0">
              <a:latin typeface="나눔고딕코딩"/>
              <a:ea typeface="나눔고딕코딩"/>
            </a:endParaRPr>
          </a:p>
          <a:p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View.OnClickListener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mClick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View.OnClickListener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 {</a:t>
            </a:r>
          </a:p>
          <a:p>
            <a:endParaRPr lang="ko-KR" altLang="en-US" sz="1100" dirty="0"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646464"/>
                </a:solidFill>
                <a:latin typeface="나눔고딕코딩"/>
                <a:ea typeface="나눔고딕코딩"/>
              </a:rPr>
              <a:t>  @</a:t>
            </a:r>
            <a:r>
              <a:rPr lang="en-US" altLang="ko-KR" sz="1100" dirty="0">
                <a:solidFill>
                  <a:srgbClr val="646464"/>
                </a:solidFill>
                <a:latin typeface="나눔고딕코딩"/>
                <a:ea typeface="나눔고딕코딩"/>
              </a:rPr>
              <a:t>Override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public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onClick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(View </a:t>
            </a:r>
            <a:r>
              <a:rPr lang="en-US" altLang="ko-KR" sz="1100" b="1" dirty="0">
                <a:solidFill>
                  <a:srgbClr val="6A3E3E"/>
                </a:solidFill>
                <a:latin typeface="나눔고딕코딩"/>
                <a:ea typeface="나눔고딕코딩"/>
              </a:rPr>
              <a:t>v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 {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Intent </a:t>
            </a:r>
            <a:r>
              <a:rPr lang="en-US" altLang="ko-KR" sz="1100" dirty="0" err="1">
                <a:solidFill>
                  <a:srgbClr val="6A3E3E"/>
                </a:solidFill>
                <a:latin typeface="나눔고딕코딩"/>
                <a:ea typeface="나눔고딕코딩"/>
              </a:rPr>
              <a:t>intent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Intent(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PlayerActivity.</a:t>
            </a:r>
            <a:r>
              <a:rPr lang="en-US" altLang="ko-KR" sz="1100" b="1" dirty="0" err="1">
                <a:solidFill>
                  <a:srgbClr val="7F0055"/>
                </a:solidFill>
                <a:latin typeface="나눔고딕코딩"/>
                <a:ea typeface="나눔고딕코딩"/>
              </a:rPr>
              <a:t>this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100" b="1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MusicService.</a:t>
            </a:r>
            <a:r>
              <a:rPr lang="en-US" altLang="ko-KR" sz="1100" b="1" dirty="0" err="1">
                <a:solidFill>
                  <a:srgbClr val="7F0055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);</a:t>
            </a:r>
          </a:p>
          <a:p>
            <a:endParaRPr lang="ko-KR" altLang="en-US" sz="1100" dirty="0">
              <a:latin typeface="나눔고딕코딩"/>
              <a:ea typeface="나눔고딕코딩"/>
            </a:endParaRP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switch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b="1" dirty="0" err="1" smtClean="0">
                <a:solidFill>
                  <a:srgbClr val="6A3E3E"/>
                </a:solidFill>
                <a:latin typeface="나눔고딕코딩"/>
                <a:ea typeface="나눔고딕코딩"/>
              </a:rPr>
              <a:t>v</a:t>
            </a:r>
            <a:r>
              <a:rPr lang="en-US" altLang="ko-KR" sz="1100" b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.getId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()) {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case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R.id.</a:t>
            </a:r>
            <a:r>
              <a:rPr lang="en-US" altLang="ko-KR" sz="1100" b="1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service_start</a:t>
            </a:r>
            <a:r>
              <a:rPr lang="en-US" altLang="ko-KR" sz="1100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: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startService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 smtClean="0">
                <a:solidFill>
                  <a:srgbClr val="6A3E3E"/>
                </a:solidFill>
                <a:latin typeface="나눔고딕코딩"/>
                <a:ea typeface="나눔고딕코딩"/>
              </a:rPr>
              <a:t>intent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break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endParaRPr lang="ko-KR" altLang="en-US" sz="1100" dirty="0">
              <a:latin typeface="나눔고딕코딩"/>
              <a:ea typeface="나눔고딕코딩"/>
            </a:endParaRP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case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R.id.</a:t>
            </a:r>
            <a:r>
              <a:rPr lang="en-US" altLang="ko-KR" sz="1100" b="1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service_end</a:t>
            </a:r>
            <a:r>
              <a:rPr lang="en-US" altLang="ko-KR" sz="1100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: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stopService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 smtClean="0">
                <a:solidFill>
                  <a:srgbClr val="6A3E3E"/>
                </a:solidFill>
                <a:latin typeface="나눔고딕코딩"/>
                <a:ea typeface="나눔고딕코딩"/>
              </a:rPr>
              <a:t>intent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break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}</a:t>
            </a:r>
            <a:endParaRPr lang="en-US" altLang="ko-KR" sz="11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endParaRPr lang="ko-KR" altLang="en-US" sz="1100" dirty="0"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}</a:t>
            </a:r>
            <a:endParaRPr lang="en-US" altLang="ko-KR" sz="11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};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9012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4274" y="127025"/>
            <a:ext cx="1989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/>
              <a:t>MediaPlayer</a:t>
            </a:r>
            <a:endParaRPr lang="ko-KR" altLang="en-US" sz="2400" b="1" dirty="0"/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683" y="1556792"/>
            <a:ext cx="3437943" cy="3240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552" y="980728"/>
            <a:ext cx="778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http://developer.android.com/reference/android/media/MediaPlayer.html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5157192"/>
            <a:ext cx="593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Preparing, Playing, Paused, Stopped 4</a:t>
            </a:r>
            <a:r>
              <a:rPr lang="ko-KR" altLang="en-US" dirty="0" smtClean="0"/>
              <a:t>가지 상태로 정의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31774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34274" y="127025"/>
            <a:ext cx="1923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Notification</a:t>
            </a:r>
            <a:endParaRPr lang="ko-KR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47260" y="908720"/>
            <a:ext cx="830132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* </a:t>
            </a:r>
            <a:r>
              <a:rPr lang="ko-KR" altLang="en-US" sz="1600" dirty="0" smtClean="0"/>
              <a:t>서비스가 실행되면 </a:t>
            </a:r>
            <a:r>
              <a:rPr lang="ko-KR" altLang="en-US" sz="1600" dirty="0" err="1" smtClean="0"/>
              <a:t>액티비티를</a:t>
            </a:r>
            <a:r>
              <a:rPr lang="ko-KR" altLang="en-US" sz="1600" dirty="0" smtClean="0"/>
              <a:t> 종료하더라도 서비스는 백그라운드 계속 실행됨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* </a:t>
            </a:r>
            <a:r>
              <a:rPr lang="ko-KR" altLang="en-US" sz="1600" dirty="0" smtClean="0"/>
              <a:t>사용자에게 백그라운드 서비스를 알려주기 위해서 </a:t>
            </a:r>
            <a:r>
              <a:rPr lang="en-US" altLang="ko-KR" sz="1600" dirty="0" smtClean="0"/>
              <a:t>Notification</a:t>
            </a:r>
            <a:r>
              <a:rPr lang="ko-KR" altLang="en-US" sz="1600" dirty="0" smtClean="0"/>
              <a:t>을 실행</a:t>
            </a:r>
            <a:endParaRPr lang="en-US" altLang="ko-KR" sz="1600" dirty="0" smtClean="0"/>
          </a:p>
          <a:p>
            <a:pPr marL="285750" indent="-285750">
              <a:buFont typeface="Arial" charset="0"/>
              <a:buChar char="•"/>
            </a:pPr>
            <a:endParaRPr lang="en-US" altLang="ko-KR" b="1" dirty="0"/>
          </a:p>
          <a:p>
            <a:r>
              <a:rPr lang="en-US" altLang="ko-KR" dirty="0">
                <a:solidFill>
                  <a:srgbClr val="000000"/>
                </a:solidFill>
                <a:latin typeface="나눔고딕코딩"/>
                <a:ea typeface="나눔고딕코딩"/>
              </a:rPr>
              <a:t> Intent i = </a:t>
            </a:r>
            <a:r>
              <a:rPr lang="en-US" altLang="ko-KR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b="1" dirty="0">
                <a:solidFill>
                  <a:srgbClr val="000000"/>
                </a:solidFill>
                <a:latin typeface="나눔고딕코딩"/>
                <a:ea typeface="나눔고딕코딩"/>
              </a:rPr>
              <a:t> Intent(</a:t>
            </a:r>
            <a:r>
              <a:rPr lang="en-US" altLang="ko-KR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getApplicationContext</a:t>
            </a:r>
            <a:r>
              <a:rPr lang="en-US" altLang="ko-KR" b="1" dirty="0">
                <a:solidFill>
                  <a:srgbClr val="000000"/>
                </a:solidFill>
                <a:latin typeface="나눔고딕코딩"/>
                <a:ea typeface="나눔고딕코딩"/>
              </a:rPr>
              <a:t>(), </a:t>
            </a:r>
            <a:r>
              <a:rPr lang="en-US" altLang="ko-KR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MainActivity.</a:t>
            </a:r>
            <a:r>
              <a:rPr lang="en-US" altLang="ko-KR" b="1" dirty="0" err="1">
                <a:solidFill>
                  <a:srgbClr val="7F0055"/>
                </a:solidFill>
                <a:latin typeface="나눔고딕코딩"/>
                <a:ea typeface="나눔고딕코딩"/>
              </a:rPr>
              <a:t>class</a:t>
            </a:r>
            <a:r>
              <a:rPr lang="en-US" altLang="ko-KR" b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b="1" dirty="0" err="1">
                <a:solidFill>
                  <a:srgbClr val="7F0055"/>
                </a:solidFill>
                <a:latin typeface="나눔고딕코딩"/>
                <a:ea typeface="나눔고딕코딩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requestID</a:t>
            </a:r>
            <a:r>
              <a:rPr lang="en-US" altLang="ko-KR" b="1" dirty="0">
                <a:solidFill>
                  <a:srgbClr val="000000"/>
                </a:solidFill>
                <a:latin typeface="나눔고딕코딩"/>
                <a:ea typeface="나눔고딕코딩"/>
              </a:rPr>
              <a:t> = (</a:t>
            </a:r>
            <a:r>
              <a:rPr lang="en-US" altLang="ko-KR" b="1" dirty="0" err="1">
                <a:solidFill>
                  <a:srgbClr val="7F0055"/>
                </a:solidFill>
                <a:latin typeface="나눔고딕코딩"/>
                <a:ea typeface="나눔고딕코딩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나눔고딕코딩"/>
                <a:ea typeface="나눔고딕코딩"/>
              </a:rPr>
              <a:t>) </a:t>
            </a:r>
            <a:r>
              <a:rPr lang="en-US" altLang="ko-KR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System.</a:t>
            </a:r>
            <a:r>
              <a:rPr lang="en-US" altLang="ko-KR" b="1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currentTimeMillis</a:t>
            </a:r>
            <a:r>
              <a:rPr lang="en-US" altLang="ko-KR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코딩"/>
                <a:ea typeface="나눔고딕코딩"/>
              </a:rPr>
              <a:t>PendingIntent</a:t>
            </a:r>
            <a:r>
              <a:rPr lang="en-US" altLang="ko-KR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코딩"/>
                <a:ea typeface="나눔고딕코딩"/>
              </a:rPr>
              <a:t>mPending</a:t>
            </a:r>
            <a:r>
              <a:rPr lang="en-US" altLang="ko-KR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나눔고딕코딩"/>
                <a:ea typeface="나눔고딕코딩"/>
              </a:rPr>
              <a:t>PendingIntent.</a:t>
            </a:r>
            <a:r>
              <a:rPr lang="en-US" altLang="ko-KR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getActivity</a:t>
            </a:r>
            <a:r>
              <a:rPr lang="en-US" altLang="ko-KR" i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getApplicationContext</a:t>
            </a:r>
            <a:r>
              <a:rPr lang="en-US" altLang="ko-KR" i="1" dirty="0">
                <a:solidFill>
                  <a:srgbClr val="000000"/>
                </a:solidFill>
                <a:latin typeface="나눔고딕코딩"/>
                <a:ea typeface="나눔고딕코딩"/>
              </a:rPr>
              <a:t>(), </a:t>
            </a:r>
            <a:r>
              <a:rPr lang="en-US" altLang="ko-KR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requestID</a:t>
            </a:r>
            <a:r>
              <a:rPr lang="en-US" altLang="ko-KR" i="1" dirty="0">
                <a:solidFill>
                  <a:srgbClr val="000000"/>
                </a:solidFill>
                <a:latin typeface="나눔고딕코딩"/>
                <a:ea typeface="나눔고딕코딩"/>
              </a:rPr>
              <a:t>, i, </a:t>
            </a:r>
            <a:r>
              <a:rPr lang="en-US" altLang="ko-KR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PendingIntent.</a:t>
            </a:r>
            <a:r>
              <a:rPr lang="en-US" altLang="ko-KR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FLAG_UPDATE_CURRENT</a:t>
            </a:r>
            <a:r>
              <a:rPr lang="en-US" altLang="ko-KR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ko-KR" altLang="en-US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</a:p>
          <a:p>
            <a:r>
              <a:rPr lang="en-US" altLang="ko-KR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고딕코딩"/>
                <a:ea typeface="나눔고딕코딩"/>
              </a:rPr>
              <a:t>Notification.Builder</a:t>
            </a:r>
            <a:r>
              <a:rPr lang="en-US" altLang="ko-KR" dirty="0">
                <a:solidFill>
                  <a:srgbClr val="000000"/>
                </a:solidFill>
                <a:latin typeface="나눔고딕코딩"/>
                <a:ea typeface="나눔고딕코딩"/>
              </a:rPr>
              <a:t> builder = </a:t>
            </a:r>
            <a:r>
              <a:rPr lang="en-US" altLang="ko-KR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Notification.Builder</a:t>
            </a:r>
            <a:r>
              <a:rPr lang="en-US" altLang="ko-KR" b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getApplicationContext</a:t>
            </a:r>
            <a:r>
              <a:rPr lang="en-US" altLang="ko-KR" b="1" dirty="0">
                <a:solidFill>
                  <a:srgbClr val="000000"/>
                </a:solidFill>
                <a:latin typeface="나눔고딕코딩"/>
                <a:ea typeface="나눔고딕코딩"/>
              </a:rPr>
              <a:t>());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나눔고딕코딩"/>
                <a:ea typeface="나눔고딕코딩"/>
              </a:rPr>
              <a:t> Notification </a:t>
            </a:r>
            <a:r>
              <a:rPr lang="en-US" altLang="ko-KR" dirty="0" err="1">
                <a:solidFill>
                  <a:srgbClr val="000000"/>
                </a:solidFill>
                <a:latin typeface="나눔고딕코딩"/>
                <a:ea typeface="나눔고딕코딩"/>
              </a:rPr>
              <a:t>noti</a:t>
            </a:r>
            <a:r>
              <a:rPr lang="en-US" altLang="ko-KR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나눔고딕코딩"/>
                <a:ea typeface="나눔고딕코딩"/>
              </a:rPr>
              <a:t>builder.setContentTitle</a:t>
            </a:r>
            <a:r>
              <a:rPr lang="en-US" altLang="ko-KR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나눔고딕코딩"/>
                <a:ea typeface="나눔고딕코딩"/>
              </a:rPr>
              <a:t>"Random Music Player"</a:t>
            </a:r>
            <a:r>
              <a:rPr lang="en-US" altLang="ko-KR" dirty="0">
                <a:solidFill>
                  <a:srgbClr val="000000"/>
                </a:solidFill>
                <a:latin typeface="나눔고딕코딩"/>
                <a:ea typeface="나눔고딕코딩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나눔고딕코딩"/>
                <a:ea typeface="나눔고딕코딩"/>
              </a:rPr>
              <a:t> .</a:t>
            </a:r>
            <a:r>
              <a:rPr lang="en-US" altLang="ko-KR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setContentText</a:t>
            </a:r>
            <a:r>
              <a:rPr lang="en-US" altLang="ko-KR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mSongTitle</a:t>
            </a:r>
            <a:r>
              <a:rPr lang="en-US" altLang="ko-KR" dirty="0">
                <a:solidFill>
                  <a:srgbClr val="000000"/>
                </a:solidFill>
                <a:latin typeface="나눔고딕코딩"/>
                <a:ea typeface="나눔고딕코딩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나눔고딕코딩"/>
                <a:ea typeface="나눔고딕코딩"/>
              </a:rPr>
              <a:t> .</a:t>
            </a:r>
            <a:r>
              <a:rPr lang="en-US" altLang="ko-KR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setTicker</a:t>
            </a:r>
            <a:r>
              <a:rPr lang="en-US" altLang="ko-KR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mSongTitle</a:t>
            </a:r>
            <a:r>
              <a:rPr lang="en-US" altLang="ko-KR" dirty="0">
                <a:solidFill>
                  <a:srgbClr val="000000"/>
                </a:solidFill>
                <a:latin typeface="나눔고딕코딩"/>
                <a:ea typeface="나눔고딕코딩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나눔고딕코딩"/>
                <a:ea typeface="나눔고딕코딩"/>
              </a:rPr>
              <a:t> .</a:t>
            </a:r>
            <a:r>
              <a:rPr lang="en-US" altLang="ko-KR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setSmallIcon</a:t>
            </a:r>
            <a:r>
              <a:rPr lang="en-US" altLang="ko-KR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나눔고딕코딩"/>
                <a:ea typeface="나눔고딕코딩"/>
              </a:rPr>
              <a:t>R.drawable.</a:t>
            </a:r>
            <a:r>
              <a:rPr lang="en-US" altLang="ko-KR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ic_stat_playing</a:t>
            </a:r>
            <a:r>
              <a:rPr lang="en-US" altLang="ko-KR" i="1" dirty="0">
                <a:solidFill>
                  <a:srgbClr val="000000"/>
                </a:solidFill>
                <a:latin typeface="나눔고딕코딩"/>
                <a:ea typeface="나눔고딕코딩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나눔고딕코딩"/>
                <a:ea typeface="나눔고딕코딩"/>
              </a:rPr>
              <a:t> .</a:t>
            </a:r>
            <a:r>
              <a:rPr lang="en-US" altLang="ko-KR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setContentIntent</a:t>
            </a:r>
            <a:r>
              <a:rPr lang="en-US" altLang="ko-KR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나눔고딕코딩"/>
                <a:ea typeface="나눔고딕코딩"/>
              </a:rPr>
              <a:t>mPending</a:t>
            </a:r>
            <a:r>
              <a:rPr lang="en-US" altLang="ko-KR" dirty="0">
                <a:solidFill>
                  <a:srgbClr val="000000"/>
                </a:solidFill>
                <a:latin typeface="나눔고딕코딩"/>
                <a:ea typeface="나눔고딕코딩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나눔고딕코딩"/>
                <a:ea typeface="나눔고딕코딩"/>
              </a:rPr>
              <a:t> .</a:t>
            </a:r>
            <a:r>
              <a:rPr lang="en-US" altLang="ko-KR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setOngoing</a:t>
            </a:r>
            <a:r>
              <a:rPr lang="en-US" altLang="ko-KR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b="1" dirty="0">
                <a:solidFill>
                  <a:srgbClr val="7F0055"/>
                </a:solidFill>
                <a:latin typeface="나눔고딕코딩"/>
                <a:ea typeface="나눔고딕코딩"/>
              </a:rPr>
              <a:t>true</a:t>
            </a:r>
            <a:r>
              <a:rPr lang="en-US" altLang="ko-KR" b="1" dirty="0">
                <a:solidFill>
                  <a:srgbClr val="000000"/>
                </a:solidFill>
                <a:latin typeface="나눔고딕코딩"/>
                <a:ea typeface="나눔고딕코딩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나눔고딕코딩"/>
                <a:ea typeface="나눔고딕코딩"/>
              </a:rPr>
              <a:t> .build();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dirty="0" err="1">
                <a:solidFill>
                  <a:srgbClr val="0000C0"/>
                </a:solidFill>
                <a:latin typeface="나눔고딕코딩"/>
                <a:ea typeface="나눔고딕코딩"/>
              </a:rPr>
              <a:t>nm</a:t>
            </a:r>
            <a:r>
              <a:rPr lang="en-US" altLang="ko-KR" dirty="0" err="1">
                <a:solidFill>
                  <a:srgbClr val="000000"/>
                </a:solidFill>
                <a:latin typeface="나눔고딕코딩"/>
                <a:ea typeface="나눔고딕코딩"/>
              </a:rPr>
              <a:t>.notify</a:t>
            </a:r>
            <a:r>
              <a:rPr lang="en-US" altLang="ko-KR" dirty="0">
                <a:solidFill>
                  <a:srgbClr val="000000"/>
                </a:solidFill>
                <a:latin typeface="나눔고딕코딩"/>
                <a:ea typeface="나눔고딕코딩"/>
              </a:rPr>
              <a:t>(9999, </a:t>
            </a:r>
            <a:r>
              <a:rPr lang="en-US" altLang="ko-KR" dirty="0" err="1">
                <a:solidFill>
                  <a:srgbClr val="000000"/>
                </a:solidFill>
                <a:latin typeface="나눔고딕코딩"/>
                <a:ea typeface="나눔고딕코딩"/>
              </a:rPr>
              <a:t>noti</a:t>
            </a:r>
            <a:r>
              <a:rPr lang="en-US" altLang="ko-KR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67322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463288" y="1124744"/>
            <a:ext cx="7488832" cy="489654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b="1" dirty="0"/>
              <a:t>* </a:t>
            </a:r>
            <a:r>
              <a:rPr lang="ko-KR" altLang="en-US" sz="1800" b="1" dirty="0" smtClean="0"/>
              <a:t>프로젝트 </a:t>
            </a:r>
            <a:r>
              <a:rPr lang="ko-KR" altLang="en-US" sz="1800" b="1" dirty="0"/>
              <a:t>구조 설계</a:t>
            </a:r>
            <a:endParaRPr lang="en-US" altLang="ko-KR" sz="1800" b="1" dirty="0"/>
          </a:p>
          <a:p>
            <a:pPr algn="l"/>
            <a:r>
              <a:rPr lang="en-US" altLang="ko-KR" sz="1800" b="1" dirty="0"/>
              <a:t>- SPA (Single Page Application) </a:t>
            </a:r>
            <a:r>
              <a:rPr lang="ko-KR" altLang="en-US" sz="1800" b="1" dirty="0"/>
              <a:t>개념 이해</a:t>
            </a:r>
            <a:endParaRPr lang="en-US" altLang="ko-KR" sz="1800" b="1" dirty="0"/>
          </a:p>
          <a:p>
            <a:pPr algn="l"/>
            <a:r>
              <a:rPr lang="en-US" altLang="ko-KR" sz="1800" b="1" dirty="0"/>
              <a:t>  One Activity – Many Fragment</a:t>
            </a:r>
          </a:p>
          <a:p>
            <a:pPr algn="l"/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* </a:t>
            </a:r>
            <a:r>
              <a:rPr lang="ko-KR" altLang="en-US" sz="1800" b="1" dirty="0" err="1" smtClean="0"/>
              <a:t>핸들러</a:t>
            </a:r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- </a:t>
            </a:r>
            <a:r>
              <a:rPr lang="ko-KR" altLang="en-US" sz="1800" b="1" dirty="0" err="1" smtClean="0"/>
              <a:t>핸들러</a:t>
            </a:r>
            <a:r>
              <a:rPr lang="ko-KR" altLang="en-US" sz="1800" b="1" dirty="0" smtClean="0"/>
              <a:t> 사용방법</a:t>
            </a:r>
            <a:endParaRPr lang="en-US" altLang="ko-KR" sz="1800" b="1" dirty="0" smtClean="0"/>
          </a:p>
          <a:p>
            <a:pPr algn="l"/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* Thread </a:t>
            </a:r>
            <a:r>
              <a:rPr lang="ko-KR" altLang="en-US" sz="1800" b="1" dirty="0" smtClean="0"/>
              <a:t>이해</a:t>
            </a:r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- Thread </a:t>
            </a:r>
            <a:r>
              <a:rPr lang="ko-KR" altLang="en-US" sz="1800" b="1" dirty="0" smtClean="0"/>
              <a:t>사용시 </a:t>
            </a:r>
            <a:r>
              <a:rPr lang="ko-KR" altLang="en-US" sz="1800" b="1" dirty="0" err="1" smtClean="0"/>
              <a:t>스택</a:t>
            </a:r>
            <a:r>
              <a:rPr lang="ko-KR" altLang="en-US" sz="1800" b="1" dirty="0" smtClean="0"/>
              <a:t> 구조 </a:t>
            </a:r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- Concurrent</a:t>
            </a:r>
            <a:r>
              <a:rPr lang="ko-KR" altLang="en-US" sz="1800" b="1" dirty="0" smtClean="0"/>
              <a:t>와 병렬 처리의 차이점 이해</a:t>
            </a:r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- </a:t>
            </a:r>
            <a:r>
              <a:rPr lang="ko-KR" altLang="en-US" sz="1800" b="1" dirty="0" err="1" smtClean="0"/>
              <a:t>쓰레드</a:t>
            </a:r>
            <a:r>
              <a:rPr lang="ko-KR" altLang="en-US" sz="1800" b="1" dirty="0" smtClean="0"/>
              <a:t> 구조도 </a:t>
            </a:r>
            <a:endParaRPr lang="en-US" altLang="ko-KR" sz="1800" b="1" dirty="0" smtClean="0"/>
          </a:p>
          <a:p>
            <a:pPr algn="l"/>
            <a:endParaRPr lang="en-US" altLang="ko-KR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40827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3" y="2858413"/>
            <a:ext cx="2057194" cy="36572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4274" y="127025"/>
            <a:ext cx="2302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SPA  </a:t>
            </a:r>
            <a:r>
              <a:rPr lang="ko-KR" altLang="en-US" sz="2400" b="1" dirty="0" smtClean="0"/>
              <a:t>구조 설계</a:t>
            </a:r>
            <a:endParaRPr lang="ko-KR" altLang="en-US" sz="2400" b="1" dirty="0"/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95536" y="620688"/>
            <a:ext cx="8280920" cy="212065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b="1" dirty="0" smtClean="0"/>
              <a:t>* </a:t>
            </a:r>
            <a:r>
              <a:rPr lang="ko-KR" altLang="en-US" sz="1800" b="1" dirty="0" smtClean="0"/>
              <a:t>기존 구조</a:t>
            </a:r>
            <a:endParaRPr lang="en-US" altLang="ko-KR" sz="1400" b="1" dirty="0" smtClean="0"/>
          </a:p>
          <a:p>
            <a:pPr algn="l"/>
            <a:r>
              <a:rPr lang="en-US" altLang="ko-KR" sz="1400" b="1" dirty="0" smtClean="0"/>
              <a:t>- </a:t>
            </a:r>
            <a:r>
              <a:rPr lang="ko-KR" altLang="en-US" sz="1400" b="1" dirty="0" smtClean="0"/>
              <a:t>많은 </a:t>
            </a:r>
            <a:r>
              <a:rPr lang="en-US" altLang="ko-KR" sz="1400" b="1" dirty="0" smtClean="0"/>
              <a:t>Activity(</a:t>
            </a:r>
            <a:r>
              <a:rPr lang="ko-KR" altLang="en-US" sz="1400" b="1" dirty="0" smtClean="0"/>
              <a:t>화면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으로 구성</a:t>
            </a:r>
            <a:endParaRPr lang="en-US" altLang="ko-KR" sz="1400" b="1" dirty="0" smtClean="0"/>
          </a:p>
          <a:p>
            <a:pPr algn="l"/>
            <a:r>
              <a:rPr lang="en-US" altLang="ko-KR" sz="1400" dirty="0" smtClean="0"/>
              <a:t>=&gt; </a:t>
            </a:r>
            <a:r>
              <a:rPr lang="ko-KR" altLang="en-US" sz="1400" dirty="0" err="1" smtClean="0"/>
              <a:t>액티비티마다</a:t>
            </a:r>
            <a:r>
              <a:rPr lang="ko-KR" altLang="en-US" sz="1400" dirty="0" smtClean="0"/>
              <a:t> 메뉴와 </a:t>
            </a:r>
            <a:r>
              <a:rPr lang="ko-KR" altLang="en-US" sz="1400" dirty="0" err="1" smtClean="0"/>
              <a:t>액션바를</a:t>
            </a:r>
            <a:r>
              <a:rPr lang="ko-KR" altLang="en-US" sz="1400" dirty="0" smtClean="0"/>
              <a:t> 만들어줘야 하는 불편함이 생김</a:t>
            </a:r>
            <a:endParaRPr lang="en-US" altLang="ko-KR" sz="1400" dirty="0" smtClean="0"/>
          </a:p>
          <a:p>
            <a:pPr marL="285750" indent="-285750" algn="l">
              <a:buFont typeface="Symbol"/>
              <a:buChar char="Þ"/>
            </a:pPr>
            <a:r>
              <a:rPr lang="ko-KR" altLang="en-US" sz="1400" dirty="0" smtClean="0"/>
              <a:t>페이지가 전환되므로 많은 리소스가 들어가고  로딩시간과 깜박임이 발생함</a:t>
            </a:r>
            <a:r>
              <a:rPr lang="en-US" altLang="ko-KR" sz="1400" dirty="0" smtClean="0"/>
              <a:t>.</a:t>
            </a:r>
          </a:p>
          <a:p>
            <a:pPr marL="285750" indent="-285750" algn="l">
              <a:buFont typeface="Symbol"/>
              <a:buChar char="Þ"/>
            </a:pPr>
            <a:endParaRPr lang="en-US" altLang="ko-KR" sz="1400" dirty="0"/>
          </a:p>
          <a:p>
            <a:pPr algn="l"/>
            <a:r>
              <a:rPr lang="en-US" altLang="ko-KR" sz="1800" b="1" dirty="0" smtClean="0"/>
              <a:t>* SPA(Single Page Application) </a:t>
            </a:r>
            <a:r>
              <a:rPr lang="ko-KR" altLang="en-US" sz="1800" b="1" dirty="0" smtClean="0"/>
              <a:t>구조</a:t>
            </a:r>
            <a:endParaRPr lang="en-US" altLang="ko-KR" sz="1800" b="1" dirty="0" smtClean="0"/>
          </a:p>
          <a:p>
            <a:pPr algn="l"/>
            <a:r>
              <a:rPr lang="en-US" altLang="ko-KR" sz="1400" b="1" dirty="0" smtClean="0"/>
              <a:t>- </a:t>
            </a:r>
            <a:r>
              <a:rPr lang="ko-KR" altLang="en-US" sz="1400" b="1" dirty="0" smtClean="0"/>
              <a:t>하나의 페이지로 구성</a:t>
            </a:r>
            <a:endParaRPr lang="en-US" altLang="ko-KR" sz="1400" b="1" dirty="0" smtClean="0"/>
          </a:p>
          <a:p>
            <a:pPr algn="l"/>
            <a:r>
              <a:rPr lang="en-US" altLang="ko-KR" sz="1400" b="1" dirty="0" smtClean="0"/>
              <a:t>  One Activity – Many Fragment</a:t>
            </a:r>
            <a:endParaRPr lang="en-US" altLang="ko-KR" sz="1400" b="1" dirty="0"/>
          </a:p>
          <a:p>
            <a:pPr algn="l"/>
            <a:endParaRPr lang="en-US" altLang="ko-KR" sz="1400" dirty="0" smtClean="0"/>
          </a:p>
          <a:p>
            <a:pPr algn="l"/>
            <a:endParaRPr lang="en-US" altLang="ko-KR" sz="1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53" y="2839812"/>
            <a:ext cx="2090831" cy="37170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839812"/>
            <a:ext cx="2067657" cy="36758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모서리가 둥근 직사각형 8"/>
          <p:cNvSpPr/>
          <p:nvPr/>
        </p:nvSpPr>
        <p:spPr>
          <a:xfrm>
            <a:off x="395536" y="3284984"/>
            <a:ext cx="7272808" cy="273630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668344" y="4347597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Fragment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44245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4274" y="127025"/>
            <a:ext cx="2302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SPA  </a:t>
            </a:r>
            <a:r>
              <a:rPr lang="ko-KR" altLang="en-US" sz="2400" b="1" dirty="0" smtClean="0"/>
              <a:t>구조 설계</a:t>
            </a:r>
            <a:endParaRPr lang="ko-KR" altLang="en-US" sz="2400" b="1" dirty="0"/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95536" y="1052736"/>
            <a:ext cx="3960440" cy="511256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b="1" dirty="0" smtClean="0"/>
              <a:t>* SPA </a:t>
            </a:r>
            <a:r>
              <a:rPr lang="ko-KR" altLang="en-US" sz="1800" b="1" dirty="0" smtClean="0"/>
              <a:t>설계</a:t>
            </a:r>
            <a:endParaRPr lang="en-US" altLang="ko-KR" sz="1800" b="1" dirty="0" smtClean="0"/>
          </a:p>
          <a:p>
            <a:pPr algn="l"/>
            <a:endParaRPr lang="en-US" altLang="ko-KR" sz="1400" b="1" dirty="0" smtClean="0"/>
          </a:p>
          <a:p>
            <a:pPr algn="l"/>
            <a:r>
              <a:rPr lang="en-US" altLang="ko-KR" sz="1400" b="1" dirty="0" smtClean="0"/>
              <a:t>- </a:t>
            </a:r>
            <a:r>
              <a:rPr lang="ko-KR" altLang="en-US" sz="1400" b="1" dirty="0" smtClean="0"/>
              <a:t>메뉴 설계</a:t>
            </a:r>
            <a:endParaRPr lang="en-US" altLang="ko-KR" sz="1400" b="1" dirty="0" smtClean="0"/>
          </a:p>
          <a:p>
            <a:pPr algn="l"/>
            <a:r>
              <a:rPr lang="ko-KR" altLang="en-US" sz="1400" b="1" dirty="0" smtClean="0"/>
              <a:t>  </a:t>
            </a:r>
            <a:r>
              <a:rPr lang="ko-KR" altLang="en-US" sz="1400" b="1" dirty="0" err="1" smtClean="0"/>
              <a:t>액션바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커스터마이징</a:t>
            </a:r>
            <a:endParaRPr lang="en-US" altLang="ko-KR" sz="1400" b="1" dirty="0" smtClean="0"/>
          </a:p>
          <a:p>
            <a:pPr algn="l"/>
            <a:r>
              <a:rPr lang="ko-KR" altLang="en-US" sz="1400" b="1" dirty="0" smtClean="0"/>
              <a:t>  슬라이딩 </a:t>
            </a:r>
            <a:r>
              <a:rPr lang="ko-KR" altLang="en-US" sz="1400" b="1" dirty="0"/>
              <a:t>메뉴 </a:t>
            </a:r>
            <a:r>
              <a:rPr lang="en-US" altLang="ko-KR" sz="1400" b="1" dirty="0" smtClean="0"/>
              <a:t>or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팝업 </a:t>
            </a:r>
            <a:r>
              <a:rPr lang="ko-KR" altLang="en-US" sz="1400" b="1" dirty="0" smtClean="0"/>
              <a:t>메뉴</a:t>
            </a:r>
            <a:endParaRPr lang="en-US" altLang="ko-KR" sz="1400" b="1" dirty="0"/>
          </a:p>
          <a:p>
            <a:pPr algn="l"/>
            <a:endParaRPr lang="en-US" altLang="ko-KR" sz="1400" b="1" dirty="0" smtClean="0"/>
          </a:p>
          <a:p>
            <a:pPr algn="l"/>
            <a:r>
              <a:rPr lang="en-US" altLang="ko-KR" sz="1400" b="1" dirty="0" smtClean="0"/>
              <a:t>- </a:t>
            </a:r>
            <a:r>
              <a:rPr lang="ko-KR" altLang="en-US" sz="1400" b="1" dirty="0" err="1" smtClean="0"/>
              <a:t>프래그먼트</a:t>
            </a:r>
            <a:endParaRPr lang="en-US" altLang="ko-KR" sz="1400" b="1" dirty="0" smtClean="0"/>
          </a:p>
          <a:p>
            <a:pPr algn="l"/>
            <a:r>
              <a:rPr lang="ko-KR" altLang="en-US" sz="1400" b="1" dirty="0" smtClean="0"/>
              <a:t>  메인 화면 </a:t>
            </a:r>
            <a:r>
              <a:rPr lang="en-US" altLang="ko-KR" sz="1400" b="1" dirty="0" smtClean="0"/>
              <a:t>– </a:t>
            </a:r>
            <a:r>
              <a:rPr lang="ko-KR" altLang="en-US" sz="1400" b="1" dirty="0" err="1" smtClean="0"/>
              <a:t>대쉬보드</a:t>
            </a:r>
            <a:r>
              <a:rPr lang="ko-KR" altLang="en-US" sz="1400" b="1" dirty="0" smtClean="0"/>
              <a:t> 형태</a:t>
            </a:r>
            <a:endParaRPr lang="en-US" altLang="ko-KR" sz="1400" b="1" dirty="0" smtClean="0"/>
          </a:p>
          <a:p>
            <a:pPr algn="l"/>
            <a:r>
              <a:rPr lang="en-US" altLang="ko-KR" sz="1400" b="1" dirty="0" smtClean="0"/>
              <a:t>  </a:t>
            </a:r>
            <a:r>
              <a:rPr lang="ko-KR" altLang="en-US" sz="1400" b="1" dirty="0" smtClean="0"/>
              <a:t>서브 화면</a:t>
            </a:r>
            <a:endParaRPr lang="en-US" altLang="ko-KR" sz="1400" b="1" dirty="0" smtClean="0"/>
          </a:p>
          <a:p>
            <a:pPr algn="l"/>
            <a:endParaRPr lang="en-US" altLang="ko-KR" sz="1400" dirty="0"/>
          </a:p>
          <a:p>
            <a:pPr algn="l"/>
            <a:endParaRPr lang="en-US" altLang="ko-KR" sz="1400" dirty="0" smtClean="0"/>
          </a:p>
          <a:p>
            <a:pPr algn="l"/>
            <a:endParaRPr lang="en-US" altLang="ko-KR" sz="1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304764"/>
            <a:ext cx="2592288" cy="46085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7" name="직선 화살표 연결선 6"/>
          <p:cNvCxnSpPr>
            <a:stCxn id="13" idx="1"/>
          </p:cNvCxnSpPr>
          <p:nvPr/>
        </p:nvCxnSpPr>
        <p:spPr>
          <a:xfrm flipH="1">
            <a:off x="1585680" y="1646802"/>
            <a:ext cx="3130336" cy="540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10" idx="1"/>
          </p:cNvCxnSpPr>
          <p:nvPr/>
        </p:nvCxnSpPr>
        <p:spPr>
          <a:xfrm flipH="1" flipV="1">
            <a:off x="2843808" y="2780928"/>
            <a:ext cx="1872208" cy="1188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4716016" y="1448780"/>
            <a:ext cx="2952328" cy="39604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6" b="-1"/>
          <a:stretch/>
        </p:blipFill>
        <p:spPr bwMode="auto">
          <a:xfrm>
            <a:off x="4852044" y="1844823"/>
            <a:ext cx="2600276" cy="3713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4716016" y="1916832"/>
            <a:ext cx="2952328" cy="4104456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1436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4274" y="127025"/>
            <a:ext cx="2302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SPA  </a:t>
            </a:r>
            <a:r>
              <a:rPr lang="ko-KR" altLang="en-US" sz="2400" b="1" dirty="0" smtClean="0"/>
              <a:t>구조 설계</a:t>
            </a:r>
            <a:endParaRPr lang="ko-KR" altLang="en-US" sz="2400" b="1" dirty="0"/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65702" y="764704"/>
            <a:ext cx="8310754" cy="576064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- </a:t>
            </a:r>
            <a:r>
              <a:rPr lang="en-US" altLang="ko-KR" sz="1600" b="1" dirty="0" err="1" smtClean="0"/>
              <a:t>MainActivity</a:t>
            </a:r>
            <a:r>
              <a:rPr lang="en-US" altLang="ko-KR" sz="1600" b="1" dirty="0" smtClean="0"/>
              <a:t> </a:t>
            </a:r>
          </a:p>
          <a:p>
            <a:pPr algn="l"/>
            <a:r>
              <a:rPr lang="en-US" altLang="ko-KR" sz="1600" dirty="0" smtClean="0"/>
              <a:t>  activity_main.xml</a:t>
            </a:r>
          </a:p>
          <a:p>
            <a:pPr algn="l"/>
            <a:endParaRPr lang="en-US" altLang="ko-KR" sz="1400" dirty="0"/>
          </a:p>
          <a:p>
            <a:pPr algn="l"/>
            <a:r>
              <a:rPr lang="en-US" altLang="ko-KR" sz="1000" i="1" dirty="0"/>
              <a:t>&lt;?</a:t>
            </a:r>
            <a:r>
              <a:rPr lang="en-US" altLang="ko-KR" sz="1000" b="1" dirty="0">
                <a:solidFill>
                  <a:srgbClr val="0000FF"/>
                </a:solidFill>
              </a:rPr>
              <a:t>xml version=</a:t>
            </a:r>
            <a:r>
              <a:rPr lang="en-US" altLang="ko-KR" sz="1000" b="1" dirty="0">
                <a:solidFill>
                  <a:srgbClr val="008000"/>
                </a:solidFill>
              </a:rPr>
              <a:t>"1.0" </a:t>
            </a:r>
            <a:r>
              <a:rPr lang="en-US" altLang="ko-KR" sz="1000" b="1" dirty="0">
                <a:solidFill>
                  <a:srgbClr val="0000FF"/>
                </a:solidFill>
              </a:rPr>
              <a:t>encoding=</a:t>
            </a:r>
            <a:r>
              <a:rPr lang="en-US" altLang="ko-KR" sz="1000" b="1" dirty="0">
                <a:solidFill>
                  <a:srgbClr val="008000"/>
                </a:solidFill>
              </a:rPr>
              <a:t>"utf-8"</a:t>
            </a:r>
            <a:r>
              <a:rPr lang="en-US" altLang="ko-KR" sz="1000" i="1" dirty="0"/>
              <a:t>?&gt;</a:t>
            </a:r>
            <a:br>
              <a:rPr lang="en-US" altLang="ko-KR" sz="1000" i="1" dirty="0"/>
            </a:br>
            <a:r>
              <a:rPr lang="en-US" altLang="ko-KR" sz="1000" dirty="0"/>
              <a:t>&lt;</a:t>
            </a:r>
            <a:r>
              <a:rPr lang="en-US" altLang="ko-KR" sz="1000" b="1" dirty="0" err="1">
                <a:solidFill>
                  <a:srgbClr val="000080"/>
                </a:solidFill>
              </a:rPr>
              <a:t>LinearLayout</a:t>
            </a:r>
            <a:r>
              <a:rPr lang="en-US" altLang="ko-KR" sz="1000" b="1" dirty="0">
                <a:solidFill>
                  <a:srgbClr val="000080"/>
                </a:solidFill>
              </a:rPr>
              <a:t> </a:t>
            </a:r>
            <a:r>
              <a:rPr lang="en-US" altLang="ko-KR" sz="1000" b="1" dirty="0" err="1">
                <a:solidFill>
                  <a:srgbClr val="0000FF"/>
                </a:solidFill>
              </a:rPr>
              <a:t>xmlns:</a:t>
            </a:r>
            <a:r>
              <a:rPr lang="en-US" altLang="ko-KR" sz="10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000" b="1" dirty="0">
                <a:solidFill>
                  <a:srgbClr val="0000FF"/>
                </a:solidFill>
              </a:rPr>
              <a:t>=</a:t>
            </a:r>
            <a:r>
              <a:rPr lang="en-US" altLang="ko-KR" sz="1000" b="1" dirty="0">
                <a:solidFill>
                  <a:srgbClr val="008000"/>
                </a:solidFill>
              </a:rPr>
              <a:t>"http://schemas.android.com/</a:t>
            </a:r>
            <a:r>
              <a:rPr lang="en-US" altLang="ko-KR" sz="1000" b="1" dirty="0" err="1">
                <a:solidFill>
                  <a:srgbClr val="008000"/>
                </a:solidFill>
              </a:rPr>
              <a:t>apk</a:t>
            </a:r>
            <a:r>
              <a:rPr lang="en-US" altLang="ko-KR" sz="1000" b="1" dirty="0">
                <a:solidFill>
                  <a:srgbClr val="008000"/>
                </a:solidFill>
              </a:rPr>
              <a:t>/res/android"</a:t>
            </a:r>
            <a:br>
              <a:rPr lang="en-US" altLang="ko-KR" sz="1000" b="1" dirty="0">
                <a:solidFill>
                  <a:srgbClr val="008000"/>
                </a:solidFill>
              </a:rPr>
            </a:br>
            <a:r>
              <a:rPr lang="en-US" altLang="ko-KR" sz="1000" b="1" dirty="0">
                <a:solidFill>
                  <a:srgbClr val="008000"/>
                </a:solidFill>
              </a:rPr>
              <a:t>    </a:t>
            </a:r>
            <a:r>
              <a:rPr lang="en-US" altLang="ko-KR" sz="10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000" b="1" dirty="0" err="1">
                <a:solidFill>
                  <a:srgbClr val="0000FF"/>
                </a:solidFill>
              </a:rPr>
              <a:t>:layout_width</a:t>
            </a:r>
            <a:r>
              <a:rPr lang="en-US" altLang="ko-KR" sz="1000" b="1" dirty="0">
                <a:solidFill>
                  <a:srgbClr val="0000FF"/>
                </a:solidFill>
              </a:rPr>
              <a:t>=</a:t>
            </a:r>
            <a:r>
              <a:rPr lang="en-US" altLang="ko-KR" sz="1000" b="1" dirty="0">
                <a:solidFill>
                  <a:srgbClr val="008000"/>
                </a:solidFill>
              </a:rPr>
              <a:t>"</a:t>
            </a:r>
            <a:r>
              <a:rPr lang="en-US" altLang="ko-KR" sz="1000" b="1" dirty="0" err="1">
                <a:solidFill>
                  <a:srgbClr val="008000"/>
                </a:solidFill>
              </a:rPr>
              <a:t>match_parent</a:t>
            </a:r>
            <a:r>
              <a:rPr lang="en-US" altLang="ko-KR" sz="1000" b="1" dirty="0">
                <a:solidFill>
                  <a:srgbClr val="008000"/>
                </a:solidFill>
              </a:rPr>
              <a:t>" </a:t>
            </a:r>
            <a:r>
              <a:rPr lang="en-US" altLang="ko-KR" sz="10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000" b="1" dirty="0" err="1">
                <a:solidFill>
                  <a:srgbClr val="0000FF"/>
                </a:solidFill>
              </a:rPr>
              <a:t>:layout_height</a:t>
            </a:r>
            <a:r>
              <a:rPr lang="en-US" altLang="ko-KR" sz="1000" b="1" dirty="0">
                <a:solidFill>
                  <a:srgbClr val="0000FF"/>
                </a:solidFill>
              </a:rPr>
              <a:t>=</a:t>
            </a:r>
            <a:r>
              <a:rPr lang="en-US" altLang="ko-KR" sz="1000" b="1" dirty="0">
                <a:solidFill>
                  <a:srgbClr val="008000"/>
                </a:solidFill>
              </a:rPr>
              <a:t>"</a:t>
            </a:r>
            <a:r>
              <a:rPr lang="en-US" altLang="ko-KR" sz="1000" b="1" dirty="0" err="1">
                <a:solidFill>
                  <a:srgbClr val="008000"/>
                </a:solidFill>
              </a:rPr>
              <a:t>match_parent</a:t>
            </a:r>
            <a:r>
              <a:rPr lang="en-US" altLang="ko-KR" sz="1000" b="1" dirty="0">
                <a:solidFill>
                  <a:srgbClr val="008000"/>
                </a:solidFill>
              </a:rPr>
              <a:t>"</a:t>
            </a:r>
            <a:br>
              <a:rPr lang="en-US" altLang="ko-KR" sz="1000" b="1" dirty="0">
                <a:solidFill>
                  <a:srgbClr val="008000"/>
                </a:solidFill>
              </a:rPr>
            </a:br>
            <a:r>
              <a:rPr lang="en-US" altLang="ko-KR" sz="1000" b="1" dirty="0">
                <a:solidFill>
                  <a:srgbClr val="008000"/>
                </a:solidFill>
              </a:rPr>
              <a:t>    </a:t>
            </a:r>
            <a:r>
              <a:rPr lang="en-US" altLang="ko-KR" sz="10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000" b="1" dirty="0" err="1">
                <a:solidFill>
                  <a:srgbClr val="0000FF"/>
                </a:solidFill>
              </a:rPr>
              <a:t>:orientation</a:t>
            </a:r>
            <a:r>
              <a:rPr lang="en-US" altLang="ko-KR" sz="1000" b="1" dirty="0">
                <a:solidFill>
                  <a:srgbClr val="0000FF"/>
                </a:solidFill>
              </a:rPr>
              <a:t>=</a:t>
            </a:r>
            <a:r>
              <a:rPr lang="en-US" altLang="ko-KR" sz="1000" b="1" dirty="0">
                <a:solidFill>
                  <a:srgbClr val="008000"/>
                </a:solidFill>
              </a:rPr>
              <a:t>"vertical"</a:t>
            </a:r>
            <a:r>
              <a:rPr lang="en-US" altLang="ko-KR" sz="1000" dirty="0"/>
              <a:t>&gt;</a:t>
            </a:r>
            <a:br>
              <a:rPr lang="en-US" altLang="ko-KR" sz="1000" dirty="0"/>
            </a:b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/>
              <a:t>    &lt;</a:t>
            </a:r>
            <a:r>
              <a:rPr lang="en-US" altLang="ko-KR" sz="1000" b="1" dirty="0" err="1">
                <a:solidFill>
                  <a:srgbClr val="000080"/>
                </a:solidFill>
              </a:rPr>
              <a:t>LinearLayout</a:t>
            </a:r>
            <a:r>
              <a:rPr lang="en-US" altLang="ko-KR" sz="1000" b="1" dirty="0">
                <a:solidFill>
                  <a:srgbClr val="000080"/>
                </a:solidFill>
              </a:rPr>
              <a:t/>
            </a:r>
            <a:br>
              <a:rPr lang="en-US" altLang="ko-KR" sz="1000" b="1" dirty="0">
                <a:solidFill>
                  <a:srgbClr val="000080"/>
                </a:solidFill>
              </a:rPr>
            </a:br>
            <a:r>
              <a:rPr lang="en-US" altLang="ko-KR" sz="1000" b="1" dirty="0">
                <a:solidFill>
                  <a:srgbClr val="000080"/>
                </a:solidFill>
              </a:rPr>
              <a:t>        </a:t>
            </a:r>
            <a:r>
              <a:rPr lang="en-US" altLang="ko-KR" sz="10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000" b="1" dirty="0" err="1">
                <a:solidFill>
                  <a:srgbClr val="0000FF"/>
                </a:solidFill>
              </a:rPr>
              <a:t>:orientation</a:t>
            </a:r>
            <a:r>
              <a:rPr lang="en-US" altLang="ko-KR" sz="1000" b="1" dirty="0">
                <a:solidFill>
                  <a:srgbClr val="0000FF"/>
                </a:solidFill>
              </a:rPr>
              <a:t>=</a:t>
            </a:r>
            <a:r>
              <a:rPr lang="en-US" altLang="ko-KR" sz="1000" b="1" dirty="0">
                <a:solidFill>
                  <a:srgbClr val="008000"/>
                </a:solidFill>
              </a:rPr>
              <a:t>"horizontal"</a:t>
            </a:r>
            <a:br>
              <a:rPr lang="en-US" altLang="ko-KR" sz="1000" b="1" dirty="0">
                <a:solidFill>
                  <a:srgbClr val="008000"/>
                </a:solidFill>
              </a:rPr>
            </a:br>
            <a:r>
              <a:rPr lang="en-US" altLang="ko-KR" sz="1000" b="1" dirty="0">
                <a:solidFill>
                  <a:srgbClr val="008000"/>
                </a:solidFill>
              </a:rPr>
              <a:t>        </a:t>
            </a:r>
            <a:r>
              <a:rPr lang="en-US" altLang="ko-KR" sz="10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000" b="1" dirty="0" err="1">
                <a:solidFill>
                  <a:srgbClr val="0000FF"/>
                </a:solidFill>
              </a:rPr>
              <a:t>:layout_width</a:t>
            </a:r>
            <a:r>
              <a:rPr lang="en-US" altLang="ko-KR" sz="1000" b="1" dirty="0">
                <a:solidFill>
                  <a:srgbClr val="0000FF"/>
                </a:solidFill>
              </a:rPr>
              <a:t>=</a:t>
            </a:r>
            <a:r>
              <a:rPr lang="en-US" altLang="ko-KR" sz="1000" b="1" dirty="0">
                <a:solidFill>
                  <a:srgbClr val="008000"/>
                </a:solidFill>
              </a:rPr>
              <a:t>"</a:t>
            </a:r>
            <a:r>
              <a:rPr lang="en-US" altLang="ko-KR" sz="1000" b="1" dirty="0" err="1">
                <a:solidFill>
                  <a:srgbClr val="008000"/>
                </a:solidFill>
              </a:rPr>
              <a:t>match_parent</a:t>
            </a:r>
            <a:r>
              <a:rPr lang="en-US" altLang="ko-KR" sz="1000" b="1" dirty="0">
                <a:solidFill>
                  <a:srgbClr val="008000"/>
                </a:solidFill>
              </a:rPr>
              <a:t>" </a:t>
            </a:r>
            <a:r>
              <a:rPr lang="en-US" altLang="ko-KR" sz="10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000" b="1" dirty="0" err="1">
                <a:solidFill>
                  <a:srgbClr val="0000FF"/>
                </a:solidFill>
              </a:rPr>
              <a:t>:layout_height</a:t>
            </a:r>
            <a:r>
              <a:rPr lang="en-US" altLang="ko-KR" sz="1000" b="1" dirty="0">
                <a:solidFill>
                  <a:srgbClr val="0000FF"/>
                </a:solidFill>
              </a:rPr>
              <a:t>=</a:t>
            </a:r>
            <a:r>
              <a:rPr lang="en-US" altLang="ko-KR" sz="1000" b="1" dirty="0">
                <a:solidFill>
                  <a:srgbClr val="008000"/>
                </a:solidFill>
              </a:rPr>
              <a:t>"</a:t>
            </a:r>
            <a:r>
              <a:rPr lang="en-US" altLang="ko-KR" sz="1000" b="1" dirty="0" err="1">
                <a:solidFill>
                  <a:srgbClr val="008000"/>
                </a:solidFill>
              </a:rPr>
              <a:t>wrap_content</a:t>
            </a:r>
            <a:r>
              <a:rPr lang="en-US" altLang="ko-KR" sz="1000" b="1" dirty="0">
                <a:solidFill>
                  <a:srgbClr val="008000"/>
                </a:solidFill>
              </a:rPr>
              <a:t>"</a:t>
            </a:r>
            <a:br>
              <a:rPr lang="en-US" altLang="ko-KR" sz="1000" b="1" dirty="0">
                <a:solidFill>
                  <a:srgbClr val="008000"/>
                </a:solidFill>
              </a:rPr>
            </a:br>
            <a:r>
              <a:rPr lang="en-US" altLang="ko-KR" sz="1000" b="1" dirty="0">
                <a:solidFill>
                  <a:srgbClr val="008000"/>
                </a:solidFill>
              </a:rPr>
              <a:t>        </a:t>
            </a:r>
            <a:r>
              <a:rPr lang="en-US" altLang="ko-KR" sz="10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000" b="1" dirty="0" err="1">
                <a:solidFill>
                  <a:srgbClr val="0000FF"/>
                </a:solidFill>
              </a:rPr>
              <a:t>:gravity</a:t>
            </a:r>
            <a:r>
              <a:rPr lang="en-US" altLang="ko-KR" sz="1000" b="1" dirty="0">
                <a:solidFill>
                  <a:srgbClr val="0000FF"/>
                </a:solidFill>
              </a:rPr>
              <a:t>=</a:t>
            </a:r>
            <a:r>
              <a:rPr lang="en-US" altLang="ko-KR" sz="1000" b="1" dirty="0">
                <a:solidFill>
                  <a:srgbClr val="008000"/>
                </a:solidFill>
              </a:rPr>
              <a:t>"</a:t>
            </a:r>
            <a:r>
              <a:rPr lang="en-US" altLang="ko-KR" sz="1000" b="1" dirty="0" err="1">
                <a:solidFill>
                  <a:srgbClr val="008000"/>
                </a:solidFill>
              </a:rPr>
              <a:t>center_vertical</a:t>
            </a:r>
            <a:r>
              <a:rPr lang="en-US" altLang="ko-KR" sz="1000" b="1" dirty="0">
                <a:solidFill>
                  <a:srgbClr val="008000"/>
                </a:solidFill>
              </a:rPr>
              <a:t>"</a:t>
            </a:r>
            <a:r>
              <a:rPr lang="en-US" altLang="ko-KR" sz="1000" dirty="0"/>
              <a:t>&gt;</a:t>
            </a:r>
            <a:br>
              <a:rPr lang="en-US" altLang="ko-KR" sz="1000" dirty="0"/>
            </a:br>
            <a:r>
              <a:rPr lang="en-US" altLang="ko-KR" sz="1000" dirty="0"/>
              <a:t>        &lt;</a:t>
            </a:r>
            <a:r>
              <a:rPr lang="en-US" altLang="ko-KR" sz="1000" b="1" dirty="0" err="1">
                <a:solidFill>
                  <a:srgbClr val="000080"/>
                </a:solidFill>
              </a:rPr>
              <a:t>ImageView</a:t>
            </a:r>
            <a:r>
              <a:rPr lang="en-US" altLang="ko-KR" sz="1000" b="1" dirty="0">
                <a:solidFill>
                  <a:srgbClr val="000080"/>
                </a:solidFill>
              </a:rPr>
              <a:t/>
            </a:r>
            <a:br>
              <a:rPr lang="en-US" altLang="ko-KR" sz="1000" b="1" dirty="0">
                <a:solidFill>
                  <a:srgbClr val="000080"/>
                </a:solidFill>
              </a:rPr>
            </a:br>
            <a:r>
              <a:rPr lang="en-US" altLang="ko-KR" sz="1000" b="1" dirty="0">
                <a:solidFill>
                  <a:srgbClr val="000080"/>
                </a:solidFill>
              </a:rPr>
              <a:t>            </a:t>
            </a:r>
            <a:r>
              <a:rPr lang="en-US" altLang="ko-KR" sz="10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000" b="1" dirty="0" err="1">
                <a:solidFill>
                  <a:srgbClr val="0000FF"/>
                </a:solidFill>
              </a:rPr>
              <a:t>:layout_width</a:t>
            </a:r>
            <a:r>
              <a:rPr lang="en-US" altLang="ko-KR" sz="1000" b="1" dirty="0">
                <a:solidFill>
                  <a:srgbClr val="0000FF"/>
                </a:solidFill>
              </a:rPr>
              <a:t>=</a:t>
            </a:r>
            <a:r>
              <a:rPr lang="en-US" altLang="ko-KR" sz="1000" b="1" dirty="0">
                <a:solidFill>
                  <a:srgbClr val="008000"/>
                </a:solidFill>
              </a:rPr>
              <a:t>"</a:t>
            </a:r>
            <a:r>
              <a:rPr lang="en-US" altLang="ko-KR" sz="1000" b="1" dirty="0" err="1">
                <a:solidFill>
                  <a:srgbClr val="008000"/>
                </a:solidFill>
              </a:rPr>
              <a:t>wrap_content</a:t>
            </a:r>
            <a:r>
              <a:rPr lang="en-US" altLang="ko-KR" sz="1000" b="1" dirty="0">
                <a:solidFill>
                  <a:srgbClr val="008000"/>
                </a:solidFill>
              </a:rPr>
              <a:t>" </a:t>
            </a:r>
            <a:r>
              <a:rPr lang="en-US" altLang="ko-KR" sz="10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000" b="1" dirty="0" err="1">
                <a:solidFill>
                  <a:srgbClr val="0000FF"/>
                </a:solidFill>
              </a:rPr>
              <a:t>:layout_height</a:t>
            </a:r>
            <a:r>
              <a:rPr lang="en-US" altLang="ko-KR" sz="1000" b="1" dirty="0">
                <a:solidFill>
                  <a:srgbClr val="0000FF"/>
                </a:solidFill>
              </a:rPr>
              <a:t>=</a:t>
            </a:r>
            <a:r>
              <a:rPr lang="en-US" altLang="ko-KR" sz="1000" b="1" dirty="0">
                <a:solidFill>
                  <a:srgbClr val="008000"/>
                </a:solidFill>
              </a:rPr>
              <a:t>"</a:t>
            </a:r>
            <a:r>
              <a:rPr lang="en-US" altLang="ko-KR" sz="1000" b="1" dirty="0" err="1">
                <a:solidFill>
                  <a:srgbClr val="008000"/>
                </a:solidFill>
              </a:rPr>
              <a:t>wrap_content</a:t>
            </a:r>
            <a:r>
              <a:rPr lang="en-US" altLang="ko-KR" sz="1000" b="1" dirty="0">
                <a:solidFill>
                  <a:srgbClr val="008000"/>
                </a:solidFill>
              </a:rPr>
              <a:t>"</a:t>
            </a:r>
            <a:br>
              <a:rPr lang="en-US" altLang="ko-KR" sz="1000" b="1" dirty="0">
                <a:solidFill>
                  <a:srgbClr val="008000"/>
                </a:solidFill>
              </a:rPr>
            </a:br>
            <a:r>
              <a:rPr lang="en-US" altLang="ko-KR" sz="1000" b="1" dirty="0">
                <a:solidFill>
                  <a:srgbClr val="008000"/>
                </a:solidFill>
              </a:rPr>
              <a:t>            </a:t>
            </a:r>
            <a:r>
              <a:rPr lang="en-US" altLang="ko-KR" sz="10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000" b="1" dirty="0" err="1">
                <a:solidFill>
                  <a:srgbClr val="0000FF"/>
                </a:solidFill>
              </a:rPr>
              <a:t>:id</a:t>
            </a:r>
            <a:r>
              <a:rPr lang="en-US" altLang="ko-KR" sz="1000" b="1" dirty="0">
                <a:solidFill>
                  <a:srgbClr val="0000FF"/>
                </a:solidFill>
              </a:rPr>
              <a:t>=</a:t>
            </a:r>
            <a:r>
              <a:rPr lang="en-US" altLang="ko-KR" sz="1000" b="1" dirty="0">
                <a:solidFill>
                  <a:srgbClr val="008000"/>
                </a:solidFill>
              </a:rPr>
              <a:t>"@+</a:t>
            </a:r>
            <a:r>
              <a:rPr lang="en-US" altLang="ko-KR" sz="1000" b="1" dirty="0" smtClean="0">
                <a:solidFill>
                  <a:srgbClr val="008000"/>
                </a:solidFill>
              </a:rPr>
              <a:t>id/</a:t>
            </a:r>
            <a:r>
              <a:rPr lang="en-US" altLang="ko-KR" sz="1000" b="1" dirty="0" err="1" smtClean="0">
                <a:solidFill>
                  <a:srgbClr val="008000"/>
                </a:solidFill>
              </a:rPr>
              <a:t>ivTitle</a:t>
            </a:r>
            <a:r>
              <a:rPr lang="en-US" altLang="ko-KR" sz="1000" b="1" dirty="0" smtClean="0">
                <a:solidFill>
                  <a:srgbClr val="008000"/>
                </a:solidFill>
              </a:rPr>
              <a:t>"</a:t>
            </a:r>
            <a:r>
              <a:rPr lang="en-US" altLang="ko-KR" sz="1000" b="1" dirty="0">
                <a:solidFill>
                  <a:srgbClr val="008000"/>
                </a:solidFill>
              </a:rPr>
              <a:t/>
            </a:r>
            <a:br>
              <a:rPr lang="en-US" altLang="ko-KR" sz="1000" b="1" dirty="0">
                <a:solidFill>
                  <a:srgbClr val="008000"/>
                </a:solidFill>
              </a:rPr>
            </a:br>
            <a:r>
              <a:rPr lang="en-US" altLang="ko-KR" sz="1000" b="1" dirty="0">
                <a:solidFill>
                  <a:srgbClr val="008000"/>
                </a:solidFill>
              </a:rPr>
              <a:t>            </a:t>
            </a:r>
            <a:r>
              <a:rPr lang="en-US" altLang="ko-KR" sz="10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000" b="1" dirty="0" err="1">
                <a:solidFill>
                  <a:srgbClr val="0000FF"/>
                </a:solidFill>
              </a:rPr>
              <a:t>:src</a:t>
            </a:r>
            <a:r>
              <a:rPr lang="en-US" altLang="ko-KR" sz="1000" b="1" dirty="0">
                <a:solidFill>
                  <a:srgbClr val="0000FF"/>
                </a:solidFill>
              </a:rPr>
              <a:t>=</a:t>
            </a:r>
            <a:r>
              <a:rPr lang="en-US" altLang="ko-KR" sz="1000" b="1" dirty="0">
                <a:solidFill>
                  <a:srgbClr val="008000"/>
                </a:solidFill>
              </a:rPr>
              <a:t>"@</a:t>
            </a:r>
            <a:r>
              <a:rPr lang="en-US" altLang="ko-KR" sz="1000" b="1" dirty="0" err="1">
                <a:solidFill>
                  <a:srgbClr val="008000"/>
                </a:solidFill>
              </a:rPr>
              <a:t>drawable</a:t>
            </a:r>
            <a:r>
              <a:rPr lang="en-US" altLang="ko-KR" sz="1000" b="1" dirty="0">
                <a:solidFill>
                  <a:srgbClr val="008000"/>
                </a:solidFill>
              </a:rPr>
              <a:t>/menu"</a:t>
            </a:r>
            <a:r>
              <a:rPr lang="en-US" altLang="ko-KR" sz="1000" dirty="0"/>
              <a:t>/&gt;</a:t>
            </a:r>
            <a:br>
              <a:rPr lang="en-US" altLang="ko-KR" sz="1000" dirty="0"/>
            </a:br>
            <a:r>
              <a:rPr lang="en-US" altLang="ko-KR" sz="1000" dirty="0"/>
              <a:t>        &lt;</a:t>
            </a:r>
            <a:r>
              <a:rPr lang="en-US" altLang="ko-KR" sz="1000" b="1" dirty="0" err="1">
                <a:solidFill>
                  <a:srgbClr val="000080"/>
                </a:solidFill>
              </a:rPr>
              <a:t>TextView</a:t>
            </a:r>
            <a:r>
              <a:rPr lang="en-US" altLang="ko-KR" sz="1000" b="1" dirty="0">
                <a:solidFill>
                  <a:srgbClr val="000080"/>
                </a:solidFill>
              </a:rPr>
              <a:t/>
            </a:r>
            <a:br>
              <a:rPr lang="en-US" altLang="ko-KR" sz="1000" b="1" dirty="0">
                <a:solidFill>
                  <a:srgbClr val="000080"/>
                </a:solidFill>
              </a:rPr>
            </a:br>
            <a:r>
              <a:rPr lang="en-US" altLang="ko-KR" sz="1000" b="1" dirty="0">
                <a:solidFill>
                  <a:srgbClr val="000080"/>
                </a:solidFill>
              </a:rPr>
              <a:t>            </a:t>
            </a:r>
            <a:r>
              <a:rPr lang="en-US" altLang="ko-KR" sz="10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000" b="1" dirty="0" err="1">
                <a:solidFill>
                  <a:srgbClr val="0000FF"/>
                </a:solidFill>
              </a:rPr>
              <a:t>:layout_width</a:t>
            </a:r>
            <a:r>
              <a:rPr lang="en-US" altLang="ko-KR" sz="1000" b="1" dirty="0">
                <a:solidFill>
                  <a:srgbClr val="0000FF"/>
                </a:solidFill>
              </a:rPr>
              <a:t>=</a:t>
            </a:r>
            <a:r>
              <a:rPr lang="en-US" altLang="ko-KR" sz="1000" b="1" dirty="0">
                <a:solidFill>
                  <a:srgbClr val="008000"/>
                </a:solidFill>
              </a:rPr>
              <a:t>"</a:t>
            </a:r>
            <a:r>
              <a:rPr lang="en-US" altLang="ko-KR" sz="1000" b="1" dirty="0" err="1">
                <a:solidFill>
                  <a:srgbClr val="008000"/>
                </a:solidFill>
              </a:rPr>
              <a:t>wrap_content</a:t>
            </a:r>
            <a:r>
              <a:rPr lang="en-US" altLang="ko-KR" sz="1000" b="1" dirty="0">
                <a:solidFill>
                  <a:srgbClr val="008000"/>
                </a:solidFill>
              </a:rPr>
              <a:t>"</a:t>
            </a:r>
            <a:br>
              <a:rPr lang="en-US" altLang="ko-KR" sz="1000" b="1" dirty="0">
                <a:solidFill>
                  <a:srgbClr val="008000"/>
                </a:solidFill>
              </a:rPr>
            </a:br>
            <a:r>
              <a:rPr lang="en-US" altLang="ko-KR" sz="1000" b="1" dirty="0">
                <a:solidFill>
                  <a:srgbClr val="008000"/>
                </a:solidFill>
              </a:rPr>
              <a:t>            </a:t>
            </a:r>
            <a:r>
              <a:rPr lang="en-US" altLang="ko-KR" sz="10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000" b="1" dirty="0" err="1">
                <a:solidFill>
                  <a:srgbClr val="0000FF"/>
                </a:solidFill>
              </a:rPr>
              <a:t>:layout_height</a:t>
            </a:r>
            <a:r>
              <a:rPr lang="en-US" altLang="ko-KR" sz="1000" b="1" dirty="0">
                <a:solidFill>
                  <a:srgbClr val="0000FF"/>
                </a:solidFill>
              </a:rPr>
              <a:t>=</a:t>
            </a:r>
            <a:r>
              <a:rPr lang="en-US" altLang="ko-KR" sz="1000" b="1" dirty="0">
                <a:solidFill>
                  <a:srgbClr val="008000"/>
                </a:solidFill>
              </a:rPr>
              <a:t>"</a:t>
            </a:r>
            <a:r>
              <a:rPr lang="en-US" altLang="ko-KR" sz="1000" b="1" dirty="0" err="1">
                <a:solidFill>
                  <a:srgbClr val="008000"/>
                </a:solidFill>
              </a:rPr>
              <a:t>wrap_content</a:t>
            </a:r>
            <a:r>
              <a:rPr lang="en-US" altLang="ko-KR" sz="1000" b="1" dirty="0">
                <a:solidFill>
                  <a:srgbClr val="008000"/>
                </a:solidFill>
              </a:rPr>
              <a:t>"</a:t>
            </a:r>
            <a:br>
              <a:rPr lang="en-US" altLang="ko-KR" sz="1000" b="1" dirty="0">
                <a:solidFill>
                  <a:srgbClr val="008000"/>
                </a:solidFill>
              </a:rPr>
            </a:br>
            <a:r>
              <a:rPr lang="en-US" altLang="ko-KR" sz="1000" b="1" dirty="0">
                <a:solidFill>
                  <a:srgbClr val="008000"/>
                </a:solidFill>
              </a:rPr>
              <a:t>            </a:t>
            </a:r>
            <a:r>
              <a:rPr lang="en-US" altLang="ko-KR" sz="10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000" b="1" dirty="0" err="1">
                <a:solidFill>
                  <a:srgbClr val="0000FF"/>
                </a:solidFill>
              </a:rPr>
              <a:t>:textAppearance</a:t>
            </a:r>
            <a:r>
              <a:rPr lang="en-US" altLang="ko-KR" sz="1000" b="1" dirty="0">
                <a:solidFill>
                  <a:srgbClr val="0000FF"/>
                </a:solidFill>
              </a:rPr>
              <a:t>=</a:t>
            </a:r>
            <a:r>
              <a:rPr lang="en-US" altLang="ko-KR" sz="1000" b="1" dirty="0">
                <a:solidFill>
                  <a:srgbClr val="008000"/>
                </a:solidFill>
              </a:rPr>
              <a:t>"?</a:t>
            </a:r>
            <a:r>
              <a:rPr lang="en-US" altLang="ko-KR" sz="1000" b="1" dirty="0" err="1">
                <a:solidFill>
                  <a:srgbClr val="008000"/>
                </a:solidFill>
              </a:rPr>
              <a:t>android:attr</a:t>
            </a:r>
            <a:r>
              <a:rPr lang="en-US" altLang="ko-KR" sz="1000" b="1" dirty="0">
                <a:solidFill>
                  <a:srgbClr val="008000"/>
                </a:solidFill>
              </a:rPr>
              <a:t>/</a:t>
            </a:r>
            <a:r>
              <a:rPr lang="en-US" altLang="ko-KR" sz="1000" b="1" dirty="0" err="1">
                <a:solidFill>
                  <a:srgbClr val="008000"/>
                </a:solidFill>
              </a:rPr>
              <a:t>textAppearanceLarge</a:t>
            </a:r>
            <a:r>
              <a:rPr lang="en-US" altLang="ko-KR" sz="1000" b="1" dirty="0">
                <a:solidFill>
                  <a:srgbClr val="008000"/>
                </a:solidFill>
              </a:rPr>
              <a:t>"</a:t>
            </a:r>
            <a:br>
              <a:rPr lang="en-US" altLang="ko-KR" sz="1000" b="1" dirty="0">
                <a:solidFill>
                  <a:srgbClr val="008000"/>
                </a:solidFill>
              </a:rPr>
            </a:br>
            <a:r>
              <a:rPr lang="en-US" altLang="ko-KR" sz="1000" b="1" dirty="0">
                <a:solidFill>
                  <a:srgbClr val="008000"/>
                </a:solidFill>
              </a:rPr>
              <a:t>            </a:t>
            </a:r>
            <a:r>
              <a:rPr lang="en-US" altLang="ko-KR" sz="10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000" b="1" dirty="0" err="1">
                <a:solidFill>
                  <a:srgbClr val="0000FF"/>
                </a:solidFill>
              </a:rPr>
              <a:t>:text</a:t>
            </a:r>
            <a:r>
              <a:rPr lang="en-US" altLang="ko-KR" sz="1000" b="1" dirty="0">
                <a:solidFill>
                  <a:srgbClr val="0000FF"/>
                </a:solidFill>
              </a:rPr>
              <a:t>=</a:t>
            </a:r>
            <a:r>
              <a:rPr lang="en-US" altLang="ko-KR" sz="1000" b="1" dirty="0">
                <a:solidFill>
                  <a:srgbClr val="008000"/>
                </a:solidFill>
              </a:rPr>
              <a:t>"Second Project"</a:t>
            </a:r>
            <a:br>
              <a:rPr lang="en-US" altLang="ko-KR" sz="1000" b="1" dirty="0">
                <a:solidFill>
                  <a:srgbClr val="008000"/>
                </a:solidFill>
              </a:rPr>
            </a:br>
            <a:r>
              <a:rPr lang="en-US" altLang="ko-KR" sz="1000" b="1" dirty="0">
                <a:solidFill>
                  <a:srgbClr val="008000"/>
                </a:solidFill>
              </a:rPr>
              <a:t>            </a:t>
            </a:r>
            <a:r>
              <a:rPr lang="en-US" altLang="ko-KR" sz="10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000" b="1" dirty="0" err="1">
                <a:solidFill>
                  <a:srgbClr val="0000FF"/>
                </a:solidFill>
              </a:rPr>
              <a:t>:id</a:t>
            </a:r>
            <a:r>
              <a:rPr lang="en-US" altLang="ko-KR" sz="1000" b="1" dirty="0">
                <a:solidFill>
                  <a:srgbClr val="0000FF"/>
                </a:solidFill>
              </a:rPr>
              <a:t>=</a:t>
            </a:r>
            <a:r>
              <a:rPr lang="en-US" altLang="ko-KR" sz="1000" b="1" dirty="0">
                <a:solidFill>
                  <a:srgbClr val="008000"/>
                </a:solidFill>
              </a:rPr>
              <a:t>"@+id/</a:t>
            </a:r>
            <a:r>
              <a:rPr lang="en-US" altLang="ko-KR" sz="1000" b="1" dirty="0" err="1">
                <a:solidFill>
                  <a:srgbClr val="008000"/>
                </a:solidFill>
              </a:rPr>
              <a:t>textView</a:t>
            </a:r>
            <a:r>
              <a:rPr lang="en-US" altLang="ko-KR" sz="1000" b="1" dirty="0">
                <a:solidFill>
                  <a:srgbClr val="008000"/>
                </a:solidFill>
              </a:rPr>
              <a:t>" </a:t>
            </a:r>
            <a:r>
              <a:rPr lang="en-US" altLang="ko-KR" sz="1000" dirty="0"/>
              <a:t>/&gt;</a:t>
            </a:r>
            <a:br>
              <a:rPr lang="en-US" altLang="ko-KR" sz="1000" dirty="0"/>
            </a:br>
            <a:r>
              <a:rPr lang="en-US" altLang="ko-KR" sz="1000" dirty="0"/>
              <a:t>    &lt;/</a:t>
            </a:r>
            <a:r>
              <a:rPr lang="en-US" altLang="ko-KR" sz="1000" b="1" dirty="0" err="1">
                <a:solidFill>
                  <a:srgbClr val="000080"/>
                </a:solidFill>
              </a:rPr>
              <a:t>LinearLayout</a:t>
            </a:r>
            <a:r>
              <a:rPr lang="en-US" altLang="ko-KR" sz="1000" dirty="0"/>
              <a:t>&gt;</a:t>
            </a:r>
            <a:br>
              <a:rPr lang="en-US" altLang="ko-KR" sz="1000" dirty="0"/>
            </a:b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/>
              <a:t>    &lt;</a:t>
            </a:r>
            <a:r>
              <a:rPr lang="en-US" altLang="ko-KR" sz="1000" b="1" dirty="0" err="1">
                <a:solidFill>
                  <a:srgbClr val="000080"/>
                </a:solidFill>
              </a:rPr>
              <a:t>FrameLayout</a:t>
            </a:r>
            <a:r>
              <a:rPr lang="en-US" altLang="ko-KR" sz="1000" b="1" dirty="0">
                <a:solidFill>
                  <a:srgbClr val="000080"/>
                </a:solidFill>
              </a:rPr>
              <a:t/>
            </a:r>
            <a:br>
              <a:rPr lang="en-US" altLang="ko-KR" sz="1000" b="1" dirty="0">
                <a:solidFill>
                  <a:srgbClr val="000080"/>
                </a:solidFill>
              </a:rPr>
            </a:br>
            <a:r>
              <a:rPr lang="en-US" altLang="ko-KR" sz="1000" b="1" dirty="0">
                <a:solidFill>
                  <a:srgbClr val="000080"/>
                </a:solidFill>
              </a:rPr>
              <a:t>        </a:t>
            </a:r>
            <a:r>
              <a:rPr lang="en-US" altLang="ko-KR" sz="10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000" b="1" dirty="0" err="1">
                <a:solidFill>
                  <a:srgbClr val="0000FF"/>
                </a:solidFill>
              </a:rPr>
              <a:t>:id</a:t>
            </a:r>
            <a:r>
              <a:rPr lang="en-US" altLang="ko-KR" sz="1000" b="1" dirty="0">
                <a:solidFill>
                  <a:srgbClr val="0000FF"/>
                </a:solidFill>
              </a:rPr>
              <a:t>=</a:t>
            </a:r>
            <a:r>
              <a:rPr lang="en-US" altLang="ko-KR" sz="1000" b="1" dirty="0">
                <a:solidFill>
                  <a:srgbClr val="008000"/>
                </a:solidFill>
              </a:rPr>
              <a:t>"@+id/container"</a:t>
            </a:r>
            <a:br>
              <a:rPr lang="en-US" altLang="ko-KR" sz="1000" b="1" dirty="0">
                <a:solidFill>
                  <a:srgbClr val="008000"/>
                </a:solidFill>
              </a:rPr>
            </a:br>
            <a:r>
              <a:rPr lang="en-US" altLang="ko-KR" sz="1000" b="1" dirty="0">
                <a:solidFill>
                  <a:srgbClr val="008000"/>
                </a:solidFill>
              </a:rPr>
              <a:t>        </a:t>
            </a:r>
            <a:r>
              <a:rPr lang="en-US" altLang="ko-KR" sz="10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000" b="1" dirty="0" err="1">
                <a:solidFill>
                  <a:srgbClr val="0000FF"/>
                </a:solidFill>
              </a:rPr>
              <a:t>:layout_width</a:t>
            </a:r>
            <a:r>
              <a:rPr lang="en-US" altLang="ko-KR" sz="1000" b="1" dirty="0">
                <a:solidFill>
                  <a:srgbClr val="0000FF"/>
                </a:solidFill>
              </a:rPr>
              <a:t>=</a:t>
            </a:r>
            <a:r>
              <a:rPr lang="en-US" altLang="ko-KR" sz="1000" b="1" dirty="0">
                <a:solidFill>
                  <a:srgbClr val="008000"/>
                </a:solidFill>
              </a:rPr>
              <a:t>"</a:t>
            </a:r>
            <a:r>
              <a:rPr lang="en-US" altLang="ko-KR" sz="1000" b="1" dirty="0" err="1">
                <a:solidFill>
                  <a:srgbClr val="008000"/>
                </a:solidFill>
              </a:rPr>
              <a:t>match_parent</a:t>
            </a:r>
            <a:r>
              <a:rPr lang="en-US" altLang="ko-KR" sz="1000" b="1" dirty="0">
                <a:solidFill>
                  <a:srgbClr val="008000"/>
                </a:solidFill>
              </a:rPr>
              <a:t>"</a:t>
            </a:r>
            <a:br>
              <a:rPr lang="en-US" altLang="ko-KR" sz="1000" b="1" dirty="0">
                <a:solidFill>
                  <a:srgbClr val="008000"/>
                </a:solidFill>
              </a:rPr>
            </a:br>
            <a:r>
              <a:rPr lang="en-US" altLang="ko-KR" sz="1000" b="1" dirty="0">
                <a:solidFill>
                  <a:srgbClr val="008000"/>
                </a:solidFill>
              </a:rPr>
              <a:t>        </a:t>
            </a:r>
            <a:r>
              <a:rPr lang="en-US" altLang="ko-KR" sz="10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000" b="1" dirty="0" err="1">
                <a:solidFill>
                  <a:srgbClr val="0000FF"/>
                </a:solidFill>
              </a:rPr>
              <a:t>:layout_height</a:t>
            </a:r>
            <a:r>
              <a:rPr lang="en-US" altLang="ko-KR" sz="1000" b="1" dirty="0">
                <a:solidFill>
                  <a:srgbClr val="0000FF"/>
                </a:solidFill>
              </a:rPr>
              <a:t>=</a:t>
            </a:r>
            <a:r>
              <a:rPr lang="en-US" altLang="ko-KR" sz="1000" b="1" dirty="0">
                <a:solidFill>
                  <a:srgbClr val="008000"/>
                </a:solidFill>
              </a:rPr>
              <a:t>"0dp" </a:t>
            </a:r>
            <a:r>
              <a:rPr lang="en-US" altLang="ko-KR" sz="10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000" b="1" dirty="0" err="1">
                <a:solidFill>
                  <a:srgbClr val="0000FF"/>
                </a:solidFill>
              </a:rPr>
              <a:t>:layout_weight</a:t>
            </a:r>
            <a:r>
              <a:rPr lang="en-US" altLang="ko-KR" sz="1000" b="1" dirty="0">
                <a:solidFill>
                  <a:srgbClr val="0000FF"/>
                </a:solidFill>
              </a:rPr>
              <a:t>=</a:t>
            </a:r>
            <a:r>
              <a:rPr lang="en-US" altLang="ko-KR" sz="1000" b="1" dirty="0">
                <a:solidFill>
                  <a:srgbClr val="008000"/>
                </a:solidFill>
              </a:rPr>
              <a:t>"1"</a:t>
            </a:r>
            <a:r>
              <a:rPr lang="en-US" altLang="ko-KR" sz="1000" dirty="0"/>
              <a:t>&gt;&lt;/</a:t>
            </a:r>
            <a:r>
              <a:rPr lang="en-US" altLang="ko-KR" sz="1000" b="1" dirty="0" err="1">
                <a:solidFill>
                  <a:srgbClr val="000080"/>
                </a:solidFill>
              </a:rPr>
              <a:t>FrameLayout</a:t>
            </a:r>
            <a:r>
              <a:rPr lang="en-US" altLang="ko-KR" sz="1000" dirty="0"/>
              <a:t>&gt;</a:t>
            </a:r>
            <a:br>
              <a:rPr lang="en-US" altLang="ko-KR" sz="1000" dirty="0"/>
            </a:b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/>
              <a:t>&lt;/</a:t>
            </a:r>
            <a:r>
              <a:rPr lang="en-US" altLang="ko-KR" sz="1000" b="1" dirty="0" err="1">
                <a:solidFill>
                  <a:srgbClr val="000080"/>
                </a:solidFill>
              </a:rPr>
              <a:t>LinearLayout</a:t>
            </a:r>
            <a:r>
              <a:rPr lang="en-US" altLang="ko-KR" sz="1000" dirty="0"/>
              <a:t>&gt;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18911018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59834" y="1268760"/>
            <a:ext cx="8028384" cy="41549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FragmentManager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mFm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@Override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protected void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onCreate(Bundle savedInstanceState) {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super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.onCreate(savedInstanceState);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setContentView(R.layout.</a:t>
            </a:r>
            <a:r>
              <a:rPr kumimoji="1" lang="ko-KR" altLang="ko-KR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activity_main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getActionBar().hide();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</a:t>
            </a:r>
            <a: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메인 </a:t>
            </a:r>
            <a:r>
              <a:rPr kumimoji="1" lang="ko-KR" sz="11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프래그먼트</a:t>
            </a:r>
            <a: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삽입</a:t>
            </a:r>
            <a:b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</a:t>
            </a:r>
            <a:r>
              <a:rPr kumimoji="1" lang="ko-KR" sz="11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프래그먼트</a:t>
            </a:r>
            <a: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관리자를 이용해서 </a:t>
            </a:r>
            <a: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add, remove, replace </a:t>
            </a:r>
            <a: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등의 트랜잭션 작업을 수행</a:t>
            </a:r>
            <a:b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</a:t>
            </a:r>
            <a: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트랜잭션 시작 </a:t>
            </a:r>
            <a: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-&gt; add, remove, replace </a:t>
            </a:r>
            <a: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등의 작업 </a:t>
            </a:r>
            <a: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-&gt; commit</a:t>
            </a:r>
            <a:b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mFm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= getFragmentManager();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mFm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.beginTransaction()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.replace(R.id.</a:t>
            </a:r>
            <a:r>
              <a:rPr kumimoji="1" lang="ko-KR" altLang="ko-KR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container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MainFragment())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.commit();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}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@Override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public void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onBackPressed() {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if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mFm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.getBackStackEntryCount() &gt;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0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 {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mFm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.popBackStack();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}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else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{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super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.onBackPressed();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}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}</a:t>
            </a:r>
            <a:endParaRPr kumimoji="1" lang="ko-KR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9834" y="646169"/>
            <a:ext cx="1822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- </a:t>
            </a:r>
            <a:r>
              <a:rPr lang="en-US" altLang="ko-KR" b="1" dirty="0" err="1"/>
              <a:t>MainActivity</a:t>
            </a:r>
            <a:r>
              <a:rPr lang="en-US" altLang="ko-KR" b="1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4274" y="127025"/>
            <a:ext cx="2302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SPA  </a:t>
            </a:r>
            <a:r>
              <a:rPr lang="ko-KR" altLang="en-US" sz="2400" b="1" dirty="0" smtClean="0"/>
              <a:t>구조 설계</a:t>
            </a:r>
            <a:endParaRPr lang="ko-KR" altLang="en-US" sz="2400" b="1" dirty="0"/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679724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59834" y="1844824"/>
            <a:ext cx="8028384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/>
              <a:t>&lt;</a:t>
            </a:r>
            <a:r>
              <a:rPr lang="en-US" altLang="ko-KR" sz="1100" b="1" dirty="0" err="1">
                <a:solidFill>
                  <a:srgbClr val="000080"/>
                </a:solidFill>
              </a:rPr>
              <a:t>LinearLayout</a:t>
            </a:r>
            <a:r>
              <a:rPr lang="en-US" altLang="ko-KR" sz="1100" b="1" dirty="0">
                <a:solidFill>
                  <a:srgbClr val="000080"/>
                </a:solidFill>
              </a:rPr>
              <a:t> </a:t>
            </a:r>
            <a:r>
              <a:rPr lang="en-US" altLang="ko-KR" sz="1100" b="1" dirty="0" err="1">
                <a:solidFill>
                  <a:srgbClr val="0000FF"/>
                </a:solidFill>
              </a:rPr>
              <a:t>xmlns:</a:t>
            </a:r>
            <a:r>
              <a:rPr lang="en-US" altLang="ko-KR" sz="11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100" b="1" dirty="0">
                <a:solidFill>
                  <a:srgbClr val="0000FF"/>
                </a:solidFill>
              </a:rPr>
              <a:t>=</a:t>
            </a:r>
            <a:r>
              <a:rPr lang="en-US" altLang="ko-KR" sz="1100" b="1" dirty="0">
                <a:solidFill>
                  <a:srgbClr val="008000"/>
                </a:solidFill>
              </a:rPr>
              <a:t>"http://schemas.android.com/</a:t>
            </a:r>
            <a:r>
              <a:rPr lang="en-US" altLang="ko-KR" sz="1100" b="1" dirty="0" err="1">
                <a:solidFill>
                  <a:srgbClr val="008000"/>
                </a:solidFill>
              </a:rPr>
              <a:t>apk</a:t>
            </a:r>
            <a:r>
              <a:rPr lang="en-US" altLang="ko-KR" sz="1100" b="1" dirty="0">
                <a:solidFill>
                  <a:srgbClr val="008000"/>
                </a:solidFill>
              </a:rPr>
              <a:t>/res/android"</a:t>
            </a:r>
            <a:br>
              <a:rPr lang="en-US" altLang="ko-KR" sz="1100" b="1" dirty="0">
                <a:solidFill>
                  <a:srgbClr val="008000"/>
                </a:solidFill>
              </a:rPr>
            </a:br>
            <a:r>
              <a:rPr lang="en-US" altLang="ko-KR" sz="1100" b="1" dirty="0">
                <a:solidFill>
                  <a:srgbClr val="008000"/>
                </a:solidFill>
              </a:rPr>
              <a:t>    </a:t>
            </a:r>
            <a:r>
              <a:rPr lang="en-US" altLang="ko-KR" sz="1100" b="1" dirty="0" err="1">
                <a:solidFill>
                  <a:srgbClr val="0000FF"/>
                </a:solidFill>
              </a:rPr>
              <a:t>xmlns:</a:t>
            </a:r>
            <a:r>
              <a:rPr lang="en-US" altLang="ko-KR" sz="1100" b="1" dirty="0" err="1">
                <a:solidFill>
                  <a:srgbClr val="660E7A"/>
                </a:solidFill>
              </a:rPr>
              <a:t>tools</a:t>
            </a:r>
            <a:r>
              <a:rPr lang="en-US" altLang="ko-KR" sz="1100" b="1" dirty="0">
                <a:solidFill>
                  <a:srgbClr val="0000FF"/>
                </a:solidFill>
              </a:rPr>
              <a:t>=</a:t>
            </a:r>
            <a:r>
              <a:rPr lang="en-US" altLang="ko-KR" sz="1100" b="1" dirty="0">
                <a:solidFill>
                  <a:srgbClr val="008000"/>
                </a:solidFill>
              </a:rPr>
              <a:t>"http://schemas.android.com/tools"</a:t>
            </a:r>
            <a:br>
              <a:rPr lang="en-US" altLang="ko-KR" sz="1100" b="1" dirty="0">
                <a:solidFill>
                  <a:srgbClr val="008000"/>
                </a:solidFill>
              </a:rPr>
            </a:br>
            <a:r>
              <a:rPr lang="en-US" altLang="ko-KR" sz="1100" b="1" dirty="0">
                <a:solidFill>
                  <a:srgbClr val="008000"/>
                </a:solidFill>
              </a:rPr>
              <a:t>    </a:t>
            </a:r>
            <a:r>
              <a:rPr lang="en-US" altLang="ko-KR" sz="11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100" b="1" dirty="0" err="1">
                <a:solidFill>
                  <a:srgbClr val="0000FF"/>
                </a:solidFill>
              </a:rPr>
              <a:t>:layout_width</a:t>
            </a:r>
            <a:r>
              <a:rPr lang="en-US" altLang="ko-KR" sz="1100" b="1" dirty="0">
                <a:solidFill>
                  <a:srgbClr val="0000FF"/>
                </a:solidFill>
              </a:rPr>
              <a:t>=</a:t>
            </a:r>
            <a:r>
              <a:rPr lang="en-US" altLang="ko-KR" sz="1100" b="1" dirty="0">
                <a:solidFill>
                  <a:srgbClr val="008000"/>
                </a:solidFill>
              </a:rPr>
              <a:t>"</a:t>
            </a:r>
            <a:r>
              <a:rPr lang="en-US" altLang="ko-KR" sz="1100" b="1" dirty="0" err="1">
                <a:solidFill>
                  <a:srgbClr val="008000"/>
                </a:solidFill>
              </a:rPr>
              <a:t>match_parent</a:t>
            </a:r>
            <a:r>
              <a:rPr lang="en-US" altLang="ko-KR" sz="1100" b="1" dirty="0">
                <a:solidFill>
                  <a:srgbClr val="008000"/>
                </a:solidFill>
              </a:rPr>
              <a:t>"</a:t>
            </a:r>
            <a:br>
              <a:rPr lang="en-US" altLang="ko-KR" sz="1100" b="1" dirty="0">
                <a:solidFill>
                  <a:srgbClr val="008000"/>
                </a:solidFill>
              </a:rPr>
            </a:br>
            <a:r>
              <a:rPr lang="en-US" altLang="ko-KR" sz="1100" b="1" dirty="0">
                <a:solidFill>
                  <a:srgbClr val="008000"/>
                </a:solidFill>
              </a:rPr>
              <a:t>    </a:t>
            </a:r>
            <a:r>
              <a:rPr lang="en-US" altLang="ko-KR" sz="11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100" b="1" dirty="0" err="1">
                <a:solidFill>
                  <a:srgbClr val="0000FF"/>
                </a:solidFill>
              </a:rPr>
              <a:t>:layout_height</a:t>
            </a:r>
            <a:r>
              <a:rPr lang="en-US" altLang="ko-KR" sz="1100" b="1" dirty="0">
                <a:solidFill>
                  <a:srgbClr val="0000FF"/>
                </a:solidFill>
              </a:rPr>
              <a:t>=</a:t>
            </a:r>
            <a:r>
              <a:rPr lang="en-US" altLang="ko-KR" sz="1100" b="1" dirty="0">
                <a:solidFill>
                  <a:srgbClr val="008000"/>
                </a:solidFill>
              </a:rPr>
              <a:t>"</a:t>
            </a:r>
            <a:r>
              <a:rPr lang="en-US" altLang="ko-KR" sz="1100" b="1" dirty="0" err="1">
                <a:solidFill>
                  <a:srgbClr val="008000"/>
                </a:solidFill>
              </a:rPr>
              <a:t>match_parent</a:t>
            </a:r>
            <a:r>
              <a:rPr lang="en-US" altLang="ko-KR" sz="1100" b="1" dirty="0">
                <a:solidFill>
                  <a:srgbClr val="008000"/>
                </a:solidFill>
              </a:rPr>
              <a:t>"</a:t>
            </a:r>
            <a:br>
              <a:rPr lang="en-US" altLang="ko-KR" sz="1100" b="1" dirty="0">
                <a:solidFill>
                  <a:srgbClr val="008000"/>
                </a:solidFill>
              </a:rPr>
            </a:br>
            <a:r>
              <a:rPr lang="en-US" altLang="ko-KR" sz="1100" b="1" dirty="0">
                <a:solidFill>
                  <a:srgbClr val="008000"/>
                </a:solidFill>
              </a:rPr>
              <a:t>    </a:t>
            </a:r>
            <a:r>
              <a:rPr lang="en-US" altLang="ko-KR" sz="11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100" b="1" dirty="0" err="1">
                <a:solidFill>
                  <a:srgbClr val="0000FF"/>
                </a:solidFill>
              </a:rPr>
              <a:t>:orientation</a:t>
            </a:r>
            <a:r>
              <a:rPr lang="en-US" altLang="ko-KR" sz="1100" b="1" dirty="0">
                <a:solidFill>
                  <a:srgbClr val="0000FF"/>
                </a:solidFill>
              </a:rPr>
              <a:t>=</a:t>
            </a:r>
            <a:r>
              <a:rPr lang="en-US" altLang="ko-KR" sz="1100" b="1" dirty="0">
                <a:solidFill>
                  <a:srgbClr val="008000"/>
                </a:solidFill>
              </a:rPr>
              <a:t>"vertical"</a:t>
            </a:r>
            <a:r>
              <a:rPr lang="en-US" altLang="ko-KR" sz="1100" dirty="0"/>
              <a:t>&gt;</a:t>
            </a:r>
            <a:br>
              <a:rPr lang="en-US" altLang="ko-KR" sz="1100" dirty="0"/>
            </a:b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en-US" altLang="ko-KR" sz="1100" dirty="0"/>
              <a:t>    &lt;</a:t>
            </a:r>
            <a:r>
              <a:rPr lang="en-US" altLang="ko-KR" sz="1100" b="1" dirty="0">
                <a:solidFill>
                  <a:srgbClr val="000080"/>
                </a:solidFill>
              </a:rPr>
              <a:t>Button</a:t>
            </a:r>
            <a:br>
              <a:rPr lang="en-US" altLang="ko-KR" sz="1100" b="1" dirty="0">
                <a:solidFill>
                  <a:srgbClr val="000080"/>
                </a:solidFill>
              </a:rPr>
            </a:br>
            <a:r>
              <a:rPr lang="en-US" altLang="ko-KR" sz="1100" b="1" dirty="0">
                <a:solidFill>
                  <a:srgbClr val="000080"/>
                </a:solidFill>
              </a:rPr>
              <a:t>        </a:t>
            </a:r>
            <a:r>
              <a:rPr lang="en-US" altLang="ko-KR" sz="11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100" b="1" dirty="0" err="1">
                <a:solidFill>
                  <a:srgbClr val="0000FF"/>
                </a:solidFill>
              </a:rPr>
              <a:t>:layout_width</a:t>
            </a:r>
            <a:r>
              <a:rPr lang="en-US" altLang="ko-KR" sz="1100" b="1" dirty="0">
                <a:solidFill>
                  <a:srgbClr val="0000FF"/>
                </a:solidFill>
              </a:rPr>
              <a:t>=</a:t>
            </a:r>
            <a:r>
              <a:rPr lang="en-US" altLang="ko-KR" sz="1100" b="1" dirty="0">
                <a:solidFill>
                  <a:srgbClr val="008000"/>
                </a:solidFill>
              </a:rPr>
              <a:t>"</a:t>
            </a:r>
            <a:r>
              <a:rPr lang="en-US" altLang="ko-KR" sz="1100" b="1" dirty="0" err="1">
                <a:solidFill>
                  <a:srgbClr val="008000"/>
                </a:solidFill>
              </a:rPr>
              <a:t>wrap_content</a:t>
            </a:r>
            <a:r>
              <a:rPr lang="en-US" altLang="ko-KR" sz="1100" b="1" dirty="0">
                <a:solidFill>
                  <a:srgbClr val="008000"/>
                </a:solidFill>
              </a:rPr>
              <a:t>" </a:t>
            </a:r>
            <a:r>
              <a:rPr lang="en-US" altLang="ko-KR" sz="11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100" b="1" dirty="0" err="1">
                <a:solidFill>
                  <a:srgbClr val="0000FF"/>
                </a:solidFill>
              </a:rPr>
              <a:t>:layout_height</a:t>
            </a:r>
            <a:r>
              <a:rPr lang="en-US" altLang="ko-KR" sz="1100" b="1" dirty="0">
                <a:solidFill>
                  <a:srgbClr val="0000FF"/>
                </a:solidFill>
              </a:rPr>
              <a:t>=</a:t>
            </a:r>
            <a:r>
              <a:rPr lang="en-US" altLang="ko-KR" sz="1100" b="1" dirty="0">
                <a:solidFill>
                  <a:srgbClr val="008000"/>
                </a:solidFill>
              </a:rPr>
              <a:t>"</a:t>
            </a:r>
            <a:r>
              <a:rPr lang="en-US" altLang="ko-KR" sz="1100" b="1" dirty="0" err="1">
                <a:solidFill>
                  <a:srgbClr val="008000"/>
                </a:solidFill>
              </a:rPr>
              <a:t>wrap_content</a:t>
            </a:r>
            <a:r>
              <a:rPr lang="en-US" altLang="ko-KR" sz="1100" b="1" dirty="0">
                <a:solidFill>
                  <a:srgbClr val="008000"/>
                </a:solidFill>
              </a:rPr>
              <a:t>"</a:t>
            </a:r>
            <a:br>
              <a:rPr lang="en-US" altLang="ko-KR" sz="1100" b="1" dirty="0">
                <a:solidFill>
                  <a:srgbClr val="008000"/>
                </a:solidFill>
              </a:rPr>
            </a:br>
            <a:r>
              <a:rPr lang="en-US" altLang="ko-KR" sz="1100" b="1" dirty="0">
                <a:solidFill>
                  <a:srgbClr val="008000"/>
                </a:solidFill>
              </a:rPr>
              <a:t>        </a:t>
            </a:r>
            <a:r>
              <a:rPr lang="en-US" altLang="ko-KR" sz="11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100" b="1" dirty="0" err="1">
                <a:solidFill>
                  <a:srgbClr val="0000FF"/>
                </a:solidFill>
              </a:rPr>
              <a:t>:text</a:t>
            </a:r>
            <a:r>
              <a:rPr lang="en-US" altLang="ko-KR" sz="1100" b="1" dirty="0">
                <a:solidFill>
                  <a:srgbClr val="0000FF"/>
                </a:solidFill>
              </a:rPr>
              <a:t>=</a:t>
            </a:r>
            <a:r>
              <a:rPr lang="en-US" altLang="ko-KR" sz="1100" b="1" dirty="0">
                <a:solidFill>
                  <a:srgbClr val="008000"/>
                </a:solidFill>
              </a:rPr>
              <a:t>"</a:t>
            </a:r>
            <a:r>
              <a:rPr lang="ko-KR" altLang="en-US" sz="1100" b="1" dirty="0" err="1">
                <a:solidFill>
                  <a:srgbClr val="008000"/>
                </a:solidFill>
              </a:rPr>
              <a:t>핸들러</a:t>
            </a:r>
            <a:r>
              <a:rPr lang="en-US" altLang="ko-KR" sz="1100" b="1" dirty="0">
                <a:solidFill>
                  <a:srgbClr val="008000"/>
                </a:solidFill>
              </a:rPr>
              <a:t>1"</a:t>
            </a:r>
            <a:br>
              <a:rPr lang="en-US" altLang="ko-KR" sz="1100" b="1" dirty="0">
                <a:solidFill>
                  <a:srgbClr val="008000"/>
                </a:solidFill>
              </a:rPr>
            </a:br>
            <a:r>
              <a:rPr lang="en-US" altLang="ko-KR" sz="1100" b="1" dirty="0">
                <a:solidFill>
                  <a:srgbClr val="008000"/>
                </a:solidFill>
              </a:rPr>
              <a:t>        </a:t>
            </a:r>
            <a:r>
              <a:rPr lang="en-US" altLang="ko-KR" sz="11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100" b="1" dirty="0" err="1">
                <a:solidFill>
                  <a:srgbClr val="0000FF"/>
                </a:solidFill>
              </a:rPr>
              <a:t>:id</a:t>
            </a:r>
            <a:r>
              <a:rPr lang="en-US" altLang="ko-KR" sz="1100" b="1" dirty="0">
                <a:solidFill>
                  <a:srgbClr val="0000FF"/>
                </a:solidFill>
              </a:rPr>
              <a:t>=</a:t>
            </a:r>
            <a:r>
              <a:rPr lang="en-US" altLang="ko-KR" sz="1100" b="1" dirty="0">
                <a:solidFill>
                  <a:srgbClr val="008000"/>
                </a:solidFill>
              </a:rPr>
              <a:t>"@+id/button100" </a:t>
            </a:r>
            <a:r>
              <a:rPr lang="en-US" altLang="ko-KR" sz="1100" dirty="0"/>
              <a:t>/&gt;</a:t>
            </a:r>
            <a:br>
              <a:rPr lang="en-US" altLang="ko-KR" sz="1100" dirty="0"/>
            </a:br>
            <a:r>
              <a:rPr lang="en-US" altLang="ko-KR" sz="1100" dirty="0"/>
              <a:t>    &lt;</a:t>
            </a:r>
            <a:r>
              <a:rPr lang="en-US" altLang="ko-KR" sz="1100" b="1" dirty="0">
                <a:solidFill>
                  <a:srgbClr val="000080"/>
                </a:solidFill>
              </a:rPr>
              <a:t>Button</a:t>
            </a:r>
            <a:br>
              <a:rPr lang="en-US" altLang="ko-KR" sz="1100" b="1" dirty="0">
                <a:solidFill>
                  <a:srgbClr val="000080"/>
                </a:solidFill>
              </a:rPr>
            </a:br>
            <a:r>
              <a:rPr lang="en-US" altLang="ko-KR" sz="1100" b="1" dirty="0">
                <a:solidFill>
                  <a:srgbClr val="000080"/>
                </a:solidFill>
              </a:rPr>
              <a:t>        </a:t>
            </a:r>
            <a:r>
              <a:rPr lang="en-US" altLang="ko-KR" sz="11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100" b="1" dirty="0" err="1">
                <a:solidFill>
                  <a:srgbClr val="0000FF"/>
                </a:solidFill>
              </a:rPr>
              <a:t>:layout_width</a:t>
            </a:r>
            <a:r>
              <a:rPr lang="en-US" altLang="ko-KR" sz="1100" b="1" dirty="0">
                <a:solidFill>
                  <a:srgbClr val="0000FF"/>
                </a:solidFill>
              </a:rPr>
              <a:t>=</a:t>
            </a:r>
            <a:r>
              <a:rPr lang="en-US" altLang="ko-KR" sz="1100" b="1" dirty="0">
                <a:solidFill>
                  <a:srgbClr val="008000"/>
                </a:solidFill>
              </a:rPr>
              <a:t>"</a:t>
            </a:r>
            <a:r>
              <a:rPr lang="en-US" altLang="ko-KR" sz="1100" b="1" dirty="0" err="1">
                <a:solidFill>
                  <a:srgbClr val="008000"/>
                </a:solidFill>
              </a:rPr>
              <a:t>wrap_content</a:t>
            </a:r>
            <a:r>
              <a:rPr lang="en-US" altLang="ko-KR" sz="1100" b="1" dirty="0">
                <a:solidFill>
                  <a:srgbClr val="008000"/>
                </a:solidFill>
              </a:rPr>
              <a:t>" </a:t>
            </a:r>
            <a:r>
              <a:rPr lang="en-US" altLang="ko-KR" sz="11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100" b="1" dirty="0" err="1">
                <a:solidFill>
                  <a:srgbClr val="0000FF"/>
                </a:solidFill>
              </a:rPr>
              <a:t>:layout_height</a:t>
            </a:r>
            <a:r>
              <a:rPr lang="en-US" altLang="ko-KR" sz="1100" b="1" dirty="0">
                <a:solidFill>
                  <a:srgbClr val="0000FF"/>
                </a:solidFill>
              </a:rPr>
              <a:t>=</a:t>
            </a:r>
            <a:r>
              <a:rPr lang="en-US" altLang="ko-KR" sz="1100" b="1" dirty="0">
                <a:solidFill>
                  <a:srgbClr val="008000"/>
                </a:solidFill>
              </a:rPr>
              <a:t>"</a:t>
            </a:r>
            <a:r>
              <a:rPr lang="en-US" altLang="ko-KR" sz="1100" b="1" dirty="0" err="1">
                <a:solidFill>
                  <a:srgbClr val="008000"/>
                </a:solidFill>
              </a:rPr>
              <a:t>wrap_content</a:t>
            </a:r>
            <a:r>
              <a:rPr lang="en-US" altLang="ko-KR" sz="1100" b="1" dirty="0">
                <a:solidFill>
                  <a:srgbClr val="008000"/>
                </a:solidFill>
              </a:rPr>
              <a:t>"</a:t>
            </a:r>
            <a:br>
              <a:rPr lang="en-US" altLang="ko-KR" sz="1100" b="1" dirty="0">
                <a:solidFill>
                  <a:srgbClr val="008000"/>
                </a:solidFill>
              </a:rPr>
            </a:br>
            <a:r>
              <a:rPr lang="en-US" altLang="ko-KR" sz="1100" b="1" dirty="0">
                <a:solidFill>
                  <a:srgbClr val="008000"/>
                </a:solidFill>
              </a:rPr>
              <a:t>        </a:t>
            </a:r>
            <a:r>
              <a:rPr lang="en-US" altLang="ko-KR" sz="11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100" b="1" dirty="0" err="1">
                <a:solidFill>
                  <a:srgbClr val="0000FF"/>
                </a:solidFill>
              </a:rPr>
              <a:t>:text</a:t>
            </a:r>
            <a:r>
              <a:rPr lang="en-US" altLang="ko-KR" sz="1100" b="1" dirty="0">
                <a:solidFill>
                  <a:srgbClr val="0000FF"/>
                </a:solidFill>
              </a:rPr>
              <a:t>=</a:t>
            </a:r>
            <a:r>
              <a:rPr lang="en-US" altLang="ko-KR" sz="1100" b="1" dirty="0">
                <a:solidFill>
                  <a:srgbClr val="008000"/>
                </a:solidFill>
              </a:rPr>
              <a:t>"</a:t>
            </a:r>
            <a:r>
              <a:rPr lang="ko-KR" altLang="en-US" sz="1100" b="1" dirty="0" err="1">
                <a:solidFill>
                  <a:srgbClr val="008000"/>
                </a:solidFill>
              </a:rPr>
              <a:t>핸들러</a:t>
            </a:r>
            <a:r>
              <a:rPr lang="en-US" altLang="ko-KR" sz="1100" b="1" dirty="0">
                <a:solidFill>
                  <a:srgbClr val="008000"/>
                </a:solidFill>
              </a:rPr>
              <a:t>2"</a:t>
            </a:r>
            <a:br>
              <a:rPr lang="en-US" altLang="ko-KR" sz="1100" b="1" dirty="0">
                <a:solidFill>
                  <a:srgbClr val="008000"/>
                </a:solidFill>
              </a:rPr>
            </a:br>
            <a:r>
              <a:rPr lang="en-US" altLang="ko-KR" sz="1100" b="1" dirty="0">
                <a:solidFill>
                  <a:srgbClr val="008000"/>
                </a:solidFill>
              </a:rPr>
              <a:t>        </a:t>
            </a:r>
            <a:r>
              <a:rPr lang="en-US" altLang="ko-KR" sz="11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1100" b="1" dirty="0" err="1">
                <a:solidFill>
                  <a:srgbClr val="0000FF"/>
                </a:solidFill>
              </a:rPr>
              <a:t>:id</a:t>
            </a:r>
            <a:r>
              <a:rPr lang="en-US" altLang="ko-KR" sz="1100" b="1" dirty="0">
                <a:solidFill>
                  <a:srgbClr val="0000FF"/>
                </a:solidFill>
              </a:rPr>
              <a:t>=</a:t>
            </a:r>
            <a:r>
              <a:rPr lang="en-US" altLang="ko-KR" sz="1100" b="1" dirty="0">
                <a:solidFill>
                  <a:srgbClr val="008000"/>
                </a:solidFill>
              </a:rPr>
              <a:t>"@+id/button101" </a:t>
            </a:r>
            <a:r>
              <a:rPr lang="en-US" altLang="ko-KR" sz="1100" dirty="0" smtClean="0"/>
              <a:t>/&gt;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en-US" altLang="ko-KR" sz="1100" dirty="0"/>
              <a:t>&lt;/</a:t>
            </a:r>
            <a:r>
              <a:rPr lang="en-US" altLang="ko-KR" sz="1100" b="1" dirty="0" err="1">
                <a:solidFill>
                  <a:srgbClr val="000080"/>
                </a:solidFill>
              </a:rPr>
              <a:t>LinearLayout</a:t>
            </a:r>
            <a:r>
              <a:rPr lang="en-US" altLang="ko-KR" sz="1100" dirty="0"/>
              <a:t>&gt;</a:t>
            </a:r>
            <a:endParaRPr kumimoji="1" lang="ko-KR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9834" y="777478"/>
            <a:ext cx="23407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- </a:t>
            </a:r>
            <a:r>
              <a:rPr lang="en-US" altLang="ko-KR" b="1" dirty="0" err="1" smtClean="0"/>
              <a:t>MainFragment</a:t>
            </a:r>
            <a:r>
              <a:rPr lang="en-US" altLang="ko-KR" b="1" dirty="0" smtClean="0"/>
              <a:t> 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Fragment_main.xml</a:t>
            </a:r>
            <a:endParaRPr lang="en-US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34274" y="127025"/>
            <a:ext cx="2302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SPA  </a:t>
            </a:r>
            <a:r>
              <a:rPr lang="ko-KR" altLang="en-US" sz="2400" b="1" dirty="0" smtClean="0"/>
              <a:t>구조 설계</a:t>
            </a:r>
            <a:endParaRPr lang="ko-KR" altLang="en-US" sz="2400" b="1" dirty="0"/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94018" y="5601815"/>
            <a:ext cx="6742278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compile </a:t>
            </a:r>
            <a:r>
              <a:rPr kumimoji="1" lang="ko-KR" altLang="ko-KR" sz="12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'com.jakewharton:butterknife:7.0.1'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5229200"/>
            <a:ext cx="4661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Build.gradle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ButterKnife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 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0609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668009"/>
            <a:ext cx="4195414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10" y="3686312"/>
            <a:ext cx="4203988" cy="2958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20072" y="537321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Finish </a:t>
            </a:r>
            <a:r>
              <a:rPr lang="ko-KR" altLang="en-US" dirty="0" smtClean="0"/>
              <a:t>후 실행</a:t>
            </a:r>
            <a:endParaRPr lang="ko-KR" altLang="en-US" dirty="0"/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772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Android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studio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실행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프로젝트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생성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0072" y="1916832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Empty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74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59834" y="969397"/>
            <a:ext cx="8028384" cy="53399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solidFill>
                  <a:srgbClr val="000080"/>
                </a:solidFill>
              </a:rPr>
              <a:t>private </a:t>
            </a:r>
            <a:r>
              <a:rPr lang="en-US" altLang="ko-KR" sz="1100" dirty="0"/>
              <a:t>View </a:t>
            </a:r>
            <a:r>
              <a:rPr lang="en-US" altLang="ko-KR" sz="1100" b="1" dirty="0" err="1">
                <a:solidFill>
                  <a:srgbClr val="660E7A"/>
                </a:solidFill>
              </a:rPr>
              <a:t>mView</a:t>
            </a:r>
            <a:r>
              <a:rPr lang="en-US" altLang="ko-KR" sz="1100" dirty="0"/>
              <a:t>;</a:t>
            </a:r>
            <a:br>
              <a:rPr lang="en-US" altLang="ko-KR" sz="1100" dirty="0"/>
            </a:br>
            <a:r>
              <a:rPr lang="en-US" altLang="ko-KR" sz="1100" dirty="0">
                <a:solidFill>
                  <a:srgbClr val="808000"/>
                </a:solidFill>
              </a:rPr>
              <a:t>@Bind</a:t>
            </a:r>
            <a:r>
              <a:rPr lang="en-US" altLang="ko-KR" sz="1100" dirty="0"/>
              <a:t>(R.id.</a:t>
            </a:r>
            <a:r>
              <a:rPr lang="en-US" altLang="ko-KR" sz="1100" b="1" i="1" dirty="0">
                <a:solidFill>
                  <a:srgbClr val="660E7A"/>
                </a:solidFill>
              </a:rPr>
              <a:t>button100</a:t>
            </a:r>
            <a:r>
              <a:rPr lang="en-US" altLang="ko-KR" sz="1100" dirty="0"/>
              <a:t>) Button </a:t>
            </a:r>
            <a:r>
              <a:rPr lang="en-US" altLang="ko-KR" sz="1100" b="1" dirty="0">
                <a:solidFill>
                  <a:srgbClr val="660E7A"/>
                </a:solidFill>
              </a:rPr>
              <a:t>btn100</a:t>
            </a:r>
            <a:r>
              <a:rPr lang="en-US" altLang="ko-KR" sz="1100" dirty="0"/>
              <a:t>;</a:t>
            </a:r>
            <a:br>
              <a:rPr lang="en-US" altLang="ko-KR" sz="1100" dirty="0"/>
            </a:br>
            <a:r>
              <a:rPr lang="en-US" altLang="ko-KR" sz="1100" dirty="0">
                <a:solidFill>
                  <a:srgbClr val="808000"/>
                </a:solidFill>
              </a:rPr>
              <a:t>@Bind</a:t>
            </a:r>
            <a:r>
              <a:rPr lang="en-US" altLang="ko-KR" sz="1100" dirty="0"/>
              <a:t>(R.id.</a:t>
            </a:r>
            <a:r>
              <a:rPr lang="en-US" altLang="ko-KR" sz="1100" b="1" i="1" dirty="0">
                <a:solidFill>
                  <a:srgbClr val="660E7A"/>
                </a:solidFill>
              </a:rPr>
              <a:t>button101</a:t>
            </a:r>
            <a:r>
              <a:rPr lang="en-US" altLang="ko-KR" sz="1100" dirty="0"/>
              <a:t>) Button </a:t>
            </a:r>
            <a:r>
              <a:rPr lang="en-US" altLang="ko-KR" sz="1100" b="1" dirty="0">
                <a:solidFill>
                  <a:srgbClr val="660E7A"/>
                </a:solidFill>
              </a:rPr>
              <a:t>btn101</a:t>
            </a:r>
            <a:r>
              <a:rPr lang="en-US" altLang="ko-KR" sz="1100" dirty="0"/>
              <a:t>;</a:t>
            </a:r>
            <a:br>
              <a:rPr lang="en-US" altLang="ko-KR" sz="1100" dirty="0"/>
            </a:b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en-US" altLang="ko-KR" sz="1100" b="1" dirty="0">
                <a:solidFill>
                  <a:srgbClr val="000080"/>
                </a:solidFill>
              </a:rPr>
              <a:t>public </a:t>
            </a:r>
            <a:r>
              <a:rPr lang="en-US" altLang="ko-KR" sz="1100" dirty="0" err="1"/>
              <a:t>MainFragment</a:t>
            </a:r>
            <a:r>
              <a:rPr lang="en-US" altLang="ko-KR" sz="1100" dirty="0"/>
              <a:t>() {</a:t>
            </a:r>
            <a:br>
              <a:rPr lang="en-US" altLang="ko-KR" sz="1100" dirty="0"/>
            </a:br>
            <a:r>
              <a:rPr lang="en-US" altLang="ko-KR" sz="1100" dirty="0"/>
              <a:t>    </a:t>
            </a:r>
            <a:r>
              <a:rPr lang="en-US" altLang="ko-KR" sz="1100" i="1" dirty="0">
                <a:solidFill>
                  <a:srgbClr val="808080"/>
                </a:solidFill>
              </a:rPr>
              <a:t>// Required empty public constructor</a:t>
            </a:r>
            <a:br>
              <a:rPr lang="en-US" altLang="ko-KR" sz="1100" i="1" dirty="0">
                <a:solidFill>
                  <a:srgbClr val="808080"/>
                </a:solidFill>
              </a:rPr>
            </a:br>
            <a:r>
              <a:rPr lang="en-US" altLang="ko-KR" sz="1100" dirty="0"/>
              <a:t>}</a:t>
            </a:r>
            <a:br>
              <a:rPr lang="en-US" altLang="ko-KR" sz="1100" dirty="0"/>
            </a:b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en-US" altLang="ko-KR" sz="1100" dirty="0">
                <a:solidFill>
                  <a:srgbClr val="808000"/>
                </a:solidFill>
              </a:rPr>
              <a:t>@Override</a:t>
            </a:r>
            <a:br>
              <a:rPr lang="en-US" altLang="ko-KR" sz="1100" dirty="0">
                <a:solidFill>
                  <a:srgbClr val="808000"/>
                </a:solidFill>
              </a:rPr>
            </a:br>
            <a:r>
              <a:rPr lang="en-US" altLang="ko-KR" sz="1100" b="1" dirty="0">
                <a:solidFill>
                  <a:srgbClr val="000080"/>
                </a:solidFill>
              </a:rPr>
              <a:t>public </a:t>
            </a:r>
            <a:r>
              <a:rPr lang="en-US" altLang="ko-KR" sz="1100" dirty="0"/>
              <a:t>View </a:t>
            </a:r>
            <a:r>
              <a:rPr lang="en-US" altLang="ko-KR" sz="1100" dirty="0" err="1"/>
              <a:t>onCreateView</a:t>
            </a:r>
            <a:r>
              <a:rPr lang="en-US" altLang="ko-KR" sz="1100" dirty="0"/>
              <a:t>(</a:t>
            </a:r>
            <a:r>
              <a:rPr lang="en-US" altLang="ko-KR" sz="1100" dirty="0" err="1"/>
              <a:t>LayoutInflater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inflater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ViewGroup</a:t>
            </a:r>
            <a:r>
              <a:rPr lang="en-US" altLang="ko-KR" sz="1100" dirty="0"/>
              <a:t> container,</a:t>
            </a:r>
            <a:br>
              <a:rPr lang="en-US" altLang="ko-KR" sz="1100" dirty="0"/>
            </a:br>
            <a:r>
              <a:rPr lang="en-US" altLang="ko-KR" sz="1100" dirty="0"/>
              <a:t>                         Bundle </a:t>
            </a:r>
            <a:r>
              <a:rPr lang="en-US" altLang="ko-KR" sz="1100" dirty="0" err="1"/>
              <a:t>savedInstanceState</a:t>
            </a:r>
            <a:r>
              <a:rPr lang="en-US" altLang="ko-KR" sz="1100" dirty="0"/>
              <a:t>) {</a:t>
            </a:r>
            <a:br>
              <a:rPr lang="en-US" altLang="ko-KR" sz="1100" dirty="0"/>
            </a:b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en-US" altLang="ko-KR" sz="1100" dirty="0"/>
              <a:t>    </a:t>
            </a:r>
            <a:r>
              <a:rPr lang="en-US" altLang="ko-KR" sz="1100" b="1" dirty="0" err="1">
                <a:solidFill>
                  <a:srgbClr val="660E7A"/>
                </a:solidFill>
              </a:rPr>
              <a:t>mView</a:t>
            </a:r>
            <a:r>
              <a:rPr lang="en-US" altLang="ko-KR" sz="1100" b="1" dirty="0">
                <a:solidFill>
                  <a:srgbClr val="660E7A"/>
                </a:solidFill>
              </a:rPr>
              <a:t> </a:t>
            </a:r>
            <a:r>
              <a:rPr lang="en-US" altLang="ko-KR" sz="1100" dirty="0"/>
              <a:t>= </a:t>
            </a:r>
            <a:r>
              <a:rPr lang="en-US" altLang="ko-KR" sz="1100" dirty="0" err="1"/>
              <a:t>inflater.inflate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R.layout.</a:t>
            </a:r>
            <a:r>
              <a:rPr lang="en-US" altLang="ko-KR" sz="1100" b="1" i="1" dirty="0" err="1">
                <a:solidFill>
                  <a:srgbClr val="660E7A"/>
                </a:solidFill>
              </a:rPr>
              <a:t>fragment_main</a:t>
            </a:r>
            <a:r>
              <a:rPr lang="en-US" altLang="ko-KR" sz="1100" dirty="0"/>
              <a:t>, container, </a:t>
            </a:r>
            <a:r>
              <a:rPr lang="en-US" altLang="ko-KR" sz="1100" b="1" dirty="0">
                <a:solidFill>
                  <a:srgbClr val="000080"/>
                </a:solidFill>
              </a:rPr>
              <a:t>false</a:t>
            </a:r>
            <a:r>
              <a:rPr lang="en-US" altLang="ko-KR" sz="1100" dirty="0"/>
              <a:t>);</a:t>
            </a:r>
            <a:br>
              <a:rPr lang="en-US" altLang="ko-KR" sz="1100" dirty="0"/>
            </a:br>
            <a:r>
              <a:rPr lang="en-US" altLang="ko-KR" sz="1100" dirty="0"/>
              <a:t>    </a:t>
            </a:r>
            <a:r>
              <a:rPr lang="en-US" altLang="ko-KR" sz="1100" dirty="0" err="1"/>
              <a:t>ButterKnife.</a:t>
            </a:r>
            <a:r>
              <a:rPr lang="en-US" altLang="ko-KR" sz="1100" i="1" dirty="0" err="1"/>
              <a:t>bind</a:t>
            </a:r>
            <a:r>
              <a:rPr lang="en-US" altLang="ko-KR" sz="1100" dirty="0"/>
              <a:t>(</a:t>
            </a:r>
            <a:r>
              <a:rPr lang="en-US" altLang="ko-KR" sz="1100" b="1" dirty="0">
                <a:solidFill>
                  <a:srgbClr val="000080"/>
                </a:solidFill>
              </a:rPr>
              <a:t>this</a:t>
            </a:r>
            <a:r>
              <a:rPr lang="en-US" altLang="ko-KR" sz="1100" dirty="0"/>
              <a:t>, </a:t>
            </a:r>
            <a:r>
              <a:rPr lang="en-US" altLang="ko-KR" sz="1100" b="1" dirty="0" err="1">
                <a:solidFill>
                  <a:srgbClr val="660E7A"/>
                </a:solidFill>
              </a:rPr>
              <a:t>mView</a:t>
            </a:r>
            <a:r>
              <a:rPr lang="en-US" altLang="ko-KR" sz="1100" dirty="0"/>
              <a:t>);</a:t>
            </a:r>
            <a:br>
              <a:rPr lang="en-US" altLang="ko-KR" sz="1100" dirty="0"/>
            </a:b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en-US" altLang="ko-KR" sz="1100" dirty="0"/>
              <a:t>    </a:t>
            </a:r>
            <a:r>
              <a:rPr lang="en-US" altLang="ko-KR" sz="1100" b="1" dirty="0">
                <a:solidFill>
                  <a:srgbClr val="000080"/>
                </a:solidFill>
              </a:rPr>
              <a:t>return </a:t>
            </a:r>
            <a:r>
              <a:rPr lang="en-US" altLang="ko-KR" sz="1100" b="1" dirty="0" err="1">
                <a:solidFill>
                  <a:srgbClr val="660E7A"/>
                </a:solidFill>
              </a:rPr>
              <a:t>mView</a:t>
            </a:r>
            <a:r>
              <a:rPr lang="en-US" altLang="ko-KR" sz="1100" dirty="0"/>
              <a:t>;</a:t>
            </a:r>
            <a:br>
              <a:rPr lang="en-US" altLang="ko-KR" sz="1100" dirty="0"/>
            </a:br>
            <a:r>
              <a:rPr lang="en-US" altLang="ko-KR" sz="1100" dirty="0"/>
              <a:t>}</a:t>
            </a:r>
            <a:br>
              <a:rPr lang="en-US" altLang="ko-KR" sz="1100" dirty="0"/>
            </a:b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en-US" altLang="ko-KR" sz="1100" dirty="0">
                <a:solidFill>
                  <a:srgbClr val="808000"/>
                </a:solidFill>
              </a:rPr>
              <a:t>@</a:t>
            </a:r>
            <a:r>
              <a:rPr lang="en-US" altLang="ko-KR" sz="1100" dirty="0" err="1">
                <a:solidFill>
                  <a:srgbClr val="808000"/>
                </a:solidFill>
              </a:rPr>
              <a:t>OnClick</a:t>
            </a:r>
            <a:r>
              <a:rPr lang="en-US" altLang="ko-KR" sz="1100" dirty="0"/>
              <a:t>(R.id.</a:t>
            </a:r>
            <a:r>
              <a:rPr lang="en-US" altLang="ko-KR" sz="1100" b="1" i="1" dirty="0">
                <a:solidFill>
                  <a:srgbClr val="660E7A"/>
                </a:solidFill>
              </a:rPr>
              <a:t>button100</a:t>
            </a:r>
            <a:r>
              <a:rPr lang="en-US" altLang="ko-KR" sz="1100" dirty="0"/>
              <a:t>) </a:t>
            </a:r>
            <a:r>
              <a:rPr lang="en-US" altLang="ko-KR" sz="1100" b="1" dirty="0">
                <a:solidFill>
                  <a:srgbClr val="000080"/>
                </a:solidFill>
              </a:rPr>
              <a:t>void </a:t>
            </a:r>
            <a:r>
              <a:rPr lang="en-US" altLang="ko-KR" sz="1100" dirty="0"/>
              <a:t>click() {</a:t>
            </a:r>
            <a:br>
              <a:rPr lang="en-US" altLang="ko-KR" sz="1100" dirty="0"/>
            </a:br>
            <a:r>
              <a:rPr lang="en-US" altLang="ko-KR" sz="1100" dirty="0"/>
              <a:t>    </a:t>
            </a:r>
            <a:r>
              <a:rPr lang="en-US" altLang="ko-KR" sz="1100" dirty="0" err="1"/>
              <a:t>getFragmentManager</a:t>
            </a:r>
            <a:r>
              <a:rPr lang="en-US" altLang="ko-KR" sz="1100" dirty="0"/>
              <a:t>().</a:t>
            </a:r>
            <a:r>
              <a:rPr lang="en-US" altLang="ko-KR" sz="1100" dirty="0" err="1"/>
              <a:t>beginTransaction</a:t>
            </a:r>
            <a:r>
              <a:rPr lang="en-US" altLang="ko-KR" sz="1100" dirty="0"/>
              <a:t>()</a:t>
            </a:r>
            <a:br>
              <a:rPr lang="en-US" altLang="ko-KR" sz="1100" dirty="0"/>
            </a:br>
            <a:r>
              <a:rPr lang="en-US" altLang="ko-KR" sz="1100" dirty="0"/>
              <a:t>            .replace(</a:t>
            </a:r>
            <a:r>
              <a:rPr lang="en-US" altLang="ko-KR" sz="1100" dirty="0" err="1"/>
              <a:t>R.id.</a:t>
            </a:r>
            <a:r>
              <a:rPr lang="en-US" altLang="ko-KR" sz="1100" b="1" i="1" dirty="0" err="1">
                <a:solidFill>
                  <a:srgbClr val="660E7A"/>
                </a:solidFill>
              </a:rPr>
              <a:t>container</a:t>
            </a:r>
            <a:r>
              <a:rPr lang="en-US" altLang="ko-KR" sz="1100" dirty="0"/>
              <a:t>, </a:t>
            </a:r>
            <a:r>
              <a:rPr lang="en-US" altLang="ko-KR" sz="1100" b="1" dirty="0">
                <a:solidFill>
                  <a:srgbClr val="000080"/>
                </a:solidFill>
              </a:rPr>
              <a:t>new </a:t>
            </a:r>
            <a:r>
              <a:rPr lang="en-US" altLang="ko-KR" sz="1100" dirty="0"/>
              <a:t>Handler1Fragment())</a:t>
            </a:r>
            <a:br>
              <a:rPr lang="en-US" altLang="ko-KR" sz="1100" dirty="0"/>
            </a:br>
            <a:r>
              <a:rPr lang="en-US" altLang="ko-KR" sz="1100" dirty="0"/>
              <a:t>            .</a:t>
            </a:r>
            <a:r>
              <a:rPr lang="en-US" altLang="ko-KR" sz="1100" dirty="0" err="1"/>
              <a:t>addToBackStack</a:t>
            </a:r>
            <a:r>
              <a:rPr lang="en-US" altLang="ko-KR" sz="1100" dirty="0"/>
              <a:t>(</a:t>
            </a:r>
            <a:r>
              <a:rPr lang="en-US" altLang="ko-KR" sz="1100" b="1" dirty="0">
                <a:solidFill>
                  <a:srgbClr val="000080"/>
                </a:solidFill>
              </a:rPr>
              <a:t>null</a:t>
            </a:r>
            <a:r>
              <a:rPr lang="en-US" altLang="ko-KR" sz="1100" dirty="0"/>
              <a:t>) </a:t>
            </a:r>
            <a:r>
              <a:rPr lang="en-US" altLang="ko-KR" sz="1100" i="1" dirty="0">
                <a:solidFill>
                  <a:srgbClr val="808080"/>
                </a:solidFill>
              </a:rPr>
              <a:t>//</a:t>
            </a:r>
            <a:r>
              <a:rPr lang="ko-KR" altLang="en-US" sz="1100" i="1" dirty="0" err="1">
                <a:solidFill>
                  <a:srgbClr val="808080"/>
                </a:solidFill>
              </a:rPr>
              <a:t>기존프래그먼트</a:t>
            </a:r>
            <a:r>
              <a:rPr lang="en-US" altLang="ko-KR" sz="1100" i="1" dirty="0">
                <a:solidFill>
                  <a:srgbClr val="808080"/>
                </a:solidFill>
              </a:rPr>
              <a:t>(</a:t>
            </a:r>
            <a:r>
              <a:rPr lang="ko-KR" altLang="en-US" sz="1100" i="1" dirty="0">
                <a:solidFill>
                  <a:srgbClr val="808080"/>
                </a:solidFill>
              </a:rPr>
              <a:t>메인</a:t>
            </a:r>
            <a:r>
              <a:rPr lang="en-US" altLang="ko-KR" sz="1100" i="1" dirty="0">
                <a:solidFill>
                  <a:srgbClr val="808080"/>
                </a:solidFill>
              </a:rPr>
              <a:t>)</a:t>
            </a:r>
            <a:r>
              <a:rPr lang="ko-KR" altLang="en-US" sz="1100" i="1" dirty="0">
                <a:solidFill>
                  <a:srgbClr val="808080"/>
                </a:solidFill>
              </a:rPr>
              <a:t>를 </a:t>
            </a:r>
            <a:r>
              <a:rPr lang="ko-KR" altLang="en-US" sz="1100" i="1" dirty="0" err="1">
                <a:solidFill>
                  <a:srgbClr val="808080"/>
                </a:solidFill>
              </a:rPr>
              <a:t>스택영역에</a:t>
            </a:r>
            <a:r>
              <a:rPr lang="ko-KR" altLang="en-US" sz="1100" i="1" dirty="0">
                <a:solidFill>
                  <a:srgbClr val="808080"/>
                </a:solidFill>
              </a:rPr>
              <a:t> 저장</a:t>
            </a:r>
            <a:r>
              <a:rPr lang="en-US" altLang="ko-KR" sz="1100" i="1" dirty="0">
                <a:solidFill>
                  <a:srgbClr val="808080"/>
                </a:solidFill>
              </a:rPr>
              <a:t>.</a:t>
            </a:r>
            <a:br>
              <a:rPr lang="en-US" altLang="ko-KR" sz="1100" i="1" dirty="0">
                <a:solidFill>
                  <a:srgbClr val="808080"/>
                </a:solidFill>
              </a:rPr>
            </a:br>
            <a:r>
              <a:rPr lang="en-US" altLang="ko-KR" sz="1100" i="1" dirty="0">
                <a:solidFill>
                  <a:srgbClr val="808080"/>
                </a:solidFill>
              </a:rPr>
              <a:t>            </a:t>
            </a:r>
            <a:r>
              <a:rPr lang="en-US" altLang="ko-KR" sz="1100" dirty="0"/>
              <a:t>.commit();</a:t>
            </a:r>
            <a:br>
              <a:rPr lang="en-US" altLang="ko-KR" sz="1100" dirty="0"/>
            </a:br>
            <a:r>
              <a:rPr lang="en-US" altLang="ko-KR" sz="1100" dirty="0"/>
              <a:t>}</a:t>
            </a:r>
            <a:br>
              <a:rPr lang="en-US" altLang="ko-KR" sz="1100" dirty="0"/>
            </a:b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en-US" altLang="ko-KR" sz="1100" dirty="0">
                <a:solidFill>
                  <a:srgbClr val="808000"/>
                </a:solidFill>
              </a:rPr>
              <a:t>@</a:t>
            </a:r>
            <a:r>
              <a:rPr lang="en-US" altLang="ko-KR" sz="1100" dirty="0" err="1">
                <a:solidFill>
                  <a:srgbClr val="808000"/>
                </a:solidFill>
              </a:rPr>
              <a:t>OnClick</a:t>
            </a:r>
            <a:r>
              <a:rPr lang="en-US" altLang="ko-KR" sz="1100" dirty="0"/>
              <a:t>(R.id.</a:t>
            </a:r>
            <a:r>
              <a:rPr lang="en-US" altLang="ko-KR" sz="1100" b="1" i="1" dirty="0">
                <a:solidFill>
                  <a:srgbClr val="660E7A"/>
                </a:solidFill>
              </a:rPr>
              <a:t>button101</a:t>
            </a:r>
            <a:r>
              <a:rPr lang="en-US" altLang="ko-KR" sz="1100" dirty="0"/>
              <a:t>) </a:t>
            </a:r>
            <a:r>
              <a:rPr lang="en-US" altLang="ko-KR" sz="1100" b="1" dirty="0">
                <a:solidFill>
                  <a:srgbClr val="000080"/>
                </a:solidFill>
              </a:rPr>
              <a:t>void </a:t>
            </a:r>
            <a:r>
              <a:rPr lang="en-US" altLang="ko-KR" sz="1100" dirty="0"/>
              <a:t>click2() {</a:t>
            </a:r>
            <a:br>
              <a:rPr lang="en-US" altLang="ko-KR" sz="1100" dirty="0"/>
            </a:br>
            <a:r>
              <a:rPr lang="en-US" altLang="ko-KR" sz="1100" dirty="0"/>
              <a:t>    </a:t>
            </a:r>
            <a:r>
              <a:rPr lang="en-US" altLang="ko-KR" sz="1100" dirty="0" err="1"/>
              <a:t>getFragmentManager</a:t>
            </a:r>
            <a:r>
              <a:rPr lang="en-US" altLang="ko-KR" sz="1100" dirty="0"/>
              <a:t>().</a:t>
            </a:r>
            <a:r>
              <a:rPr lang="en-US" altLang="ko-KR" sz="1100" dirty="0" err="1"/>
              <a:t>beginTransaction</a:t>
            </a:r>
            <a:r>
              <a:rPr lang="en-US" altLang="ko-KR" sz="1100" dirty="0"/>
              <a:t>()</a:t>
            </a:r>
            <a:br>
              <a:rPr lang="en-US" altLang="ko-KR" sz="1100" dirty="0"/>
            </a:br>
            <a:r>
              <a:rPr lang="en-US" altLang="ko-KR" sz="1100" dirty="0"/>
              <a:t>            .replace(</a:t>
            </a:r>
            <a:r>
              <a:rPr lang="en-US" altLang="ko-KR" sz="1100" dirty="0" err="1"/>
              <a:t>R.id.</a:t>
            </a:r>
            <a:r>
              <a:rPr lang="en-US" altLang="ko-KR" sz="1100" b="1" i="1" dirty="0" err="1">
                <a:solidFill>
                  <a:srgbClr val="660E7A"/>
                </a:solidFill>
              </a:rPr>
              <a:t>container</a:t>
            </a:r>
            <a:r>
              <a:rPr lang="en-US" altLang="ko-KR" sz="1100" dirty="0"/>
              <a:t>, </a:t>
            </a:r>
            <a:r>
              <a:rPr lang="en-US" altLang="ko-KR" sz="1100" b="1" dirty="0">
                <a:solidFill>
                  <a:srgbClr val="000080"/>
                </a:solidFill>
              </a:rPr>
              <a:t>new </a:t>
            </a:r>
            <a:r>
              <a:rPr lang="en-US" altLang="ko-KR" sz="1100" dirty="0"/>
              <a:t>Handler2Fragment())</a:t>
            </a:r>
            <a:br>
              <a:rPr lang="en-US" altLang="ko-KR" sz="1100" dirty="0"/>
            </a:br>
            <a:r>
              <a:rPr lang="en-US" altLang="ko-KR" sz="1100" dirty="0"/>
              <a:t>            .</a:t>
            </a:r>
            <a:r>
              <a:rPr lang="en-US" altLang="ko-KR" sz="1100" dirty="0" err="1"/>
              <a:t>addToBackStack</a:t>
            </a:r>
            <a:r>
              <a:rPr lang="en-US" altLang="ko-KR" sz="1100" dirty="0"/>
              <a:t>(</a:t>
            </a:r>
            <a:r>
              <a:rPr lang="en-US" altLang="ko-KR" sz="1100" b="1" dirty="0">
                <a:solidFill>
                  <a:srgbClr val="000080"/>
                </a:solidFill>
              </a:rPr>
              <a:t>null</a:t>
            </a:r>
            <a:r>
              <a:rPr lang="en-US" altLang="ko-KR" sz="1100" dirty="0"/>
              <a:t>) </a:t>
            </a:r>
            <a:r>
              <a:rPr lang="en-US" altLang="ko-KR" sz="1100" i="1" dirty="0">
                <a:solidFill>
                  <a:srgbClr val="808080"/>
                </a:solidFill>
              </a:rPr>
              <a:t>//</a:t>
            </a:r>
            <a:r>
              <a:rPr lang="ko-KR" altLang="en-US" sz="1100" i="1" dirty="0" err="1">
                <a:solidFill>
                  <a:srgbClr val="808080"/>
                </a:solidFill>
              </a:rPr>
              <a:t>기존프래그먼트</a:t>
            </a:r>
            <a:r>
              <a:rPr lang="en-US" altLang="ko-KR" sz="1100" i="1" dirty="0">
                <a:solidFill>
                  <a:srgbClr val="808080"/>
                </a:solidFill>
              </a:rPr>
              <a:t>(</a:t>
            </a:r>
            <a:r>
              <a:rPr lang="ko-KR" altLang="en-US" sz="1100" i="1" dirty="0">
                <a:solidFill>
                  <a:srgbClr val="808080"/>
                </a:solidFill>
              </a:rPr>
              <a:t>메인</a:t>
            </a:r>
            <a:r>
              <a:rPr lang="en-US" altLang="ko-KR" sz="1100" i="1" dirty="0">
                <a:solidFill>
                  <a:srgbClr val="808080"/>
                </a:solidFill>
              </a:rPr>
              <a:t>)</a:t>
            </a:r>
            <a:r>
              <a:rPr lang="ko-KR" altLang="en-US" sz="1100" i="1" dirty="0">
                <a:solidFill>
                  <a:srgbClr val="808080"/>
                </a:solidFill>
              </a:rPr>
              <a:t>를 </a:t>
            </a:r>
            <a:r>
              <a:rPr lang="ko-KR" altLang="en-US" sz="1100" i="1" dirty="0" err="1">
                <a:solidFill>
                  <a:srgbClr val="808080"/>
                </a:solidFill>
              </a:rPr>
              <a:t>스택영역에</a:t>
            </a:r>
            <a:r>
              <a:rPr lang="ko-KR" altLang="en-US" sz="1100" i="1" dirty="0">
                <a:solidFill>
                  <a:srgbClr val="808080"/>
                </a:solidFill>
              </a:rPr>
              <a:t> 저장</a:t>
            </a:r>
            <a:r>
              <a:rPr lang="en-US" altLang="ko-KR" sz="1100" i="1" dirty="0">
                <a:solidFill>
                  <a:srgbClr val="808080"/>
                </a:solidFill>
              </a:rPr>
              <a:t>.</a:t>
            </a:r>
            <a:br>
              <a:rPr lang="en-US" altLang="ko-KR" sz="1100" i="1" dirty="0">
                <a:solidFill>
                  <a:srgbClr val="808080"/>
                </a:solidFill>
              </a:rPr>
            </a:br>
            <a:r>
              <a:rPr lang="en-US" altLang="ko-KR" sz="1100" i="1" dirty="0">
                <a:solidFill>
                  <a:srgbClr val="808080"/>
                </a:solidFill>
              </a:rPr>
              <a:t>            </a:t>
            </a:r>
            <a:r>
              <a:rPr lang="en-US" altLang="ko-KR" sz="1100" dirty="0"/>
              <a:t>.commit();</a:t>
            </a:r>
            <a:br>
              <a:rPr lang="en-US" altLang="ko-KR" sz="1100" dirty="0"/>
            </a:br>
            <a:r>
              <a:rPr lang="en-US" altLang="ko-KR" sz="1100" dirty="0"/>
              <a:t>}</a:t>
            </a:r>
            <a:endParaRPr kumimoji="1" lang="ko-KR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9834" y="646169"/>
            <a:ext cx="2048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- </a:t>
            </a:r>
            <a:r>
              <a:rPr lang="en-US" altLang="ko-KR" b="1" dirty="0" err="1" smtClean="0"/>
              <a:t>MainFragment</a:t>
            </a:r>
            <a:r>
              <a:rPr lang="en-US" altLang="ko-KR" b="1" dirty="0" smtClean="0"/>
              <a:t> </a:t>
            </a:r>
            <a:endParaRPr lang="en-US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34274" y="127025"/>
            <a:ext cx="2302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SPA  </a:t>
            </a:r>
            <a:r>
              <a:rPr lang="ko-KR" altLang="en-US" sz="2400" b="1" dirty="0" smtClean="0"/>
              <a:t>구조 설계</a:t>
            </a:r>
            <a:endParaRPr lang="ko-KR" altLang="en-US" sz="2400" b="1" dirty="0"/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49930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63320" y="836712"/>
            <a:ext cx="8141127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 smtClean="0">
                <a:solidFill>
                  <a:srgbClr val="000080"/>
                </a:solidFill>
              </a:rPr>
              <a:t>* </a:t>
            </a:r>
            <a:r>
              <a:rPr lang="ko-KR" altLang="en-US" sz="1400" b="1" dirty="0" smtClean="0">
                <a:solidFill>
                  <a:srgbClr val="000080"/>
                </a:solidFill>
              </a:rPr>
              <a:t>참조</a:t>
            </a:r>
            <a:endParaRPr lang="en-US" altLang="ko-KR" sz="1400" b="1" dirty="0" smtClean="0">
              <a:solidFill>
                <a:srgbClr val="000080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 smtClean="0">
                <a:solidFill>
                  <a:srgbClr val="000080"/>
                </a:solidFill>
                <a:hlinkClick r:id="rId2"/>
              </a:rPr>
              <a:t>http</a:t>
            </a:r>
            <a:r>
              <a:rPr lang="en-US" altLang="ko-KR" sz="1400" b="1" dirty="0">
                <a:solidFill>
                  <a:srgbClr val="000080"/>
                </a:solidFill>
                <a:hlinkClick r:id="rId2"/>
              </a:rPr>
              <a:t>://</a:t>
            </a:r>
            <a:r>
              <a:rPr lang="en-US" altLang="ko-KR" sz="1400" b="1" dirty="0" smtClean="0">
                <a:solidFill>
                  <a:srgbClr val="000080"/>
                </a:solidFill>
                <a:hlinkClick r:id="rId2"/>
              </a:rPr>
              <a:t>developer.android.com/intl/ko/training/implementing-navigation/nav-drawer.html</a:t>
            </a:r>
            <a:endParaRPr lang="en-US" altLang="ko-KR" sz="1400" b="1" dirty="0" smtClean="0">
              <a:solidFill>
                <a:srgbClr val="000080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i="0" u="none" strike="noStrike" cap="none" normalizeH="0" baseline="0" dirty="0">
              <a:ln>
                <a:noFill/>
              </a:ln>
              <a:solidFill>
                <a:srgbClr val="000080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4274" y="127025"/>
            <a:ext cx="4744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SPA  </a:t>
            </a:r>
            <a:r>
              <a:rPr lang="ko-KR" altLang="en-US" sz="2400" b="1" dirty="0" smtClean="0"/>
              <a:t>구조 설계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슬라이딩 메뉴</a:t>
            </a:r>
            <a:endParaRPr lang="ko-KR" altLang="en-US" sz="2400" b="1" dirty="0"/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1520" y="1772816"/>
            <a:ext cx="6054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Support v4 </a:t>
            </a:r>
            <a:r>
              <a:rPr lang="ko-KR" altLang="en-US" dirty="0" err="1" smtClean="0"/>
              <a:t>임포트</a:t>
            </a:r>
            <a:endParaRPr lang="en-US" altLang="ko-KR" dirty="0" smtClean="0"/>
          </a:p>
          <a:p>
            <a:r>
              <a:rPr lang="en-US" altLang="ko-KR" dirty="0"/>
              <a:t>compile </a:t>
            </a:r>
            <a:r>
              <a:rPr lang="en-US" altLang="ko-KR" b="1" dirty="0" smtClean="0"/>
              <a:t>'com.android.support:support-v4:23.1.1‘ </a:t>
            </a:r>
            <a:r>
              <a:rPr lang="ko-KR" altLang="en-US" b="1" dirty="0" smtClean="0"/>
              <a:t>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21170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4274" y="127025"/>
            <a:ext cx="4744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SPA  </a:t>
            </a:r>
            <a:r>
              <a:rPr lang="ko-KR" altLang="en-US" sz="2400" b="1" dirty="0" smtClean="0"/>
              <a:t>구조 설계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슬라이딩 메뉴</a:t>
            </a:r>
            <a:endParaRPr lang="ko-KR" altLang="en-US" sz="2400" b="1" dirty="0"/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55576" y="895791"/>
            <a:ext cx="7524328" cy="57708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900" i="1" dirty="0"/>
              <a:t>&lt;?</a:t>
            </a:r>
            <a:r>
              <a:rPr lang="en-US" altLang="ko-KR" sz="900" b="1" dirty="0">
                <a:solidFill>
                  <a:srgbClr val="0000FF"/>
                </a:solidFill>
              </a:rPr>
              <a:t>xml version=</a:t>
            </a:r>
            <a:r>
              <a:rPr lang="en-US" altLang="ko-KR" sz="900" b="1" dirty="0">
                <a:solidFill>
                  <a:srgbClr val="008000"/>
                </a:solidFill>
              </a:rPr>
              <a:t>"1.0" </a:t>
            </a:r>
            <a:r>
              <a:rPr lang="en-US" altLang="ko-KR" sz="900" b="1" dirty="0">
                <a:solidFill>
                  <a:srgbClr val="0000FF"/>
                </a:solidFill>
              </a:rPr>
              <a:t>encoding=</a:t>
            </a:r>
            <a:r>
              <a:rPr lang="en-US" altLang="ko-KR" sz="900" b="1" dirty="0">
                <a:solidFill>
                  <a:srgbClr val="008000"/>
                </a:solidFill>
              </a:rPr>
              <a:t>"utf-8"</a:t>
            </a:r>
            <a:r>
              <a:rPr lang="en-US" altLang="ko-KR" sz="900" i="1" dirty="0"/>
              <a:t>?&gt;</a:t>
            </a:r>
            <a:br>
              <a:rPr lang="en-US" altLang="ko-KR" sz="900" i="1" dirty="0"/>
            </a:br>
            <a:r>
              <a:rPr lang="en-US" altLang="ko-KR" sz="900" dirty="0"/>
              <a:t>&lt;</a:t>
            </a:r>
            <a:r>
              <a:rPr lang="en-US" altLang="ko-KR" sz="900" b="1" dirty="0" err="1">
                <a:solidFill>
                  <a:srgbClr val="000080"/>
                </a:solidFill>
              </a:rPr>
              <a:t>LinearLayout</a:t>
            </a:r>
            <a:r>
              <a:rPr lang="en-US" altLang="ko-KR" sz="900" b="1" dirty="0">
                <a:solidFill>
                  <a:srgbClr val="000080"/>
                </a:solidFill>
              </a:rPr>
              <a:t> </a:t>
            </a:r>
            <a:r>
              <a:rPr lang="en-US" altLang="ko-KR" sz="900" b="1" dirty="0" err="1">
                <a:solidFill>
                  <a:srgbClr val="0000FF"/>
                </a:solidFill>
              </a:rPr>
              <a:t>xmlns: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"http://schemas.android.com/</a:t>
            </a:r>
            <a:r>
              <a:rPr lang="en-US" altLang="ko-KR" sz="900" b="1" dirty="0" err="1">
                <a:solidFill>
                  <a:srgbClr val="008000"/>
                </a:solidFill>
              </a:rPr>
              <a:t>apk</a:t>
            </a:r>
            <a:r>
              <a:rPr lang="en-US" altLang="ko-KR" sz="900" b="1" dirty="0">
                <a:solidFill>
                  <a:srgbClr val="008000"/>
                </a:solidFill>
              </a:rPr>
              <a:t>/res/android"</a:t>
            </a:r>
            <a:br>
              <a:rPr lang="en-US" altLang="ko-KR" sz="900" b="1" dirty="0">
                <a:solidFill>
                  <a:srgbClr val="008000"/>
                </a:solidFill>
              </a:rPr>
            </a:br>
            <a:r>
              <a:rPr lang="en-US" altLang="ko-KR" sz="900" b="1" dirty="0">
                <a:solidFill>
                  <a:srgbClr val="008000"/>
                </a:solidFill>
              </a:rPr>
              <a:t>    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 err="1">
                <a:solidFill>
                  <a:srgbClr val="0000FF"/>
                </a:solidFill>
              </a:rPr>
              <a:t>:layout_width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</a:t>
            </a:r>
            <a:r>
              <a:rPr lang="en-US" altLang="ko-KR" sz="900" b="1" dirty="0" err="1">
                <a:solidFill>
                  <a:srgbClr val="008000"/>
                </a:solidFill>
              </a:rPr>
              <a:t>match_parent</a:t>
            </a:r>
            <a:r>
              <a:rPr lang="en-US" altLang="ko-KR" sz="900" b="1" dirty="0">
                <a:solidFill>
                  <a:srgbClr val="008000"/>
                </a:solidFill>
              </a:rPr>
              <a:t>" 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 err="1">
                <a:solidFill>
                  <a:srgbClr val="0000FF"/>
                </a:solidFill>
              </a:rPr>
              <a:t>:layout_height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</a:t>
            </a:r>
            <a:r>
              <a:rPr lang="en-US" altLang="ko-KR" sz="900" b="1" dirty="0" err="1">
                <a:solidFill>
                  <a:srgbClr val="008000"/>
                </a:solidFill>
              </a:rPr>
              <a:t>match_parent</a:t>
            </a:r>
            <a:r>
              <a:rPr lang="en-US" altLang="ko-KR" sz="900" b="1" dirty="0">
                <a:solidFill>
                  <a:srgbClr val="008000"/>
                </a:solidFill>
              </a:rPr>
              <a:t>"</a:t>
            </a:r>
            <a:br>
              <a:rPr lang="en-US" altLang="ko-KR" sz="900" b="1" dirty="0">
                <a:solidFill>
                  <a:srgbClr val="008000"/>
                </a:solidFill>
              </a:rPr>
            </a:br>
            <a:r>
              <a:rPr lang="en-US" altLang="ko-KR" sz="900" b="1" dirty="0">
                <a:solidFill>
                  <a:srgbClr val="008000"/>
                </a:solidFill>
              </a:rPr>
              <a:t>    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 err="1">
                <a:solidFill>
                  <a:srgbClr val="0000FF"/>
                </a:solidFill>
              </a:rPr>
              <a:t>:orientation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"vertical"</a:t>
            </a:r>
            <a:r>
              <a:rPr lang="en-US" altLang="ko-KR" sz="900" dirty="0"/>
              <a:t>&gt;</a:t>
            </a:r>
            <a:br>
              <a:rPr lang="en-US" altLang="ko-KR" sz="900" dirty="0"/>
            </a:br>
            <a:r>
              <a:rPr lang="en-US" altLang="ko-KR" sz="900" dirty="0"/>
              <a:t>    </a:t>
            </a:r>
            <a:r>
              <a:rPr lang="en-US" altLang="ko-KR" sz="900" i="1" dirty="0">
                <a:solidFill>
                  <a:srgbClr val="808080"/>
                </a:solidFill>
              </a:rPr>
              <a:t>&lt;!-- Head View --&gt;</a:t>
            </a:r>
            <a:br>
              <a:rPr lang="en-US" altLang="ko-KR" sz="900" i="1" dirty="0">
                <a:solidFill>
                  <a:srgbClr val="808080"/>
                </a:solidFill>
              </a:rPr>
            </a:br>
            <a:r>
              <a:rPr lang="en-US" altLang="ko-KR" sz="900" i="1" dirty="0">
                <a:solidFill>
                  <a:srgbClr val="808080"/>
                </a:solidFill>
              </a:rPr>
              <a:t>    </a:t>
            </a:r>
            <a:r>
              <a:rPr lang="en-US" altLang="ko-KR" sz="900" dirty="0"/>
              <a:t>&lt;</a:t>
            </a:r>
            <a:r>
              <a:rPr lang="en-US" altLang="ko-KR" sz="900" b="1" dirty="0" err="1">
                <a:solidFill>
                  <a:srgbClr val="000080"/>
                </a:solidFill>
              </a:rPr>
              <a:t>LinearLayout</a:t>
            </a:r>
            <a:r>
              <a:rPr lang="en-US" altLang="ko-KR" sz="900" b="1" dirty="0">
                <a:solidFill>
                  <a:srgbClr val="000080"/>
                </a:solidFill>
              </a:rPr>
              <a:t/>
            </a:r>
            <a:br>
              <a:rPr lang="en-US" altLang="ko-KR" sz="900" b="1" dirty="0">
                <a:solidFill>
                  <a:srgbClr val="000080"/>
                </a:solidFill>
              </a:rPr>
            </a:br>
            <a:r>
              <a:rPr lang="en-US" altLang="ko-KR" sz="900" b="1" dirty="0">
                <a:solidFill>
                  <a:srgbClr val="000080"/>
                </a:solidFill>
              </a:rPr>
              <a:t>        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 err="1">
                <a:solidFill>
                  <a:srgbClr val="0000FF"/>
                </a:solidFill>
              </a:rPr>
              <a:t>:orientation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"horizontal"</a:t>
            </a:r>
            <a:br>
              <a:rPr lang="en-US" altLang="ko-KR" sz="900" b="1" dirty="0">
                <a:solidFill>
                  <a:srgbClr val="008000"/>
                </a:solidFill>
              </a:rPr>
            </a:br>
            <a:r>
              <a:rPr lang="en-US" altLang="ko-KR" sz="900" b="1" dirty="0">
                <a:solidFill>
                  <a:srgbClr val="008000"/>
                </a:solidFill>
              </a:rPr>
              <a:t>        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 err="1">
                <a:solidFill>
                  <a:srgbClr val="0000FF"/>
                </a:solidFill>
              </a:rPr>
              <a:t>:layout_width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</a:t>
            </a:r>
            <a:r>
              <a:rPr lang="en-US" altLang="ko-KR" sz="900" b="1" dirty="0" err="1">
                <a:solidFill>
                  <a:srgbClr val="008000"/>
                </a:solidFill>
              </a:rPr>
              <a:t>match_parent</a:t>
            </a:r>
            <a:r>
              <a:rPr lang="en-US" altLang="ko-KR" sz="900" b="1" dirty="0">
                <a:solidFill>
                  <a:srgbClr val="008000"/>
                </a:solidFill>
              </a:rPr>
              <a:t>" 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 err="1">
                <a:solidFill>
                  <a:srgbClr val="0000FF"/>
                </a:solidFill>
              </a:rPr>
              <a:t>:layout_height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</a:t>
            </a:r>
            <a:r>
              <a:rPr lang="en-US" altLang="ko-KR" sz="900" b="1" dirty="0" err="1">
                <a:solidFill>
                  <a:srgbClr val="008000"/>
                </a:solidFill>
              </a:rPr>
              <a:t>wrap_content</a:t>
            </a:r>
            <a:r>
              <a:rPr lang="en-US" altLang="ko-KR" sz="900" b="1" dirty="0">
                <a:solidFill>
                  <a:srgbClr val="008000"/>
                </a:solidFill>
              </a:rPr>
              <a:t>"</a:t>
            </a:r>
            <a:br>
              <a:rPr lang="en-US" altLang="ko-KR" sz="900" b="1" dirty="0">
                <a:solidFill>
                  <a:srgbClr val="008000"/>
                </a:solidFill>
              </a:rPr>
            </a:br>
            <a:r>
              <a:rPr lang="en-US" altLang="ko-KR" sz="900" b="1" dirty="0">
                <a:solidFill>
                  <a:srgbClr val="008000"/>
                </a:solidFill>
              </a:rPr>
              <a:t>        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 err="1">
                <a:solidFill>
                  <a:srgbClr val="0000FF"/>
                </a:solidFill>
              </a:rPr>
              <a:t>:gravity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</a:t>
            </a:r>
            <a:r>
              <a:rPr lang="en-US" altLang="ko-KR" sz="900" b="1" dirty="0" err="1">
                <a:solidFill>
                  <a:srgbClr val="008000"/>
                </a:solidFill>
              </a:rPr>
              <a:t>center_vertical</a:t>
            </a:r>
            <a:r>
              <a:rPr lang="en-US" altLang="ko-KR" sz="900" b="1" dirty="0">
                <a:solidFill>
                  <a:srgbClr val="008000"/>
                </a:solidFill>
              </a:rPr>
              <a:t>"</a:t>
            </a:r>
            <a:r>
              <a:rPr lang="en-US" altLang="ko-KR" sz="900" dirty="0"/>
              <a:t>&gt;</a:t>
            </a:r>
            <a:br>
              <a:rPr lang="en-US" altLang="ko-KR" sz="900" dirty="0"/>
            </a:br>
            <a:r>
              <a:rPr lang="en-US" altLang="ko-KR" sz="900" dirty="0"/>
              <a:t>        &lt;</a:t>
            </a:r>
            <a:r>
              <a:rPr lang="en-US" altLang="ko-KR" sz="900" b="1" dirty="0" err="1">
                <a:solidFill>
                  <a:srgbClr val="000080"/>
                </a:solidFill>
              </a:rPr>
              <a:t>ImageView</a:t>
            </a:r>
            <a:r>
              <a:rPr lang="en-US" altLang="ko-KR" sz="900" b="1" dirty="0">
                <a:solidFill>
                  <a:srgbClr val="000080"/>
                </a:solidFill>
              </a:rPr>
              <a:t/>
            </a:r>
            <a:br>
              <a:rPr lang="en-US" altLang="ko-KR" sz="900" b="1" dirty="0">
                <a:solidFill>
                  <a:srgbClr val="000080"/>
                </a:solidFill>
              </a:rPr>
            </a:br>
            <a:r>
              <a:rPr lang="en-US" altLang="ko-KR" sz="900" b="1" dirty="0">
                <a:solidFill>
                  <a:srgbClr val="000080"/>
                </a:solidFill>
              </a:rPr>
              <a:t>            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 err="1">
                <a:solidFill>
                  <a:srgbClr val="0000FF"/>
                </a:solidFill>
              </a:rPr>
              <a:t>:layout_width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</a:t>
            </a:r>
            <a:r>
              <a:rPr lang="en-US" altLang="ko-KR" sz="900" b="1" dirty="0" err="1">
                <a:solidFill>
                  <a:srgbClr val="008000"/>
                </a:solidFill>
              </a:rPr>
              <a:t>wrap_content</a:t>
            </a:r>
            <a:r>
              <a:rPr lang="en-US" altLang="ko-KR" sz="900" b="1" dirty="0">
                <a:solidFill>
                  <a:srgbClr val="008000"/>
                </a:solidFill>
              </a:rPr>
              <a:t>" 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 err="1">
                <a:solidFill>
                  <a:srgbClr val="0000FF"/>
                </a:solidFill>
              </a:rPr>
              <a:t>:layout_height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</a:t>
            </a:r>
            <a:r>
              <a:rPr lang="en-US" altLang="ko-KR" sz="900" b="1" dirty="0" err="1">
                <a:solidFill>
                  <a:srgbClr val="008000"/>
                </a:solidFill>
              </a:rPr>
              <a:t>wrap_content</a:t>
            </a:r>
            <a:r>
              <a:rPr lang="en-US" altLang="ko-KR" sz="900" b="1" dirty="0">
                <a:solidFill>
                  <a:srgbClr val="008000"/>
                </a:solidFill>
              </a:rPr>
              <a:t>"</a:t>
            </a:r>
            <a:br>
              <a:rPr lang="en-US" altLang="ko-KR" sz="900" b="1" dirty="0">
                <a:solidFill>
                  <a:srgbClr val="008000"/>
                </a:solidFill>
              </a:rPr>
            </a:br>
            <a:r>
              <a:rPr lang="en-US" altLang="ko-KR" sz="900" b="1" dirty="0">
                <a:solidFill>
                  <a:srgbClr val="008000"/>
                </a:solidFill>
              </a:rPr>
              <a:t>            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 err="1">
                <a:solidFill>
                  <a:srgbClr val="0000FF"/>
                </a:solidFill>
              </a:rPr>
              <a:t>:id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"@+id/</a:t>
            </a:r>
            <a:r>
              <a:rPr lang="en-US" altLang="ko-KR" sz="900" b="1" dirty="0" err="1">
                <a:solidFill>
                  <a:srgbClr val="008000"/>
                </a:solidFill>
              </a:rPr>
              <a:t>ivTitle</a:t>
            </a:r>
            <a:r>
              <a:rPr lang="en-US" altLang="ko-KR" sz="900" b="1" dirty="0">
                <a:solidFill>
                  <a:srgbClr val="008000"/>
                </a:solidFill>
              </a:rPr>
              <a:t>"</a:t>
            </a:r>
            <a:br>
              <a:rPr lang="en-US" altLang="ko-KR" sz="900" b="1" dirty="0">
                <a:solidFill>
                  <a:srgbClr val="008000"/>
                </a:solidFill>
              </a:rPr>
            </a:br>
            <a:r>
              <a:rPr lang="en-US" altLang="ko-KR" sz="900" b="1" dirty="0">
                <a:solidFill>
                  <a:srgbClr val="008000"/>
                </a:solidFill>
              </a:rPr>
              <a:t>            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 err="1">
                <a:solidFill>
                  <a:srgbClr val="0000FF"/>
                </a:solidFill>
              </a:rPr>
              <a:t>:src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"@</a:t>
            </a:r>
            <a:r>
              <a:rPr lang="en-US" altLang="ko-KR" sz="900" b="1" dirty="0" err="1">
                <a:solidFill>
                  <a:srgbClr val="008000"/>
                </a:solidFill>
              </a:rPr>
              <a:t>drawable</a:t>
            </a:r>
            <a:r>
              <a:rPr lang="en-US" altLang="ko-KR" sz="900" b="1" dirty="0">
                <a:solidFill>
                  <a:srgbClr val="008000"/>
                </a:solidFill>
              </a:rPr>
              <a:t>/menu"</a:t>
            </a:r>
            <a:r>
              <a:rPr lang="en-US" altLang="ko-KR" sz="900" dirty="0"/>
              <a:t>/&gt;</a:t>
            </a:r>
            <a:br>
              <a:rPr lang="en-US" altLang="ko-KR" sz="900" dirty="0"/>
            </a:br>
            <a:r>
              <a:rPr lang="en-US" altLang="ko-KR" sz="900" dirty="0"/>
              <a:t>        &lt;</a:t>
            </a:r>
            <a:r>
              <a:rPr lang="en-US" altLang="ko-KR" sz="900" b="1" dirty="0" err="1">
                <a:solidFill>
                  <a:srgbClr val="000080"/>
                </a:solidFill>
              </a:rPr>
              <a:t>TextView</a:t>
            </a:r>
            <a:r>
              <a:rPr lang="en-US" altLang="ko-KR" sz="900" b="1" dirty="0">
                <a:solidFill>
                  <a:srgbClr val="000080"/>
                </a:solidFill>
              </a:rPr>
              <a:t/>
            </a:r>
            <a:br>
              <a:rPr lang="en-US" altLang="ko-KR" sz="900" b="1" dirty="0">
                <a:solidFill>
                  <a:srgbClr val="000080"/>
                </a:solidFill>
              </a:rPr>
            </a:br>
            <a:r>
              <a:rPr lang="en-US" altLang="ko-KR" sz="900" b="1" dirty="0">
                <a:solidFill>
                  <a:srgbClr val="000080"/>
                </a:solidFill>
              </a:rPr>
              <a:t>            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 err="1">
                <a:solidFill>
                  <a:srgbClr val="0000FF"/>
                </a:solidFill>
              </a:rPr>
              <a:t>:layout_width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</a:t>
            </a:r>
            <a:r>
              <a:rPr lang="en-US" altLang="ko-KR" sz="900" b="1" dirty="0" err="1">
                <a:solidFill>
                  <a:srgbClr val="008000"/>
                </a:solidFill>
              </a:rPr>
              <a:t>wrap_content</a:t>
            </a:r>
            <a:r>
              <a:rPr lang="en-US" altLang="ko-KR" sz="900" b="1" dirty="0">
                <a:solidFill>
                  <a:srgbClr val="008000"/>
                </a:solidFill>
              </a:rPr>
              <a:t>"</a:t>
            </a:r>
            <a:br>
              <a:rPr lang="en-US" altLang="ko-KR" sz="900" b="1" dirty="0">
                <a:solidFill>
                  <a:srgbClr val="008000"/>
                </a:solidFill>
              </a:rPr>
            </a:br>
            <a:r>
              <a:rPr lang="en-US" altLang="ko-KR" sz="900" b="1" dirty="0">
                <a:solidFill>
                  <a:srgbClr val="008000"/>
                </a:solidFill>
              </a:rPr>
              <a:t>            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 err="1">
                <a:solidFill>
                  <a:srgbClr val="0000FF"/>
                </a:solidFill>
              </a:rPr>
              <a:t>:layout_height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</a:t>
            </a:r>
            <a:r>
              <a:rPr lang="en-US" altLang="ko-KR" sz="900" b="1" dirty="0" err="1">
                <a:solidFill>
                  <a:srgbClr val="008000"/>
                </a:solidFill>
              </a:rPr>
              <a:t>wrap_content</a:t>
            </a:r>
            <a:r>
              <a:rPr lang="en-US" altLang="ko-KR" sz="900" b="1" dirty="0">
                <a:solidFill>
                  <a:srgbClr val="008000"/>
                </a:solidFill>
              </a:rPr>
              <a:t>"</a:t>
            </a:r>
            <a:br>
              <a:rPr lang="en-US" altLang="ko-KR" sz="900" b="1" dirty="0">
                <a:solidFill>
                  <a:srgbClr val="008000"/>
                </a:solidFill>
              </a:rPr>
            </a:br>
            <a:r>
              <a:rPr lang="en-US" altLang="ko-KR" sz="900" b="1" dirty="0">
                <a:solidFill>
                  <a:srgbClr val="008000"/>
                </a:solidFill>
              </a:rPr>
              <a:t>            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 err="1">
                <a:solidFill>
                  <a:srgbClr val="0000FF"/>
                </a:solidFill>
              </a:rPr>
              <a:t>:textAppearance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"?</a:t>
            </a:r>
            <a:r>
              <a:rPr lang="en-US" altLang="ko-KR" sz="900" b="1" dirty="0" err="1">
                <a:solidFill>
                  <a:srgbClr val="008000"/>
                </a:solidFill>
              </a:rPr>
              <a:t>android:attr</a:t>
            </a:r>
            <a:r>
              <a:rPr lang="en-US" altLang="ko-KR" sz="900" b="1" dirty="0">
                <a:solidFill>
                  <a:srgbClr val="008000"/>
                </a:solidFill>
              </a:rPr>
              <a:t>/</a:t>
            </a:r>
            <a:r>
              <a:rPr lang="en-US" altLang="ko-KR" sz="900" b="1" dirty="0" err="1">
                <a:solidFill>
                  <a:srgbClr val="008000"/>
                </a:solidFill>
              </a:rPr>
              <a:t>textAppearanceLarge</a:t>
            </a:r>
            <a:r>
              <a:rPr lang="en-US" altLang="ko-KR" sz="900" b="1" dirty="0">
                <a:solidFill>
                  <a:srgbClr val="008000"/>
                </a:solidFill>
              </a:rPr>
              <a:t>"</a:t>
            </a:r>
            <a:br>
              <a:rPr lang="en-US" altLang="ko-KR" sz="900" b="1" dirty="0">
                <a:solidFill>
                  <a:srgbClr val="008000"/>
                </a:solidFill>
              </a:rPr>
            </a:br>
            <a:r>
              <a:rPr lang="en-US" altLang="ko-KR" sz="900" b="1" dirty="0">
                <a:solidFill>
                  <a:srgbClr val="008000"/>
                </a:solidFill>
              </a:rPr>
              <a:t>            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 err="1">
                <a:solidFill>
                  <a:srgbClr val="0000FF"/>
                </a:solidFill>
              </a:rPr>
              <a:t>:text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"Second Project"</a:t>
            </a:r>
            <a:br>
              <a:rPr lang="en-US" altLang="ko-KR" sz="900" b="1" dirty="0">
                <a:solidFill>
                  <a:srgbClr val="008000"/>
                </a:solidFill>
              </a:rPr>
            </a:br>
            <a:r>
              <a:rPr lang="en-US" altLang="ko-KR" sz="900" b="1" dirty="0">
                <a:solidFill>
                  <a:srgbClr val="008000"/>
                </a:solidFill>
              </a:rPr>
              <a:t>            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 err="1">
                <a:solidFill>
                  <a:srgbClr val="0000FF"/>
                </a:solidFill>
              </a:rPr>
              <a:t>:id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"@+id/</a:t>
            </a:r>
            <a:r>
              <a:rPr lang="en-US" altLang="ko-KR" sz="900" b="1" dirty="0" err="1">
                <a:solidFill>
                  <a:srgbClr val="008000"/>
                </a:solidFill>
              </a:rPr>
              <a:t>textView</a:t>
            </a:r>
            <a:r>
              <a:rPr lang="en-US" altLang="ko-KR" sz="900" b="1" dirty="0">
                <a:solidFill>
                  <a:srgbClr val="008000"/>
                </a:solidFill>
              </a:rPr>
              <a:t>" </a:t>
            </a:r>
            <a:r>
              <a:rPr lang="en-US" altLang="ko-KR" sz="900" dirty="0"/>
              <a:t>/&gt;</a:t>
            </a:r>
            <a:br>
              <a:rPr lang="en-US" altLang="ko-KR" sz="900" dirty="0"/>
            </a:br>
            <a:r>
              <a:rPr lang="en-US" altLang="ko-KR" sz="900" dirty="0"/>
              <a:t>    &lt;/</a:t>
            </a:r>
            <a:r>
              <a:rPr lang="en-US" altLang="ko-KR" sz="900" b="1" dirty="0" err="1">
                <a:solidFill>
                  <a:srgbClr val="000080"/>
                </a:solidFill>
              </a:rPr>
              <a:t>LinearLayout</a:t>
            </a:r>
            <a:r>
              <a:rPr lang="en-US" altLang="ko-KR" sz="900" dirty="0" smtClean="0"/>
              <a:t>&gt;</a:t>
            </a:r>
            <a:r>
              <a:rPr lang="en-US" altLang="ko-KR" sz="900" dirty="0"/>
              <a:t/>
            </a:r>
            <a:br>
              <a:rPr lang="en-US" altLang="ko-KR" sz="900" dirty="0"/>
            </a:br>
            <a:r>
              <a:rPr lang="en-US" altLang="ko-KR" sz="900" dirty="0"/>
              <a:t>    &lt;</a:t>
            </a:r>
            <a:r>
              <a:rPr lang="en-US" altLang="ko-KR" sz="900" b="1" dirty="0">
                <a:solidFill>
                  <a:srgbClr val="000080"/>
                </a:solidFill>
              </a:rPr>
              <a:t>android.support.v4.widget.DrawerLayout</a:t>
            </a:r>
            <a:br>
              <a:rPr lang="en-US" altLang="ko-KR" sz="900" b="1" dirty="0">
                <a:solidFill>
                  <a:srgbClr val="000080"/>
                </a:solidFill>
              </a:rPr>
            </a:br>
            <a:r>
              <a:rPr lang="en-US" altLang="ko-KR" sz="900" b="1" dirty="0">
                <a:solidFill>
                  <a:srgbClr val="000080"/>
                </a:solidFill>
              </a:rPr>
              <a:t>        </a:t>
            </a:r>
            <a:r>
              <a:rPr lang="en-US" altLang="ko-KR" sz="900" b="1" dirty="0" err="1">
                <a:solidFill>
                  <a:srgbClr val="0000FF"/>
                </a:solidFill>
              </a:rPr>
              <a:t>xmlns: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"http://schemas.android.com/</a:t>
            </a:r>
            <a:r>
              <a:rPr lang="en-US" altLang="ko-KR" sz="900" b="1" dirty="0" err="1">
                <a:solidFill>
                  <a:srgbClr val="008000"/>
                </a:solidFill>
              </a:rPr>
              <a:t>apk</a:t>
            </a:r>
            <a:r>
              <a:rPr lang="en-US" altLang="ko-KR" sz="900" b="1" dirty="0">
                <a:solidFill>
                  <a:srgbClr val="008000"/>
                </a:solidFill>
              </a:rPr>
              <a:t>/res/android"</a:t>
            </a:r>
            <a:br>
              <a:rPr lang="en-US" altLang="ko-KR" sz="900" b="1" dirty="0">
                <a:solidFill>
                  <a:srgbClr val="008000"/>
                </a:solidFill>
              </a:rPr>
            </a:br>
            <a:r>
              <a:rPr lang="en-US" altLang="ko-KR" sz="900" b="1" dirty="0">
                <a:solidFill>
                  <a:srgbClr val="008000"/>
                </a:solidFill>
              </a:rPr>
              <a:t>        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 err="1">
                <a:solidFill>
                  <a:srgbClr val="0000FF"/>
                </a:solidFill>
              </a:rPr>
              <a:t>:id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"@+id/</a:t>
            </a:r>
            <a:r>
              <a:rPr lang="en-US" altLang="ko-KR" sz="900" b="1" dirty="0" err="1">
                <a:solidFill>
                  <a:srgbClr val="008000"/>
                </a:solidFill>
              </a:rPr>
              <a:t>drawer_layout</a:t>
            </a:r>
            <a:r>
              <a:rPr lang="en-US" altLang="ko-KR" sz="900" b="1" dirty="0">
                <a:solidFill>
                  <a:srgbClr val="008000"/>
                </a:solidFill>
              </a:rPr>
              <a:t>"</a:t>
            </a:r>
            <a:br>
              <a:rPr lang="en-US" altLang="ko-KR" sz="900" b="1" dirty="0">
                <a:solidFill>
                  <a:srgbClr val="008000"/>
                </a:solidFill>
              </a:rPr>
            </a:br>
            <a:r>
              <a:rPr lang="en-US" altLang="ko-KR" sz="900" b="1" dirty="0">
                <a:solidFill>
                  <a:srgbClr val="008000"/>
                </a:solidFill>
              </a:rPr>
              <a:t>        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 err="1">
                <a:solidFill>
                  <a:srgbClr val="0000FF"/>
                </a:solidFill>
              </a:rPr>
              <a:t>:layout_width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</a:t>
            </a:r>
            <a:r>
              <a:rPr lang="en-US" altLang="ko-KR" sz="900" b="1" dirty="0" err="1">
                <a:solidFill>
                  <a:srgbClr val="008000"/>
                </a:solidFill>
              </a:rPr>
              <a:t>match_parent</a:t>
            </a:r>
            <a:r>
              <a:rPr lang="en-US" altLang="ko-KR" sz="900" b="1" dirty="0">
                <a:solidFill>
                  <a:srgbClr val="008000"/>
                </a:solidFill>
              </a:rPr>
              <a:t>"</a:t>
            </a:r>
            <a:br>
              <a:rPr lang="en-US" altLang="ko-KR" sz="900" b="1" dirty="0">
                <a:solidFill>
                  <a:srgbClr val="008000"/>
                </a:solidFill>
              </a:rPr>
            </a:br>
            <a:r>
              <a:rPr lang="en-US" altLang="ko-KR" sz="900" b="1" dirty="0">
                <a:solidFill>
                  <a:srgbClr val="008000"/>
                </a:solidFill>
              </a:rPr>
              <a:t>        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 err="1">
                <a:solidFill>
                  <a:srgbClr val="0000FF"/>
                </a:solidFill>
              </a:rPr>
              <a:t>:layout_height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</a:t>
            </a:r>
            <a:r>
              <a:rPr lang="en-US" altLang="ko-KR" sz="900" b="1" dirty="0" err="1">
                <a:solidFill>
                  <a:srgbClr val="008000"/>
                </a:solidFill>
              </a:rPr>
              <a:t>match_parent</a:t>
            </a:r>
            <a:r>
              <a:rPr lang="en-US" altLang="ko-KR" sz="900" b="1" dirty="0">
                <a:solidFill>
                  <a:srgbClr val="008000"/>
                </a:solidFill>
              </a:rPr>
              <a:t>"</a:t>
            </a:r>
            <a:r>
              <a:rPr lang="en-US" altLang="ko-KR" sz="900" dirty="0"/>
              <a:t>&gt;</a:t>
            </a:r>
            <a:br>
              <a:rPr lang="en-US" altLang="ko-KR" sz="900" dirty="0"/>
            </a:br>
            <a:r>
              <a:rPr lang="en-US" altLang="ko-KR" sz="900" dirty="0"/>
              <a:t>        </a:t>
            </a:r>
            <a:r>
              <a:rPr lang="en-US" altLang="ko-KR" sz="900" i="1" dirty="0">
                <a:solidFill>
                  <a:srgbClr val="808080"/>
                </a:solidFill>
              </a:rPr>
              <a:t>&lt;!--main content --&gt;</a:t>
            </a:r>
            <a:br>
              <a:rPr lang="en-US" altLang="ko-KR" sz="900" i="1" dirty="0">
                <a:solidFill>
                  <a:srgbClr val="808080"/>
                </a:solidFill>
              </a:rPr>
            </a:br>
            <a:r>
              <a:rPr lang="en-US" altLang="ko-KR" sz="900" i="1" dirty="0">
                <a:solidFill>
                  <a:srgbClr val="808080"/>
                </a:solidFill>
              </a:rPr>
              <a:t>        </a:t>
            </a:r>
            <a:r>
              <a:rPr lang="en-US" altLang="ko-KR" sz="900" dirty="0"/>
              <a:t>&lt;</a:t>
            </a:r>
            <a:r>
              <a:rPr lang="en-US" altLang="ko-KR" sz="900" b="1" dirty="0" err="1">
                <a:solidFill>
                  <a:srgbClr val="000080"/>
                </a:solidFill>
              </a:rPr>
              <a:t>FrameLayout</a:t>
            </a:r>
            <a:r>
              <a:rPr lang="en-US" altLang="ko-KR" sz="900" b="1" dirty="0">
                <a:solidFill>
                  <a:srgbClr val="000080"/>
                </a:solidFill>
              </a:rPr>
              <a:t/>
            </a:r>
            <a:br>
              <a:rPr lang="en-US" altLang="ko-KR" sz="900" b="1" dirty="0">
                <a:solidFill>
                  <a:srgbClr val="000080"/>
                </a:solidFill>
              </a:rPr>
            </a:br>
            <a:r>
              <a:rPr lang="en-US" altLang="ko-KR" sz="900" b="1" dirty="0">
                <a:solidFill>
                  <a:srgbClr val="000080"/>
                </a:solidFill>
              </a:rPr>
              <a:t>            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 err="1">
                <a:solidFill>
                  <a:srgbClr val="0000FF"/>
                </a:solidFill>
              </a:rPr>
              <a:t>:id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"@+id/container"</a:t>
            </a:r>
            <a:br>
              <a:rPr lang="en-US" altLang="ko-KR" sz="900" b="1" dirty="0">
                <a:solidFill>
                  <a:srgbClr val="008000"/>
                </a:solidFill>
              </a:rPr>
            </a:br>
            <a:r>
              <a:rPr lang="en-US" altLang="ko-KR" sz="900" b="1" dirty="0">
                <a:solidFill>
                  <a:srgbClr val="008000"/>
                </a:solidFill>
              </a:rPr>
              <a:t>            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 err="1">
                <a:solidFill>
                  <a:srgbClr val="0000FF"/>
                </a:solidFill>
              </a:rPr>
              <a:t>:layout_width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</a:t>
            </a:r>
            <a:r>
              <a:rPr lang="en-US" altLang="ko-KR" sz="900" b="1" dirty="0" err="1">
                <a:solidFill>
                  <a:srgbClr val="008000"/>
                </a:solidFill>
              </a:rPr>
              <a:t>match_parent</a:t>
            </a:r>
            <a:r>
              <a:rPr lang="en-US" altLang="ko-KR" sz="900" b="1" dirty="0">
                <a:solidFill>
                  <a:srgbClr val="008000"/>
                </a:solidFill>
              </a:rPr>
              <a:t>"</a:t>
            </a:r>
            <a:br>
              <a:rPr lang="en-US" altLang="ko-KR" sz="900" b="1" dirty="0">
                <a:solidFill>
                  <a:srgbClr val="008000"/>
                </a:solidFill>
              </a:rPr>
            </a:br>
            <a:r>
              <a:rPr lang="en-US" altLang="ko-KR" sz="900" b="1" dirty="0">
                <a:solidFill>
                  <a:srgbClr val="008000"/>
                </a:solidFill>
              </a:rPr>
              <a:t>            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 err="1">
                <a:solidFill>
                  <a:srgbClr val="0000FF"/>
                </a:solidFill>
              </a:rPr>
              <a:t>:layout_height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"0dp" 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 err="1">
                <a:solidFill>
                  <a:srgbClr val="0000FF"/>
                </a:solidFill>
              </a:rPr>
              <a:t>:layout_weight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"1"</a:t>
            </a:r>
            <a:r>
              <a:rPr lang="en-US" altLang="ko-KR" sz="900" dirty="0"/>
              <a:t>&gt;&lt;/</a:t>
            </a:r>
            <a:r>
              <a:rPr lang="en-US" altLang="ko-KR" sz="900" b="1" dirty="0" err="1">
                <a:solidFill>
                  <a:srgbClr val="000080"/>
                </a:solidFill>
              </a:rPr>
              <a:t>FrameLayout</a:t>
            </a:r>
            <a:r>
              <a:rPr lang="en-US" altLang="ko-KR" sz="900" dirty="0"/>
              <a:t>&gt;</a:t>
            </a:r>
            <a:br>
              <a:rPr lang="en-US" altLang="ko-KR" sz="900" dirty="0"/>
            </a:br>
            <a:r>
              <a:rPr lang="en-US" altLang="ko-KR" sz="900" dirty="0"/>
              <a:t>        </a:t>
            </a:r>
            <a:r>
              <a:rPr lang="en-US" altLang="ko-KR" sz="900" i="1" dirty="0">
                <a:solidFill>
                  <a:srgbClr val="808080"/>
                </a:solidFill>
              </a:rPr>
              <a:t>&lt;!-- left drawer --&gt;</a:t>
            </a:r>
            <a:br>
              <a:rPr lang="en-US" altLang="ko-KR" sz="900" i="1" dirty="0">
                <a:solidFill>
                  <a:srgbClr val="808080"/>
                </a:solidFill>
              </a:rPr>
            </a:br>
            <a:r>
              <a:rPr lang="en-US" altLang="ko-KR" sz="900" i="1" dirty="0">
                <a:solidFill>
                  <a:srgbClr val="808080"/>
                </a:solidFill>
              </a:rPr>
              <a:t>        </a:t>
            </a:r>
            <a:r>
              <a:rPr lang="en-US" altLang="ko-KR" sz="900" dirty="0"/>
              <a:t>&lt;</a:t>
            </a:r>
            <a:r>
              <a:rPr lang="en-US" altLang="ko-KR" sz="900" b="1" dirty="0" err="1">
                <a:solidFill>
                  <a:srgbClr val="000080"/>
                </a:solidFill>
              </a:rPr>
              <a:t>ListView</a:t>
            </a:r>
            <a:r>
              <a:rPr lang="en-US" altLang="ko-KR" sz="900" b="1" dirty="0">
                <a:solidFill>
                  <a:srgbClr val="000080"/>
                </a:solidFill>
              </a:rPr>
              <a:t> 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 err="1">
                <a:solidFill>
                  <a:srgbClr val="0000FF"/>
                </a:solidFill>
              </a:rPr>
              <a:t>:id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"@+id/</a:t>
            </a:r>
            <a:r>
              <a:rPr lang="en-US" altLang="ko-KR" sz="900" b="1" dirty="0" err="1">
                <a:solidFill>
                  <a:srgbClr val="008000"/>
                </a:solidFill>
              </a:rPr>
              <a:t>left_drawer</a:t>
            </a:r>
            <a:r>
              <a:rPr lang="en-US" altLang="ko-KR" sz="900" b="1" dirty="0">
                <a:solidFill>
                  <a:srgbClr val="008000"/>
                </a:solidFill>
              </a:rPr>
              <a:t>"</a:t>
            </a:r>
            <a:br>
              <a:rPr lang="en-US" altLang="ko-KR" sz="900" b="1" dirty="0">
                <a:solidFill>
                  <a:srgbClr val="008000"/>
                </a:solidFill>
              </a:rPr>
            </a:br>
            <a:r>
              <a:rPr lang="en-US" altLang="ko-KR" sz="900" b="1" dirty="0">
                <a:solidFill>
                  <a:srgbClr val="008000"/>
                </a:solidFill>
              </a:rPr>
              <a:t>            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 err="1">
                <a:solidFill>
                  <a:srgbClr val="0000FF"/>
                </a:solidFill>
              </a:rPr>
              <a:t>:layout_width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"240dp"</a:t>
            </a:r>
            <a:br>
              <a:rPr lang="en-US" altLang="ko-KR" sz="900" b="1" dirty="0">
                <a:solidFill>
                  <a:srgbClr val="008000"/>
                </a:solidFill>
              </a:rPr>
            </a:br>
            <a:r>
              <a:rPr lang="en-US" altLang="ko-KR" sz="900" b="1" dirty="0">
                <a:solidFill>
                  <a:srgbClr val="008000"/>
                </a:solidFill>
              </a:rPr>
              <a:t>            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 err="1">
                <a:solidFill>
                  <a:srgbClr val="0000FF"/>
                </a:solidFill>
              </a:rPr>
              <a:t>:layout_height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</a:t>
            </a:r>
            <a:r>
              <a:rPr lang="en-US" altLang="ko-KR" sz="900" b="1" dirty="0" err="1">
                <a:solidFill>
                  <a:srgbClr val="008000"/>
                </a:solidFill>
              </a:rPr>
              <a:t>match_parent</a:t>
            </a:r>
            <a:r>
              <a:rPr lang="en-US" altLang="ko-KR" sz="900" b="1" dirty="0">
                <a:solidFill>
                  <a:srgbClr val="008000"/>
                </a:solidFill>
              </a:rPr>
              <a:t>"</a:t>
            </a:r>
            <a:br>
              <a:rPr lang="en-US" altLang="ko-KR" sz="900" b="1" dirty="0">
                <a:solidFill>
                  <a:srgbClr val="008000"/>
                </a:solidFill>
              </a:rPr>
            </a:br>
            <a:r>
              <a:rPr lang="en-US" altLang="ko-KR" sz="900" b="1" dirty="0">
                <a:solidFill>
                  <a:srgbClr val="008000"/>
                </a:solidFill>
              </a:rPr>
              <a:t>            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 err="1">
                <a:solidFill>
                  <a:srgbClr val="0000FF"/>
                </a:solidFill>
              </a:rPr>
              <a:t>:layout_gravity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"start"</a:t>
            </a:r>
            <a:br>
              <a:rPr lang="en-US" altLang="ko-KR" sz="900" b="1" dirty="0">
                <a:solidFill>
                  <a:srgbClr val="008000"/>
                </a:solidFill>
              </a:rPr>
            </a:br>
            <a:r>
              <a:rPr lang="en-US" altLang="ko-KR" sz="900" b="1" dirty="0">
                <a:solidFill>
                  <a:srgbClr val="008000"/>
                </a:solidFill>
              </a:rPr>
              <a:t>            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 err="1">
                <a:solidFill>
                  <a:srgbClr val="0000FF"/>
                </a:solidFill>
              </a:rPr>
              <a:t>:choiceMode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</a:t>
            </a:r>
            <a:r>
              <a:rPr lang="en-US" altLang="ko-KR" sz="900" b="1" dirty="0" err="1">
                <a:solidFill>
                  <a:srgbClr val="008000"/>
                </a:solidFill>
              </a:rPr>
              <a:t>singleChoice</a:t>
            </a:r>
            <a:r>
              <a:rPr lang="en-US" altLang="ko-KR" sz="900" b="1" dirty="0">
                <a:solidFill>
                  <a:srgbClr val="008000"/>
                </a:solidFill>
              </a:rPr>
              <a:t>"</a:t>
            </a:r>
            <a:br>
              <a:rPr lang="en-US" altLang="ko-KR" sz="900" b="1" dirty="0">
                <a:solidFill>
                  <a:srgbClr val="008000"/>
                </a:solidFill>
              </a:rPr>
            </a:br>
            <a:r>
              <a:rPr lang="en-US" altLang="ko-KR" sz="900" b="1" dirty="0">
                <a:solidFill>
                  <a:srgbClr val="008000"/>
                </a:solidFill>
              </a:rPr>
              <a:t>            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 err="1">
                <a:solidFill>
                  <a:srgbClr val="0000FF"/>
                </a:solidFill>
              </a:rPr>
              <a:t>:divider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"@</a:t>
            </a:r>
            <a:r>
              <a:rPr lang="en-US" altLang="ko-KR" sz="900" b="1" dirty="0" err="1">
                <a:solidFill>
                  <a:srgbClr val="008000"/>
                </a:solidFill>
              </a:rPr>
              <a:t>android:color</a:t>
            </a:r>
            <a:r>
              <a:rPr lang="en-US" altLang="ko-KR" sz="900" b="1" dirty="0">
                <a:solidFill>
                  <a:srgbClr val="008000"/>
                </a:solidFill>
              </a:rPr>
              <a:t>/transparent"</a:t>
            </a:r>
            <a:br>
              <a:rPr lang="en-US" altLang="ko-KR" sz="900" b="1" dirty="0">
                <a:solidFill>
                  <a:srgbClr val="008000"/>
                </a:solidFill>
              </a:rPr>
            </a:br>
            <a:r>
              <a:rPr lang="en-US" altLang="ko-KR" sz="900" b="1" dirty="0">
                <a:solidFill>
                  <a:srgbClr val="008000"/>
                </a:solidFill>
              </a:rPr>
              <a:t>            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 err="1">
                <a:solidFill>
                  <a:srgbClr val="0000FF"/>
                </a:solidFill>
              </a:rPr>
              <a:t>:dividerHeight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"0dp"</a:t>
            </a:r>
            <a:br>
              <a:rPr lang="en-US" altLang="ko-KR" sz="900" b="1" dirty="0">
                <a:solidFill>
                  <a:srgbClr val="008000"/>
                </a:solidFill>
              </a:rPr>
            </a:br>
            <a:r>
              <a:rPr lang="en-US" altLang="ko-KR" sz="900" b="1" dirty="0">
                <a:solidFill>
                  <a:srgbClr val="008000"/>
                </a:solidFill>
              </a:rPr>
              <a:t>            </a:t>
            </a:r>
            <a:r>
              <a:rPr lang="en-US" altLang="ko-KR" sz="900" b="1" dirty="0" err="1">
                <a:solidFill>
                  <a:srgbClr val="660E7A"/>
                </a:solidFill>
              </a:rPr>
              <a:t>android</a:t>
            </a:r>
            <a:r>
              <a:rPr lang="en-US" altLang="ko-KR" sz="900" b="1" dirty="0" err="1">
                <a:solidFill>
                  <a:srgbClr val="0000FF"/>
                </a:solidFill>
              </a:rPr>
              <a:t>:background</a:t>
            </a:r>
            <a:r>
              <a:rPr lang="en-US" altLang="ko-KR" sz="900" b="1" dirty="0">
                <a:solidFill>
                  <a:srgbClr val="0000FF"/>
                </a:solidFill>
              </a:rPr>
              <a:t>=</a:t>
            </a:r>
            <a:r>
              <a:rPr lang="en-US" altLang="ko-KR" sz="900" b="1" dirty="0">
                <a:solidFill>
                  <a:srgbClr val="008000"/>
                </a:solidFill>
              </a:rPr>
              <a:t>"#111"</a:t>
            </a:r>
            <a:r>
              <a:rPr lang="en-US" altLang="ko-KR" sz="900" dirty="0"/>
              <a:t>/&gt;</a:t>
            </a:r>
            <a:br>
              <a:rPr lang="en-US" altLang="ko-KR" sz="900" dirty="0"/>
            </a:br>
            <a:r>
              <a:rPr lang="en-US" altLang="ko-KR" sz="900" dirty="0"/>
              <a:t>    &lt;/</a:t>
            </a:r>
            <a:r>
              <a:rPr lang="en-US" altLang="ko-KR" sz="900" b="1" dirty="0">
                <a:solidFill>
                  <a:srgbClr val="000080"/>
                </a:solidFill>
              </a:rPr>
              <a:t>android.support.v4.widget.DrawerLayout</a:t>
            </a:r>
            <a:r>
              <a:rPr lang="en-US" altLang="ko-KR" sz="900" dirty="0"/>
              <a:t>&gt;</a:t>
            </a:r>
            <a:br>
              <a:rPr lang="en-US" altLang="ko-KR" sz="900" dirty="0"/>
            </a:br>
            <a:r>
              <a:rPr lang="en-US" altLang="ko-KR" sz="900" dirty="0"/>
              <a:t>&lt;/</a:t>
            </a:r>
            <a:r>
              <a:rPr lang="en-US" altLang="ko-KR" sz="900" b="1" dirty="0" err="1">
                <a:solidFill>
                  <a:srgbClr val="000080"/>
                </a:solidFill>
              </a:rPr>
              <a:t>LinearLayout</a:t>
            </a:r>
            <a:r>
              <a:rPr lang="en-US" altLang="ko-KR" sz="900" dirty="0" smtClean="0"/>
              <a:t>&gt;</a:t>
            </a:r>
            <a:endParaRPr kumimoji="1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5576" y="548680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activity_main.xml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40079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4274" y="127025"/>
            <a:ext cx="4744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SPA  </a:t>
            </a:r>
            <a:r>
              <a:rPr lang="ko-KR" altLang="en-US" sz="2400" b="1" dirty="0" smtClean="0"/>
              <a:t>구조 설계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슬라이딩 메뉴</a:t>
            </a:r>
            <a:endParaRPr lang="ko-KR" altLang="en-US" sz="2400" b="1" dirty="0"/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578290" y="836712"/>
            <a:ext cx="6513990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 smtClean="0">
                <a:solidFill>
                  <a:srgbClr val="000000"/>
                </a:solidFill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* strings.xml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에 메뉴 목록들 추가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코딩" pitchFamily="49" charset="-127"/>
              <a:ea typeface="나눔고딕코딩" pitchFamily="49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&lt;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string-array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name=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"menu_array"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&gt;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&lt;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item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&gt;Handler1&lt;/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item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&gt;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&lt;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item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&gt;Handler2&lt;/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item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&gt;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&lt;/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string-array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&gt;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539840" y="2022318"/>
            <a:ext cx="7092280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* Layout </a:t>
            </a:r>
            <a:r>
              <a:rPr kumimoji="1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폴더에 </a:t>
            </a: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drawer_list_item.xml </a:t>
            </a:r>
            <a:r>
              <a:rPr kumimoji="1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추가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코딩" pitchFamily="49" charset="-127"/>
              <a:ea typeface="나눔고딕코딩" pitchFamily="49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&lt;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TextView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xmlns: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"http://schemas.android.com/apk/res/android"</a:t>
            </a:r>
            <a:b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:id=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"@android:id/text1"</a:t>
            </a:r>
            <a:b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:layout_width=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"match_parent"</a:t>
            </a:r>
            <a:b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:layout_height=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"wrap_content"</a:t>
            </a:r>
            <a:b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:textAppearance=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"?android:attr/textAppearanceListItemSmall"</a:t>
            </a:r>
            <a:b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:gravity=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"center_vertical"</a:t>
            </a:r>
            <a:b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:paddingLeft=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"16dp"</a:t>
            </a:r>
            <a:b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:paddingRight=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"16dp"</a:t>
            </a:r>
            <a:b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:textColor=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"#fff"</a:t>
            </a:r>
            <a:b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:background=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"?android:attr/activatedBackgroundIndicator"</a:t>
            </a:r>
            <a:b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:minHeight=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"?android:attr/listPreferredItemHeightSmall"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/&gt;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4915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4274" y="127025"/>
            <a:ext cx="4744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SPA  </a:t>
            </a:r>
            <a:r>
              <a:rPr lang="ko-KR" altLang="en-US" sz="2400" b="1" dirty="0" smtClean="0"/>
              <a:t>구조 설계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슬라이딩 메뉴</a:t>
            </a:r>
            <a:endParaRPr lang="ko-KR" altLang="en-US" sz="2400" b="1" dirty="0"/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434274" y="605300"/>
            <a:ext cx="6513990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MainActivity</a:t>
            </a:r>
            <a:endParaRPr kumimoji="1" lang="en-US" altLang="ko-KR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코딩" pitchFamily="49" charset="-127"/>
              <a:ea typeface="나눔고딕코딩" pitchFamily="49" charset="-127"/>
              <a:cs typeface="굴림" pitchFamily="50" charset="-127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92088" y="970557"/>
            <a:ext cx="7380312" cy="57708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FragmentManager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mFm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private 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String[]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mMenuList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private 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DrawerLayout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mDrawerLayout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private 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ListView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mDrawerList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@Override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protected void 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onCreate(Bundle savedInstanceState) {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super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.onCreate(savedInstanceState);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setContentView(R.layout.</a:t>
            </a:r>
            <a:r>
              <a:rPr kumimoji="1" lang="ko-KR" altLang="ko-KR" sz="9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activity_main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getActionBar().hide();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</a:t>
            </a:r>
            <a:r>
              <a:rPr kumimoji="1" lang="ko-KR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메인 </a:t>
            </a:r>
            <a:r>
              <a:rPr kumimoji="1" lang="ko-KR" sz="9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프래그먼트</a:t>
            </a:r>
            <a:r>
              <a:rPr kumimoji="1" lang="ko-KR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삽입</a:t>
            </a:r>
            <a:br>
              <a:rPr kumimoji="1" lang="ko-KR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</a:t>
            </a:r>
            <a:r>
              <a:rPr kumimoji="1" lang="ko-KR" sz="9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프래그먼트</a:t>
            </a:r>
            <a:r>
              <a:rPr kumimoji="1" lang="ko-KR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관리자를 이용해서 </a:t>
            </a:r>
            <a:r>
              <a:rPr kumimoji="1" lang="ko-KR" altLang="ko-KR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add, remove, replace </a:t>
            </a:r>
            <a:r>
              <a:rPr kumimoji="1" lang="ko-KR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등의 트랜잭션 작업을 수행</a:t>
            </a:r>
            <a:br>
              <a:rPr kumimoji="1" lang="ko-KR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</a:t>
            </a:r>
            <a:r>
              <a:rPr kumimoji="1" lang="ko-KR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트랜잭션 시작 </a:t>
            </a:r>
            <a:r>
              <a:rPr kumimoji="1" lang="ko-KR" altLang="ko-KR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-&gt; add, remove, replace </a:t>
            </a:r>
            <a:r>
              <a:rPr kumimoji="1" lang="ko-KR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등의 작업 </a:t>
            </a:r>
            <a:r>
              <a:rPr kumimoji="1" lang="ko-KR" altLang="ko-KR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-&gt; commit</a:t>
            </a:r>
            <a:br>
              <a:rPr kumimoji="1" lang="ko-KR" altLang="ko-KR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mMenuList 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= getResources().getStringArray(R.array.</a:t>
            </a:r>
            <a:r>
              <a:rPr kumimoji="1" lang="ko-KR" altLang="ko-KR" sz="9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menu_array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mDrawerLayout 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= (DrawerLayout) findViewById(R.id.</a:t>
            </a:r>
            <a:r>
              <a:rPr kumimoji="1" lang="ko-KR" altLang="ko-KR" sz="9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drawer_layout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mDrawerList 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= (ListView) findViewById(R.id.</a:t>
            </a:r>
            <a:r>
              <a:rPr kumimoji="1" lang="ko-KR" altLang="ko-KR" sz="9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left_drawer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 Set the adapter for the list view</a:t>
            </a:r>
            <a:br>
              <a:rPr kumimoji="1" lang="ko-KR" altLang="ko-KR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mDrawerList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.setAdapter(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ArrayAdapter&lt;String&gt;(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this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R.layout.</a:t>
            </a:r>
            <a:r>
              <a:rPr kumimoji="1" lang="ko-KR" altLang="ko-KR" sz="9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drawer_list_item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mMenuList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));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 Set the list's click listener</a:t>
            </a:r>
            <a:br>
              <a:rPr kumimoji="1" lang="ko-KR" altLang="ko-KR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mDrawerList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.setOnItemClickListener(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DrawerItemClickListener());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findViewById(R.id.</a:t>
            </a:r>
            <a:r>
              <a:rPr kumimoji="1" lang="ko-KR" altLang="ko-KR" sz="9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ivTitle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).setOnClickListener(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View.OnClickListener() {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@Override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public void 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onClick(View v) {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if 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mDrawerLayout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.isDrawerOpen(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mDrawerList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)) {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mDrawerLayout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.closeDrawer(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mDrawerList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}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else 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{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mDrawerLayout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.openDrawer(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mDrawerList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}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}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});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mFm 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= getFragmentManager();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mFm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.beginTransaction()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.replace(R.id.</a:t>
            </a:r>
            <a:r>
              <a:rPr kumimoji="1" lang="ko-KR" altLang="ko-KR" sz="9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container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MainFragment())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.commit();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}</a:t>
            </a:r>
            <a:endParaRPr kumimoji="1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70859" y="3068960"/>
            <a:ext cx="6480720" cy="280831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26843" y="1268760"/>
            <a:ext cx="2736304" cy="43204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45713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11560" y="1529491"/>
            <a:ext cx="7848872" cy="48320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private class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DrawerItemClickListener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implements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ListView.OnItemClickListener {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@Override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public void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onItemClick(AdapterView&lt;?&gt; parent, View view,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int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position,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long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id) {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selectItem(position);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}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}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private void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selectItem(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int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position) {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 update the main content by replacing fragments</a:t>
            </a:r>
            <a:b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switch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(position) {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case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0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getFragmentManager().beginTransaction()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     .replace(R.id.</a:t>
            </a:r>
            <a:r>
              <a:rPr kumimoji="1" lang="ko-KR" altLang="ko-KR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container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Handler1Fragment())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     .addToBackStack(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null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 </a:t>
            </a:r>
            <a: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</a:t>
            </a:r>
            <a:r>
              <a:rPr kumimoji="1" lang="ko-KR" sz="11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기존프래그먼트</a:t>
            </a:r>
            <a: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</a:t>
            </a:r>
            <a: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메인</a:t>
            </a:r>
            <a: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</a:t>
            </a:r>
            <a:r>
              <a:rPr kumimoji="1" lang="ko-KR" sz="11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를</a:t>
            </a:r>
            <a: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</a:t>
            </a:r>
            <a:r>
              <a:rPr kumimoji="1" lang="ko-KR" sz="11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스택영역에</a:t>
            </a:r>
            <a: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저장</a:t>
            </a:r>
            <a: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</a:t>
            </a:r>
            <a:b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    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.commit();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break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case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1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getFragmentManager().beginTransaction()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     .replace(R.id.</a:t>
            </a:r>
            <a:r>
              <a:rPr kumimoji="1" lang="ko-KR" altLang="ko-KR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container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Handler2Fragment())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     .addToBackStack(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null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 </a:t>
            </a:r>
            <a: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</a:t>
            </a:r>
            <a:r>
              <a:rPr kumimoji="1" lang="ko-KR" sz="11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기존프래그먼트</a:t>
            </a:r>
            <a: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</a:t>
            </a:r>
            <a: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메인</a:t>
            </a:r>
            <a: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</a:t>
            </a:r>
            <a:r>
              <a:rPr kumimoji="1" lang="ko-KR" sz="11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를</a:t>
            </a:r>
            <a: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</a:t>
            </a:r>
            <a:r>
              <a:rPr kumimoji="1" lang="ko-KR" sz="11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스택영역에</a:t>
            </a:r>
            <a: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저장</a:t>
            </a:r>
            <a: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</a:t>
            </a:r>
            <a:b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    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.commit();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break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}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 update selected item and title, then close the drawer</a:t>
            </a:r>
            <a:b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mDrawerList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.setItemChecked(position,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true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mDrawerLayout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.closeDrawer(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mDrawerList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}</a:t>
            </a:r>
            <a:endParaRPr kumimoji="1" lang="ko-KR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4274" y="127025"/>
            <a:ext cx="4744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SPA  </a:t>
            </a:r>
            <a:r>
              <a:rPr lang="ko-KR" altLang="en-US" sz="2400" b="1" dirty="0" smtClean="0"/>
              <a:t>구조 설계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슬라이딩 메뉴</a:t>
            </a:r>
            <a:endParaRPr lang="ko-KR" altLang="en-US" sz="2400" b="1" dirty="0"/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06282" y="755993"/>
            <a:ext cx="6513990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600" b="1" dirty="0" smtClean="0">
                <a:solidFill>
                  <a:srgbClr val="000000"/>
                </a:solidFill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* </a:t>
            </a:r>
            <a:r>
              <a:rPr kumimoji="1" lang="en-US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MainActivity</a:t>
            </a:r>
            <a:endParaRPr kumimoji="1" lang="en-US" altLang="ko-KR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코딩" pitchFamily="49" charset="-127"/>
              <a:ea typeface="나눔고딕코딩" pitchFamily="49" charset="-127"/>
              <a:cs typeface="굴림" pitchFamily="50" charset="-127"/>
            </a:endParaRPr>
          </a:p>
          <a:p>
            <a:pPr marR="0" lvl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클릭 처리</a:t>
            </a:r>
            <a:endParaRPr kumimoji="1" lang="en-US" altLang="ko-KR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코딩" pitchFamily="49" charset="-127"/>
              <a:ea typeface="나눔고딕코딩" pitchFamily="49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7025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83568" y="1600339"/>
            <a:ext cx="8028384" cy="4708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@Override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public void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onBackPressed()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if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mDrawerLayout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.isDrawerOpen(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mDrawerList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))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mDrawerLayout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.closeDrawer(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mDrawerList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}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else if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mFm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.getBackStackEntryCount() &gt;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0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mFm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.popBackStack();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}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else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AlertDialog.Builder builder =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AlertDialog.Builder(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this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builder.setTitle(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"Smart School"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 .setMessage(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</a:t>
            </a:r>
            <a:r>
              <a:rPr kumimoji="1" 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종료하시겠습니까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?"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 .setPositiveButton(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"OK"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DialogInterface.OnClickListener()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    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@Override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 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public void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onClick(DialogInterface dialog,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int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arg1)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         finish();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     }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 })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 .setNegativeButton(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"Cancel"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DialogInterface.OnClickListener()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    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@Override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 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public void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onClick(DialogInterface dialog,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int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which)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         dialog.dismiss();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     }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 })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 .show();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}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}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4274" y="127025"/>
            <a:ext cx="4744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SPA  </a:t>
            </a:r>
            <a:r>
              <a:rPr lang="ko-KR" altLang="en-US" sz="2400" b="1" dirty="0" smtClean="0"/>
              <a:t>구조 설계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슬라이딩 메뉴</a:t>
            </a:r>
            <a:endParaRPr lang="ko-KR" altLang="en-US" sz="2400" b="1" dirty="0"/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06282" y="755993"/>
            <a:ext cx="6513990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600" b="1" dirty="0" smtClean="0">
                <a:solidFill>
                  <a:srgbClr val="000000"/>
                </a:solidFill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* </a:t>
            </a:r>
            <a:r>
              <a:rPr kumimoji="1" lang="en-US" altLang="ko-KR" sz="16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MainActivity</a:t>
            </a:r>
            <a:endParaRPr kumimoji="1" lang="en-US" altLang="ko-KR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코딩" pitchFamily="49" charset="-127"/>
              <a:ea typeface="나눔고딕코딩" pitchFamily="49" charset="-127"/>
              <a:cs typeface="굴림" pitchFamily="50" charset="-127"/>
            </a:endParaRPr>
          </a:p>
          <a:p>
            <a:pPr marR="0" lvl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ko-KR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백버튼</a:t>
            </a: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처리</a:t>
            </a:r>
            <a:endParaRPr kumimoji="1" lang="en-US" altLang="ko-KR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코딩" pitchFamily="49" charset="-127"/>
              <a:ea typeface="나눔고딕코딩" pitchFamily="49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121968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434274" y="127025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Handler</a:t>
            </a:r>
            <a:endParaRPr lang="ko-KR" altLang="en-US" sz="2400" b="1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67544" y="620688"/>
            <a:ext cx="8280920" cy="302433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b="1" u="sng" dirty="0" smtClean="0"/>
              <a:t>* </a:t>
            </a:r>
            <a:r>
              <a:rPr lang="ko-KR" altLang="en-US" sz="1800" b="1" u="sng" dirty="0" err="1" smtClean="0"/>
              <a:t>안드로이드는</a:t>
            </a:r>
            <a:r>
              <a:rPr lang="ko-KR" altLang="en-US" sz="1800" b="1" u="sng" dirty="0" smtClean="0"/>
              <a:t> </a:t>
            </a:r>
            <a:r>
              <a:rPr lang="en-US" altLang="ko-KR" sz="1800" b="1" u="sng" dirty="0" smtClean="0"/>
              <a:t>3.0</a:t>
            </a:r>
            <a:r>
              <a:rPr lang="ko-KR" altLang="en-US" sz="1800" b="1" u="sng" dirty="0" smtClean="0"/>
              <a:t>부터 </a:t>
            </a:r>
            <a:r>
              <a:rPr lang="ko-KR" altLang="en-US" sz="1800" b="1" u="sng" dirty="0" err="1" smtClean="0"/>
              <a:t>멀티쓰레딩</a:t>
            </a:r>
            <a:r>
              <a:rPr lang="ko-KR" altLang="en-US" sz="1800" b="1" u="sng" dirty="0" smtClean="0"/>
              <a:t> 도입</a:t>
            </a:r>
            <a:r>
              <a:rPr lang="en-US" altLang="ko-KR" sz="1800" b="1" u="sng" dirty="0" smtClean="0"/>
              <a:t>, </a:t>
            </a:r>
            <a:r>
              <a:rPr lang="ko-KR" altLang="en-US" sz="1800" b="1" u="sng" dirty="0" smtClean="0"/>
              <a:t>그로 인하여 동기화 문제가 발생함</a:t>
            </a:r>
            <a:r>
              <a:rPr lang="en-US" altLang="ko-KR" sz="1800" b="1" u="sng" dirty="0" smtClean="0"/>
              <a:t>.</a:t>
            </a:r>
          </a:p>
          <a:p>
            <a:pPr marL="285750" indent="-285750" algn="l">
              <a:buFont typeface="Symbol"/>
              <a:buChar char="Þ"/>
            </a:pPr>
            <a:r>
              <a:rPr lang="ko-KR" altLang="en-US" sz="1600" b="1" u="sng" dirty="0" smtClean="0"/>
              <a:t>특히</a:t>
            </a:r>
            <a:r>
              <a:rPr lang="en-US" altLang="ko-KR" sz="1600" b="1" u="sng" dirty="0" smtClean="0"/>
              <a:t>, </a:t>
            </a:r>
            <a:r>
              <a:rPr lang="ko-KR" altLang="en-US" sz="1600" b="1" u="sng" dirty="0" smtClean="0"/>
              <a:t>화면 </a:t>
            </a:r>
            <a:r>
              <a:rPr lang="en-US" altLang="ko-KR" sz="1600" b="1" u="sng" dirty="0" smtClean="0"/>
              <a:t>UI</a:t>
            </a:r>
            <a:r>
              <a:rPr lang="ko-KR" altLang="en-US" sz="1600" b="1" u="sng" dirty="0" smtClean="0"/>
              <a:t>를 </a:t>
            </a:r>
            <a:r>
              <a:rPr lang="ko-KR" altLang="en-US" sz="1600" b="1" u="sng" dirty="0" err="1" smtClean="0"/>
              <a:t>메인쓰레드외에</a:t>
            </a:r>
            <a:r>
              <a:rPr lang="ko-KR" altLang="en-US" sz="1600" b="1" u="sng" dirty="0" smtClean="0"/>
              <a:t> 다른 </a:t>
            </a:r>
            <a:r>
              <a:rPr lang="ko-KR" altLang="en-US" sz="1600" b="1" u="sng" dirty="0" err="1" smtClean="0"/>
              <a:t>쓰레드가</a:t>
            </a:r>
            <a:r>
              <a:rPr lang="ko-KR" altLang="en-US" sz="1600" b="1" u="sng" dirty="0" smtClean="0"/>
              <a:t> 화면 </a:t>
            </a:r>
            <a:r>
              <a:rPr lang="en-US" altLang="ko-KR" sz="1600" b="1" u="sng" dirty="0" smtClean="0"/>
              <a:t>UI</a:t>
            </a:r>
            <a:r>
              <a:rPr lang="ko-KR" altLang="en-US" sz="1600" b="1" u="sng" dirty="0" smtClean="0"/>
              <a:t>를 건드릴 경우 </a:t>
            </a:r>
            <a:r>
              <a:rPr lang="ko-KR" altLang="en-US" sz="1600" b="1" u="sng" dirty="0" err="1" smtClean="0"/>
              <a:t>멀티쓰레드</a:t>
            </a:r>
            <a:r>
              <a:rPr lang="ko-KR" altLang="en-US" sz="1600" b="1" u="sng" dirty="0" smtClean="0"/>
              <a:t> </a:t>
            </a:r>
            <a:r>
              <a:rPr lang="en-US" altLang="ko-KR" sz="1600" b="1" u="sng" dirty="0" smtClean="0"/>
              <a:t>safe</a:t>
            </a:r>
            <a:r>
              <a:rPr lang="ko-KR" altLang="en-US" sz="1600" b="1" u="sng" dirty="0" smtClean="0"/>
              <a:t>한 화면을 </a:t>
            </a:r>
            <a:r>
              <a:rPr lang="ko-KR" altLang="en-US" sz="1600" b="1" u="sng" dirty="0" err="1" smtClean="0"/>
              <a:t>유지할수</a:t>
            </a:r>
            <a:r>
              <a:rPr lang="ko-KR" altLang="en-US" sz="1600" b="1" u="sng" dirty="0" smtClean="0"/>
              <a:t> 없다</a:t>
            </a:r>
            <a:r>
              <a:rPr lang="en-US" altLang="ko-KR" sz="1600" b="1" u="sng" dirty="0" smtClean="0"/>
              <a:t>.</a:t>
            </a:r>
          </a:p>
          <a:p>
            <a:pPr marL="285750" indent="-285750" algn="l">
              <a:buFont typeface="Symbol"/>
              <a:buChar char="Þ"/>
            </a:pPr>
            <a:r>
              <a:rPr lang="ko-KR" altLang="en-US" sz="1600" b="1" u="sng" dirty="0" smtClean="0"/>
              <a:t>그래서</a:t>
            </a:r>
            <a:r>
              <a:rPr lang="en-US" altLang="ko-KR" sz="1600" b="1" u="sng" dirty="0" smtClean="0"/>
              <a:t>, </a:t>
            </a:r>
            <a:r>
              <a:rPr lang="ko-KR" altLang="en-US" sz="1600" b="1" u="sng" dirty="0" smtClean="0"/>
              <a:t>화면 </a:t>
            </a:r>
            <a:r>
              <a:rPr lang="en-US" altLang="ko-KR" sz="1600" b="1" u="sng" dirty="0" smtClean="0"/>
              <a:t>UI</a:t>
            </a:r>
            <a:r>
              <a:rPr lang="ko-KR" altLang="en-US" sz="1600" b="1" u="sng" dirty="0" smtClean="0"/>
              <a:t>는 메인 </a:t>
            </a:r>
            <a:r>
              <a:rPr lang="ko-KR" altLang="en-US" sz="1600" b="1" u="sng" dirty="0" err="1" smtClean="0"/>
              <a:t>쓰레드만</a:t>
            </a:r>
            <a:r>
              <a:rPr lang="ko-KR" altLang="en-US" sz="1600" b="1" u="sng" dirty="0" smtClean="0"/>
              <a:t> </a:t>
            </a:r>
            <a:r>
              <a:rPr lang="ko-KR" altLang="en-US" sz="1600" b="1" u="sng" dirty="0" err="1" smtClean="0"/>
              <a:t>수정할수</a:t>
            </a:r>
            <a:r>
              <a:rPr lang="ko-KR" altLang="en-US" sz="1600" b="1" u="sng" dirty="0" smtClean="0"/>
              <a:t> 있도록 하고</a:t>
            </a:r>
            <a:r>
              <a:rPr lang="en-US" altLang="ko-KR" sz="1600" b="1" u="sng" dirty="0" smtClean="0"/>
              <a:t>, </a:t>
            </a:r>
            <a:r>
              <a:rPr lang="ko-KR" altLang="en-US" sz="1600" b="1" u="sng" dirty="0" smtClean="0"/>
              <a:t>다른 </a:t>
            </a:r>
            <a:r>
              <a:rPr lang="ko-KR" altLang="en-US" sz="1600" b="1" u="sng" dirty="0" err="1" smtClean="0"/>
              <a:t>쓰레드가</a:t>
            </a:r>
            <a:r>
              <a:rPr lang="ko-KR" altLang="en-US" sz="1600" b="1" u="sng" dirty="0" smtClean="0"/>
              <a:t> 화면 </a:t>
            </a:r>
            <a:r>
              <a:rPr lang="en-US" altLang="ko-KR" sz="1600" b="1" u="sng" dirty="0" smtClean="0"/>
              <a:t>UI</a:t>
            </a:r>
            <a:r>
              <a:rPr lang="ko-KR" altLang="en-US" sz="1600" b="1" u="sng" dirty="0" smtClean="0"/>
              <a:t>를 수정할 일이 있을 경우는 </a:t>
            </a:r>
            <a:r>
              <a:rPr lang="en-US" altLang="ko-KR" sz="1600" b="1" u="sng" dirty="0" smtClean="0"/>
              <a:t>handler</a:t>
            </a:r>
            <a:r>
              <a:rPr lang="ko-KR" altLang="en-US" sz="1600" b="1" u="sng" dirty="0" smtClean="0"/>
              <a:t>를 통해서 메시지를 전달하고 화면 </a:t>
            </a:r>
            <a:r>
              <a:rPr lang="en-US" altLang="ko-KR" sz="1600" b="1" u="sng" dirty="0" smtClean="0"/>
              <a:t>UI</a:t>
            </a:r>
            <a:r>
              <a:rPr lang="ko-KR" altLang="en-US" sz="1600" b="1" u="sng" dirty="0" smtClean="0"/>
              <a:t>를 갱신하도록 설계함</a:t>
            </a:r>
            <a:r>
              <a:rPr lang="en-US" altLang="ko-KR" sz="1600" b="1" u="sng" dirty="0" smtClean="0"/>
              <a:t>. </a:t>
            </a:r>
            <a:r>
              <a:rPr lang="ko-KR" altLang="en-US" sz="1600" b="1" u="sng" dirty="0" smtClean="0"/>
              <a:t>즉</a:t>
            </a:r>
            <a:r>
              <a:rPr lang="en-US" altLang="ko-KR" sz="1600" b="1" u="sng" dirty="0" smtClean="0"/>
              <a:t>, handler</a:t>
            </a:r>
            <a:r>
              <a:rPr lang="ko-KR" altLang="en-US" sz="1600" b="1" u="sng" dirty="0" smtClean="0"/>
              <a:t>는 </a:t>
            </a:r>
            <a:r>
              <a:rPr lang="ko-KR" altLang="en-US" sz="1600" b="1" u="sng" dirty="0" err="1" smtClean="0"/>
              <a:t>쓰레드간의</a:t>
            </a:r>
            <a:r>
              <a:rPr lang="ko-KR" altLang="en-US" sz="1600" b="1" u="sng" dirty="0" smtClean="0"/>
              <a:t> 통신장치</a:t>
            </a:r>
            <a:endParaRPr lang="en-US" altLang="ko-KR" sz="1600" b="1" dirty="0" smtClean="0"/>
          </a:p>
          <a:p>
            <a:pPr algn="l"/>
            <a:endParaRPr lang="en-US" altLang="ko-KR" sz="1800" b="1" dirty="0" smtClean="0"/>
          </a:p>
          <a:p>
            <a:pPr algn="l"/>
            <a:r>
              <a:rPr lang="ko-KR" altLang="en-US" sz="1800" b="1" dirty="0" smtClean="0"/>
              <a:t>백그라운드 </a:t>
            </a:r>
            <a:r>
              <a:rPr lang="ko-KR" altLang="en-US" sz="1800" b="1" dirty="0" err="1" smtClean="0"/>
              <a:t>쓰레드가</a:t>
            </a:r>
            <a:r>
              <a:rPr lang="ko-KR" altLang="en-US" sz="1800" b="1" dirty="0" smtClean="0"/>
              <a:t> 화면갱신이 </a:t>
            </a:r>
            <a:r>
              <a:rPr lang="ko-KR" altLang="en-US" sz="1800" b="1" dirty="0" err="1" smtClean="0"/>
              <a:t>필요할때</a:t>
            </a:r>
            <a:r>
              <a:rPr lang="en-US" altLang="ko-KR" sz="1800" b="1" dirty="0"/>
              <a:t> </a:t>
            </a:r>
            <a:r>
              <a:rPr lang="ko-KR" altLang="en-US" sz="1800" b="1" dirty="0" smtClean="0"/>
              <a:t>진행 프로세스</a:t>
            </a:r>
            <a:endParaRPr lang="en-US" altLang="ko-KR" sz="1800" b="1" dirty="0" smtClean="0"/>
          </a:p>
          <a:p>
            <a:pPr marL="342900" indent="-342900" algn="l">
              <a:buAutoNum type="arabicPeriod"/>
            </a:pPr>
            <a:r>
              <a:rPr lang="ko-KR" altLang="en-US" sz="1800" b="1" dirty="0" smtClean="0"/>
              <a:t>먼저 </a:t>
            </a:r>
            <a:r>
              <a:rPr lang="en-US" altLang="ko-KR" sz="1800" b="1" dirty="0" smtClean="0"/>
              <a:t>Handler </a:t>
            </a:r>
            <a:r>
              <a:rPr lang="ko-KR" altLang="en-US" sz="1800" b="1" dirty="0" smtClean="0"/>
              <a:t>클래스 정의</a:t>
            </a:r>
            <a:endParaRPr lang="en-US" altLang="ko-KR" sz="1800" b="1" dirty="0" smtClean="0"/>
          </a:p>
          <a:p>
            <a:pPr marL="342900" indent="-342900" algn="l">
              <a:buAutoNum type="arabicPeriod"/>
            </a:pPr>
            <a:r>
              <a:rPr lang="ko-KR" altLang="en-US" sz="1800" b="1" dirty="0" smtClean="0"/>
              <a:t>백그라운드 </a:t>
            </a:r>
            <a:r>
              <a:rPr lang="ko-KR" altLang="en-US" sz="1800" b="1" dirty="0" err="1" smtClean="0"/>
              <a:t>쓰레드는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Handler</a:t>
            </a:r>
            <a:r>
              <a:rPr lang="ko-KR" altLang="en-US" sz="1800" b="1" dirty="0" smtClean="0"/>
              <a:t>클래스의 </a:t>
            </a:r>
            <a:r>
              <a:rPr lang="en-US" altLang="ko-KR" sz="1800" b="1" dirty="0" err="1" smtClean="0"/>
              <a:t>sendMessage</a:t>
            </a:r>
            <a:r>
              <a:rPr lang="ko-KR" altLang="en-US" sz="1800" b="1" dirty="0" smtClean="0"/>
              <a:t>로 메시지 전달</a:t>
            </a:r>
            <a:endParaRPr lang="en-US" altLang="ko-KR" sz="1800" b="1" dirty="0" smtClean="0"/>
          </a:p>
          <a:p>
            <a:pPr marL="342900" indent="-342900" algn="l">
              <a:buAutoNum type="arabicPeriod"/>
            </a:pPr>
            <a:r>
              <a:rPr lang="en-US" altLang="ko-KR" sz="1800" b="1" dirty="0" smtClean="0"/>
              <a:t>Handler</a:t>
            </a:r>
            <a:r>
              <a:rPr lang="ko-KR" altLang="en-US" sz="1800" b="1" dirty="0" smtClean="0"/>
              <a:t>는 메시지를 </a:t>
            </a:r>
            <a:r>
              <a:rPr lang="ko-KR" altLang="en-US" sz="1800" b="1" dirty="0" err="1" smtClean="0"/>
              <a:t>수신받고</a:t>
            </a:r>
            <a:r>
              <a:rPr lang="ko-KR" altLang="en-US" sz="1800" b="1" dirty="0" smtClean="0"/>
              <a:t> 화면 갱신</a:t>
            </a:r>
            <a:endParaRPr lang="en-US" altLang="ko-KR" sz="1800" b="1" dirty="0" smtClean="0"/>
          </a:p>
          <a:p>
            <a:pPr algn="l"/>
            <a:r>
              <a:rPr lang="en-US" altLang="ko-KR" sz="1800" b="1" dirty="0"/>
              <a:t>	</a:t>
            </a:r>
            <a:endParaRPr lang="en-US" altLang="ko-KR" sz="1800" b="1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755576" y="4464797"/>
            <a:ext cx="1656184" cy="1296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스레드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11760" y="4464797"/>
            <a:ext cx="1008112" cy="3765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Handler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879627" y="4055820"/>
            <a:ext cx="1564016" cy="765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Background</a:t>
            </a: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스레드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3861196" y="4641075"/>
            <a:ext cx="2058875" cy="7894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20619910">
            <a:off x="4279546" y="4404395"/>
            <a:ext cx="1181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Message </a:t>
            </a:r>
          </a:p>
          <a:p>
            <a:r>
              <a:rPr lang="en-US" altLang="ko-KR" sz="1400" dirty="0" smtClean="0"/>
              <a:t>or Runnable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1760" y="4157020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handleMessage</a:t>
            </a:r>
            <a:endParaRPr lang="ko-KR" altLang="en-US" sz="1400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2411760" y="5760941"/>
            <a:ext cx="100811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2586648" y="5400901"/>
            <a:ext cx="0" cy="36693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411760" y="5400901"/>
            <a:ext cx="100811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2771800" y="5400901"/>
            <a:ext cx="0" cy="36693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2943050" y="5394007"/>
            <a:ext cx="0" cy="36693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123728" y="5741196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MessageQueue</a:t>
            </a:r>
            <a:endParaRPr lang="ko-KR" altLang="en-US" sz="1400" dirty="0"/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2835645" y="4882396"/>
            <a:ext cx="0" cy="4609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915816" y="495898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루퍼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5920071" y="5293062"/>
            <a:ext cx="1564016" cy="755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Background</a:t>
            </a: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스레드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24" idx="1"/>
          </p:cNvCxnSpPr>
          <p:nvPr/>
        </p:nvCxnSpPr>
        <p:spPr>
          <a:xfrm flipH="1" flipV="1">
            <a:off x="3851920" y="5446951"/>
            <a:ext cx="2068151" cy="2240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538739">
            <a:off x="4319172" y="5558169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Message or</a:t>
            </a:r>
          </a:p>
          <a:p>
            <a:r>
              <a:rPr lang="en-US" altLang="ko-KR" sz="1400" dirty="0" smtClean="0"/>
              <a:t>Runnable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 rot="21328864">
            <a:off x="4205796" y="5206893"/>
            <a:ext cx="570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send</a:t>
            </a:r>
            <a:endParaRPr lang="ko-KR" altLang="en-US" sz="1400" dirty="0"/>
          </a:p>
        </p:txBody>
      </p:sp>
      <p:cxnSp>
        <p:nvCxnSpPr>
          <p:cNvPr id="19" name="구부러진 연결선 18"/>
          <p:cNvCxnSpPr>
            <a:stCxn id="2" idx="2"/>
          </p:cNvCxnSpPr>
          <p:nvPr/>
        </p:nvCxnSpPr>
        <p:spPr>
          <a:xfrm rot="5400000" flipH="1" flipV="1">
            <a:off x="2437554" y="4778622"/>
            <a:ext cx="128433" cy="1836206"/>
          </a:xfrm>
          <a:prstGeom prst="curvedConnector4">
            <a:avLst>
              <a:gd name="adj1" fmla="val -401754"/>
              <a:gd name="adj2" fmla="val 11807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43643" y="4824542"/>
            <a:ext cx="65674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7618531" y="4464502"/>
            <a:ext cx="0" cy="36693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443643" y="4464502"/>
            <a:ext cx="65674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V="1">
            <a:off x="7803683" y="4464502"/>
            <a:ext cx="0" cy="36693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V="1">
            <a:off x="7974933" y="4457608"/>
            <a:ext cx="0" cy="36693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91632" y="6022674"/>
            <a:ext cx="65674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V="1">
            <a:off x="7666520" y="5662634"/>
            <a:ext cx="0" cy="36693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91632" y="5662634"/>
            <a:ext cx="65674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V="1">
            <a:off x="7851672" y="5662634"/>
            <a:ext cx="0" cy="36693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V="1">
            <a:off x="8022922" y="5655740"/>
            <a:ext cx="0" cy="36693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자유형 76"/>
          <p:cNvSpPr/>
          <p:nvPr/>
        </p:nvSpPr>
        <p:spPr>
          <a:xfrm>
            <a:off x="1664378" y="3861048"/>
            <a:ext cx="6689494" cy="878675"/>
          </a:xfrm>
          <a:custGeom>
            <a:avLst/>
            <a:gdLst>
              <a:gd name="connsiteX0" fmla="*/ 0 w 6689494"/>
              <a:gd name="connsiteY0" fmla="*/ 708858 h 878675"/>
              <a:gd name="connsiteX1" fmla="*/ 104503 w 6689494"/>
              <a:gd name="connsiteY1" fmla="*/ 630481 h 878675"/>
              <a:gd name="connsiteX2" fmla="*/ 235132 w 6689494"/>
              <a:gd name="connsiteY2" fmla="*/ 578230 h 878675"/>
              <a:gd name="connsiteX3" fmla="*/ 300446 w 6689494"/>
              <a:gd name="connsiteY3" fmla="*/ 552104 h 878675"/>
              <a:gd name="connsiteX4" fmla="*/ 365760 w 6689494"/>
              <a:gd name="connsiteY4" fmla="*/ 525978 h 878675"/>
              <a:gd name="connsiteX5" fmla="*/ 431075 w 6689494"/>
              <a:gd name="connsiteY5" fmla="*/ 473727 h 878675"/>
              <a:gd name="connsiteX6" fmla="*/ 522515 w 6689494"/>
              <a:gd name="connsiteY6" fmla="*/ 447601 h 878675"/>
              <a:gd name="connsiteX7" fmla="*/ 600892 w 6689494"/>
              <a:gd name="connsiteY7" fmla="*/ 408412 h 878675"/>
              <a:gd name="connsiteX8" fmla="*/ 744583 w 6689494"/>
              <a:gd name="connsiteY8" fmla="*/ 343098 h 878675"/>
              <a:gd name="connsiteX9" fmla="*/ 927463 w 6689494"/>
              <a:gd name="connsiteY9" fmla="*/ 264721 h 878675"/>
              <a:gd name="connsiteX10" fmla="*/ 1045029 w 6689494"/>
              <a:gd name="connsiteY10" fmla="*/ 238595 h 878675"/>
              <a:gd name="connsiteX11" fmla="*/ 1136469 w 6689494"/>
              <a:gd name="connsiteY11" fmla="*/ 212470 h 878675"/>
              <a:gd name="connsiteX12" fmla="*/ 1227909 w 6689494"/>
              <a:gd name="connsiteY12" fmla="*/ 160218 h 878675"/>
              <a:gd name="connsiteX13" fmla="*/ 1332412 w 6689494"/>
              <a:gd name="connsiteY13" fmla="*/ 134092 h 878675"/>
              <a:gd name="connsiteX14" fmla="*/ 1854926 w 6689494"/>
              <a:gd name="connsiteY14" fmla="*/ 94904 h 878675"/>
              <a:gd name="connsiteX15" fmla="*/ 1998617 w 6689494"/>
              <a:gd name="connsiteY15" fmla="*/ 68778 h 878675"/>
              <a:gd name="connsiteX16" fmla="*/ 2821577 w 6689494"/>
              <a:gd name="connsiteY16" fmla="*/ 55715 h 878675"/>
              <a:gd name="connsiteX17" fmla="*/ 3043646 w 6689494"/>
              <a:gd name="connsiteY17" fmla="*/ 42652 h 878675"/>
              <a:gd name="connsiteX18" fmla="*/ 3135086 w 6689494"/>
              <a:gd name="connsiteY18" fmla="*/ 29590 h 878675"/>
              <a:gd name="connsiteX19" fmla="*/ 4728755 w 6689494"/>
              <a:gd name="connsiteY19" fmla="*/ 16527 h 878675"/>
              <a:gd name="connsiteX20" fmla="*/ 5995852 w 6689494"/>
              <a:gd name="connsiteY20" fmla="*/ 16527 h 878675"/>
              <a:gd name="connsiteX21" fmla="*/ 6100355 w 6689494"/>
              <a:gd name="connsiteY21" fmla="*/ 29590 h 878675"/>
              <a:gd name="connsiteX22" fmla="*/ 6361612 w 6689494"/>
              <a:gd name="connsiteY22" fmla="*/ 42652 h 878675"/>
              <a:gd name="connsiteX23" fmla="*/ 6453052 w 6689494"/>
              <a:gd name="connsiteY23" fmla="*/ 55715 h 878675"/>
              <a:gd name="connsiteX24" fmla="*/ 6531429 w 6689494"/>
              <a:gd name="connsiteY24" fmla="*/ 107967 h 878675"/>
              <a:gd name="connsiteX25" fmla="*/ 6570617 w 6689494"/>
              <a:gd name="connsiteY25" fmla="*/ 134092 h 878675"/>
              <a:gd name="connsiteX26" fmla="*/ 6648995 w 6689494"/>
              <a:gd name="connsiteY26" fmla="*/ 212470 h 878675"/>
              <a:gd name="connsiteX27" fmla="*/ 6662057 w 6689494"/>
              <a:gd name="connsiteY27" fmla="*/ 264721 h 878675"/>
              <a:gd name="connsiteX28" fmla="*/ 6688183 w 6689494"/>
              <a:gd name="connsiteY28" fmla="*/ 303910 h 878675"/>
              <a:gd name="connsiteX29" fmla="*/ 6675120 w 6689494"/>
              <a:gd name="connsiteY29" fmla="*/ 695795 h 878675"/>
              <a:gd name="connsiteX30" fmla="*/ 6648995 w 6689494"/>
              <a:gd name="connsiteY30" fmla="*/ 734984 h 878675"/>
              <a:gd name="connsiteX31" fmla="*/ 6531429 w 6689494"/>
              <a:gd name="connsiteY31" fmla="*/ 839487 h 878675"/>
              <a:gd name="connsiteX32" fmla="*/ 6479177 w 6689494"/>
              <a:gd name="connsiteY32" fmla="*/ 878675 h 87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689494" h="878675">
                <a:moveTo>
                  <a:pt x="0" y="708858"/>
                </a:moveTo>
                <a:cubicBezTo>
                  <a:pt x="10418" y="700524"/>
                  <a:pt x="79931" y="641822"/>
                  <a:pt x="104503" y="630481"/>
                </a:cubicBezTo>
                <a:cubicBezTo>
                  <a:pt x="147084" y="610828"/>
                  <a:pt x="191589" y="595647"/>
                  <a:pt x="235132" y="578230"/>
                </a:cubicBezTo>
                <a:lnTo>
                  <a:pt x="300446" y="552104"/>
                </a:lnTo>
                <a:cubicBezTo>
                  <a:pt x="322217" y="543395"/>
                  <a:pt x="347450" y="540626"/>
                  <a:pt x="365760" y="525978"/>
                </a:cubicBezTo>
                <a:cubicBezTo>
                  <a:pt x="387532" y="508561"/>
                  <a:pt x="406137" y="486196"/>
                  <a:pt x="431075" y="473727"/>
                </a:cubicBezTo>
                <a:cubicBezTo>
                  <a:pt x="459428" y="459551"/>
                  <a:pt x="492928" y="458981"/>
                  <a:pt x="522515" y="447601"/>
                </a:cubicBezTo>
                <a:cubicBezTo>
                  <a:pt x="549777" y="437115"/>
                  <a:pt x="575249" y="422399"/>
                  <a:pt x="600892" y="408412"/>
                </a:cubicBezTo>
                <a:cubicBezTo>
                  <a:pt x="766462" y="318101"/>
                  <a:pt x="558990" y="417336"/>
                  <a:pt x="744583" y="343098"/>
                </a:cubicBezTo>
                <a:cubicBezTo>
                  <a:pt x="824131" y="311279"/>
                  <a:pt x="814036" y="287407"/>
                  <a:pt x="927463" y="264721"/>
                </a:cubicBezTo>
                <a:cubicBezTo>
                  <a:pt x="972355" y="255742"/>
                  <a:pt x="1001987" y="250893"/>
                  <a:pt x="1045029" y="238595"/>
                </a:cubicBezTo>
                <a:cubicBezTo>
                  <a:pt x="1176171" y="201126"/>
                  <a:pt x="973171" y="253291"/>
                  <a:pt x="1136469" y="212470"/>
                </a:cubicBezTo>
                <a:cubicBezTo>
                  <a:pt x="1165138" y="193357"/>
                  <a:pt x="1194760" y="171268"/>
                  <a:pt x="1227909" y="160218"/>
                </a:cubicBezTo>
                <a:cubicBezTo>
                  <a:pt x="1261973" y="148863"/>
                  <a:pt x="1332412" y="134092"/>
                  <a:pt x="1332412" y="134092"/>
                </a:cubicBezTo>
                <a:cubicBezTo>
                  <a:pt x="1507317" y="17490"/>
                  <a:pt x="1339307" y="119458"/>
                  <a:pt x="1854926" y="94904"/>
                </a:cubicBezTo>
                <a:cubicBezTo>
                  <a:pt x="2071621" y="84585"/>
                  <a:pt x="1748735" y="76021"/>
                  <a:pt x="1998617" y="68778"/>
                </a:cubicBezTo>
                <a:cubicBezTo>
                  <a:pt x="2272856" y="60829"/>
                  <a:pt x="2547257" y="60069"/>
                  <a:pt x="2821577" y="55715"/>
                </a:cubicBezTo>
                <a:cubicBezTo>
                  <a:pt x="2895600" y="51361"/>
                  <a:pt x="2969751" y="48810"/>
                  <a:pt x="3043646" y="42652"/>
                </a:cubicBezTo>
                <a:cubicBezTo>
                  <a:pt x="3074329" y="40095"/>
                  <a:pt x="3104300" y="30067"/>
                  <a:pt x="3135086" y="29590"/>
                </a:cubicBezTo>
                <a:lnTo>
                  <a:pt x="4728755" y="16527"/>
                </a:lnTo>
                <a:cubicBezTo>
                  <a:pt x="5310184" y="-5836"/>
                  <a:pt x="5138391" y="-5181"/>
                  <a:pt x="5995852" y="16527"/>
                </a:cubicBezTo>
                <a:cubicBezTo>
                  <a:pt x="6030946" y="17415"/>
                  <a:pt x="6065339" y="27089"/>
                  <a:pt x="6100355" y="29590"/>
                </a:cubicBezTo>
                <a:cubicBezTo>
                  <a:pt x="6187328" y="35802"/>
                  <a:pt x="6274526" y="38298"/>
                  <a:pt x="6361612" y="42652"/>
                </a:cubicBezTo>
                <a:cubicBezTo>
                  <a:pt x="6392092" y="47006"/>
                  <a:pt x="6424315" y="44662"/>
                  <a:pt x="6453052" y="55715"/>
                </a:cubicBezTo>
                <a:cubicBezTo>
                  <a:pt x="6482358" y="66987"/>
                  <a:pt x="6505303" y="90550"/>
                  <a:pt x="6531429" y="107967"/>
                </a:cubicBezTo>
                <a:cubicBezTo>
                  <a:pt x="6544492" y="116675"/>
                  <a:pt x="6559516" y="122991"/>
                  <a:pt x="6570617" y="134092"/>
                </a:cubicBezTo>
                <a:lnTo>
                  <a:pt x="6648995" y="212470"/>
                </a:lnTo>
                <a:cubicBezTo>
                  <a:pt x="6653349" y="229887"/>
                  <a:pt x="6654985" y="248220"/>
                  <a:pt x="6662057" y="264721"/>
                </a:cubicBezTo>
                <a:cubicBezTo>
                  <a:pt x="6668241" y="279151"/>
                  <a:pt x="6687707" y="288217"/>
                  <a:pt x="6688183" y="303910"/>
                </a:cubicBezTo>
                <a:cubicBezTo>
                  <a:pt x="6692142" y="434551"/>
                  <a:pt x="6686953" y="565631"/>
                  <a:pt x="6675120" y="695795"/>
                </a:cubicBezTo>
                <a:cubicBezTo>
                  <a:pt x="6673699" y="711430"/>
                  <a:pt x="6659425" y="723250"/>
                  <a:pt x="6648995" y="734984"/>
                </a:cubicBezTo>
                <a:cubicBezTo>
                  <a:pt x="6608043" y="781055"/>
                  <a:pt x="6580739" y="811310"/>
                  <a:pt x="6531429" y="839487"/>
                </a:cubicBezTo>
                <a:cubicBezTo>
                  <a:pt x="6475282" y="871571"/>
                  <a:pt x="6479177" y="845242"/>
                  <a:pt x="6479177" y="878675"/>
                </a:cubicBezTo>
              </a:path>
            </a:pathLst>
          </a:custGeom>
          <a:noFill/>
          <a:ln w="127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105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434274" y="127025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Handler</a:t>
            </a:r>
            <a:endParaRPr lang="ko-KR" altLang="en-US" sz="2400" b="1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67544" y="764704"/>
            <a:ext cx="8280920" cy="568863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/>
              <a:t>백그라운드 </a:t>
            </a:r>
            <a:r>
              <a:rPr lang="ko-KR" altLang="en-US" sz="1800" b="1" dirty="0" err="1"/>
              <a:t>쓰레드가</a:t>
            </a:r>
            <a:r>
              <a:rPr lang="ko-KR" altLang="en-US" sz="1800" b="1" dirty="0"/>
              <a:t> 화면갱신이 </a:t>
            </a:r>
            <a:r>
              <a:rPr lang="ko-KR" altLang="en-US" sz="1800" b="1" dirty="0" err="1"/>
              <a:t>필요할때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진행 </a:t>
            </a:r>
            <a:r>
              <a:rPr lang="ko-KR" altLang="en-US" sz="1800" b="1" dirty="0" smtClean="0"/>
              <a:t>프로세스 코딩 상세</a:t>
            </a:r>
            <a:endParaRPr lang="en-US" altLang="ko-KR" sz="1800" b="1" dirty="0"/>
          </a:p>
          <a:p>
            <a:pPr marL="342900" indent="-342900" algn="l">
              <a:buAutoNum type="arabicPeriod"/>
            </a:pPr>
            <a:r>
              <a:rPr lang="ko-KR" altLang="en-US" sz="1800" b="1" dirty="0"/>
              <a:t>먼저 </a:t>
            </a:r>
            <a:r>
              <a:rPr lang="en-US" altLang="ko-KR" sz="1800" b="1" dirty="0"/>
              <a:t>Handler 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익명 클래스 정의</a:t>
            </a:r>
            <a:endParaRPr lang="en-US" altLang="ko-KR" sz="1800" b="1" dirty="0" smtClean="0"/>
          </a:p>
          <a:p>
            <a:pPr algn="l"/>
            <a:r>
              <a:rPr lang="en-US" altLang="ko-KR" sz="1400" b="1" dirty="0"/>
              <a:t>p</a:t>
            </a:r>
            <a:r>
              <a:rPr lang="en-US" altLang="ko-KR" sz="1400" b="1" dirty="0" smtClean="0"/>
              <a:t>rivate Handler </a:t>
            </a:r>
            <a:r>
              <a:rPr lang="en-US" altLang="ko-KR" sz="1400" b="1" dirty="0" err="1" smtClean="0"/>
              <a:t>mHandler</a:t>
            </a:r>
            <a:r>
              <a:rPr lang="en-US" altLang="ko-KR" sz="1400" b="1" dirty="0" smtClean="0"/>
              <a:t>  = new Handler() </a:t>
            </a:r>
          </a:p>
          <a:p>
            <a:pPr algn="l"/>
            <a:r>
              <a:rPr lang="en-US" altLang="ko-KR" sz="1400" b="1" dirty="0"/>
              <a:t> </a:t>
            </a:r>
            <a:r>
              <a:rPr lang="en-US" altLang="ko-KR" sz="1400" b="1" dirty="0" smtClean="0"/>
              <a:t>  </a:t>
            </a:r>
            <a:r>
              <a:rPr lang="en-US" altLang="ko-KR" sz="1400" dirty="0" smtClean="0"/>
              <a:t>@Override</a:t>
            </a:r>
          </a:p>
          <a:p>
            <a:pPr algn="l"/>
            <a:r>
              <a:rPr lang="en-US" altLang="ko-KR" sz="1400" b="1" dirty="0" smtClean="0"/>
              <a:t>   public void </a:t>
            </a:r>
            <a:r>
              <a:rPr lang="en-US" altLang="ko-KR" sz="1400" b="1" dirty="0" err="1" smtClean="0"/>
              <a:t>handleMessage</a:t>
            </a:r>
            <a:r>
              <a:rPr lang="en-US" altLang="ko-KR" sz="1400" b="1" dirty="0" smtClean="0"/>
              <a:t>(Message </a:t>
            </a:r>
            <a:r>
              <a:rPr lang="en-US" altLang="ko-KR" sz="1400" b="1" dirty="0" err="1" smtClean="0"/>
              <a:t>msg</a:t>
            </a:r>
            <a:r>
              <a:rPr lang="en-US" altLang="ko-KR" sz="1400" b="1" dirty="0" smtClean="0"/>
              <a:t>) {</a:t>
            </a:r>
          </a:p>
          <a:p>
            <a:pPr algn="l"/>
            <a:r>
              <a:rPr lang="en-US" altLang="ko-KR" sz="1400" b="1" dirty="0" smtClean="0"/>
              <a:t>	</a:t>
            </a:r>
            <a:endParaRPr lang="en-US" altLang="ko-KR" sz="1400" b="1" dirty="0"/>
          </a:p>
          <a:p>
            <a:pPr algn="l"/>
            <a:r>
              <a:rPr lang="en-US" altLang="ko-KR" sz="1400" b="1" dirty="0" smtClean="0"/>
              <a:t>   }</a:t>
            </a:r>
          </a:p>
          <a:p>
            <a:pPr algn="l"/>
            <a:r>
              <a:rPr lang="en-US" altLang="ko-KR" sz="1400" b="1" dirty="0" smtClean="0"/>
              <a:t>}</a:t>
            </a:r>
            <a:endParaRPr lang="en-US" altLang="ko-KR" sz="1400" b="1" dirty="0"/>
          </a:p>
          <a:p>
            <a:pPr algn="l"/>
            <a:r>
              <a:rPr lang="en-US" altLang="ko-KR" sz="1800" b="1" dirty="0" smtClean="0"/>
              <a:t>2. </a:t>
            </a:r>
            <a:r>
              <a:rPr lang="ko-KR" altLang="en-US" sz="1800" b="1" dirty="0" smtClean="0"/>
              <a:t>백그라운드 </a:t>
            </a:r>
            <a:r>
              <a:rPr lang="ko-KR" altLang="en-US" sz="1800" b="1" dirty="0" err="1"/>
              <a:t>쓰레드는</a:t>
            </a:r>
            <a:r>
              <a:rPr lang="ko-KR" altLang="en-US" sz="1800" b="1" dirty="0"/>
              <a:t> </a:t>
            </a:r>
            <a:r>
              <a:rPr lang="en-US" altLang="ko-KR" sz="1800" b="1" dirty="0" err="1" smtClean="0"/>
              <a:t>sendMessage</a:t>
            </a:r>
            <a:r>
              <a:rPr lang="ko-KR" altLang="en-US" sz="1800" b="1" dirty="0"/>
              <a:t>로 메시지 </a:t>
            </a:r>
            <a:r>
              <a:rPr lang="ko-KR" altLang="en-US" sz="1800" b="1" dirty="0" smtClean="0"/>
              <a:t>전달</a:t>
            </a:r>
            <a:endParaRPr lang="en-US" altLang="ko-KR" sz="1800" b="1" dirty="0" smtClean="0"/>
          </a:p>
          <a:p>
            <a:pPr algn="l"/>
            <a:r>
              <a:rPr lang="ko-KR" altLang="en-US" sz="1800" b="1" dirty="0" smtClean="0"/>
              <a:t>메시지의 내용이 있을 경우 아래의 변수를 사용</a:t>
            </a:r>
            <a:endParaRPr lang="en-US" altLang="ko-KR" sz="1800" b="1" dirty="0"/>
          </a:p>
          <a:p>
            <a:pPr algn="l"/>
            <a:endParaRPr lang="en-US" altLang="ko-KR" sz="1800" b="1" dirty="0"/>
          </a:p>
          <a:p>
            <a:pPr algn="l"/>
            <a:endParaRPr lang="en-US" altLang="ko-KR" sz="1800" b="1" dirty="0" smtClean="0"/>
          </a:p>
          <a:p>
            <a:pPr algn="l"/>
            <a:endParaRPr lang="en-US" altLang="ko-KR" sz="1800" b="1" dirty="0" smtClean="0"/>
          </a:p>
          <a:p>
            <a:pPr algn="l"/>
            <a:endParaRPr lang="en-US" altLang="ko-KR" sz="1800" b="1" dirty="0" smtClean="0"/>
          </a:p>
          <a:p>
            <a:pPr algn="l"/>
            <a:endParaRPr lang="en-US" altLang="ko-KR" sz="1800" b="1" dirty="0"/>
          </a:p>
          <a:p>
            <a:pPr algn="l"/>
            <a:r>
              <a:rPr lang="en-US" altLang="ko-KR" sz="1400" dirty="0"/>
              <a:t>Message </a:t>
            </a:r>
            <a:r>
              <a:rPr lang="en-US" altLang="ko-KR" sz="1400" dirty="0" err="1" smtClean="0"/>
              <a:t>msg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 smtClean="0"/>
              <a:t>mHandler.</a:t>
            </a:r>
            <a:r>
              <a:rPr lang="en-US" altLang="ko-KR" sz="1400" i="1" dirty="0" err="1" smtClean="0"/>
              <a:t>obtain</a:t>
            </a:r>
            <a:r>
              <a:rPr lang="en-US" altLang="ko-KR" sz="1400" i="1" dirty="0"/>
              <a:t>();</a:t>
            </a:r>
          </a:p>
          <a:p>
            <a:pPr algn="l"/>
            <a:r>
              <a:rPr lang="en-US" altLang="ko-KR" sz="1400" dirty="0" err="1" smtClean="0"/>
              <a:t>msg.what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0</a:t>
            </a:r>
            <a:r>
              <a:rPr lang="en-US" altLang="ko-KR" sz="1400" dirty="0" smtClean="0"/>
              <a:t>;</a:t>
            </a:r>
          </a:p>
          <a:p>
            <a:pPr algn="l"/>
            <a:r>
              <a:rPr lang="en-US" altLang="ko-KR" sz="1400" dirty="0" smtClean="0"/>
              <a:t>msg.arg1 = 1;</a:t>
            </a:r>
          </a:p>
          <a:p>
            <a:pPr algn="l"/>
            <a:r>
              <a:rPr lang="en-US" altLang="ko-KR" sz="1400" dirty="0" err="1" smtClean="0"/>
              <a:t>mHandler.sendMessage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msg</a:t>
            </a:r>
            <a:r>
              <a:rPr lang="en-US" altLang="ko-KR" sz="1400" dirty="0" smtClean="0"/>
              <a:t>); </a:t>
            </a:r>
            <a:endParaRPr lang="en-US" altLang="ko-KR" sz="1400" dirty="0"/>
          </a:p>
          <a:p>
            <a:pPr algn="l"/>
            <a:r>
              <a:rPr lang="en-US" altLang="ko-KR" sz="1400" dirty="0" smtClean="0"/>
              <a:t>//</a:t>
            </a:r>
            <a:r>
              <a:rPr lang="en-US" altLang="ko-KR" sz="1400" dirty="0" err="1" smtClean="0"/>
              <a:t>mHandler.sendMessageDelayed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msg</a:t>
            </a:r>
            <a:r>
              <a:rPr lang="en-US" altLang="ko-KR" sz="1400" dirty="0" smtClean="0"/>
              <a:t>, 2000);  //2</a:t>
            </a:r>
            <a:r>
              <a:rPr lang="ko-KR" altLang="en-US" sz="1400" dirty="0" smtClean="0"/>
              <a:t>초 </a:t>
            </a:r>
            <a:r>
              <a:rPr lang="ko-KR" altLang="en-US" sz="1400" dirty="0" err="1" smtClean="0"/>
              <a:t>지연후에</a:t>
            </a:r>
            <a:r>
              <a:rPr lang="ko-KR" altLang="en-US" sz="1400" dirty="0" smtClean="0"/>
              <a:t> 메시지 </a:t>
            </a:r>
            <a:r>
              <a:rPr lang="ko-KR" altLang="en-US" sz="1400" dirty="0" err="1" smtClean="0"/>
              <a:t>보낼때</a:t>
            </a:r>
            <a:r>
              <a:rPr lang="ko-KR" altLang="en-US" sz="1400" dirty="0" smtClean="0"/>
              <a:t> 사용</a:t>
            </a:r>
            <a:endParaRPr lang="en-US" altLang="ko-KR" sz="1400" dirty="0" smtClean="0"/>
          </a:p>
          <a:p>
            <a:pPr algn="l"/>
            <a:r>
              <a:rPr lang="en-US" altLang="ko-KR" sz="1400" dirty="0" smtClean="0"/>
              <a:t>//</a:t>
            </a:r>
            <a:r>
              <a:rPr lang="en-US" altLang="ko-KR" sz="1400" dirty="0" err="1" smtClean="0"/>
              <a:t>mHandler.sendEmptyMessage</a:t>
            </a:r>
            <a:r>
              <a:rPr lang="en-US" altLang="ko-KR" sz="1400" dirty="0" smtClean="0"/>
              <a:t> (0);  //</a:t>
            </a:r>
            <a:r>
              <a:rPr lang="ko-KR" altLang="en-US" sz="1400" dirty="0" smtClean="0"/>
              <a:t>보낼 데이터가 </a:t>
            </a:r>
            <a:r>
              <a:rPr lang="ko-KR" altLang="en-US" sz="1400" dirty="0" err="1" smtClean="0"/>
              <a:t>없을때</a:t>
            </a:r>
            <a:r>
              <a:rPr lang="ko-KR" altLang="en-US" sz="1400" dirty="0" smtClean="0"/>
              <a:t> 사용</a:t>
            </a:r>
            <a:endParaRPr lang="en-US" altLang="ko-KR" sz="1400" dirty="0" smtClean="0"/>
          </a:p>
          <a:p>
            <a:pPr algn="l"/>
            <a:r>
              <a:rPr lang="en-US" altLang="ko-KR" sz="1400" dirty="0" smtClean="0"/>
              <a:t>//</a:t>
            </a:r>
            <a:r>
              <a:rPr lang="en-US" altLang="ko-KR" sz="1400" dirty="0" err="1" smtClean="0"/>
              <a:t>mHandler.sendEmptyMessageDelayed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(0);  //</a:t>
            </a:r>
            <a:r>
              <a:rPr lang="ko-KR" altLang="en-US" sz="1400" dirty="0"/>
              <a:t>보낼 데이터가 </a:t>
            </a:r>
            <a:r>
              <a:rPr lang="ko-KR" altLang="en-US" sz="1400" dirty="0" smtClean="0"/>
              <a:t>없고</a:t>
            </a:r>
            <a:r>
              <a:rPr lang="en-US" altLang="ko-KR" sz="1400" dirty="0" smtClean="0"/>
              <a:t>, 2</a:t>
            </a:r>
            <a:r>
              <a:rPr lang="ko-KR" altLang="en-US" sz="1400" dirty="0" smtClean="0"/>
              <a:t>초 </a:t>
            </a:r>
            <a:r>
              <a:rPr lang="ko-KR" altLang="en-US" sz="1400" dirty="0" err="1" smtClean="0"/>
              <a:t>지연후에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보낼때</a:t>
            </a:r>
            <a:r>
              <a:rPr lang="ko-KR" altLang="en-US" sz="1400" dirty="0" smtClean="0"/>
              <a:t> 사용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pPr algn="l"/>
            <a:endParaRPr lang="en-US" altLang="ko-KR" sz="1400" dirty="0"/>
          </a:p>
          <a:p>
            <a:pPr algn="l"/>
            <a:endParaRPr lang="en-US" altLang="ko-KR" sz="1400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813182"/>
              </p:ext>
            </p:extLst>
          </p:nvPr>
        </p:nvGraphicFramePr>
        <p:xfrm>
          <a:off x="562983" y="3356992"/>
          <a:ext cx="6585998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8590"/>
                <a:gridCol w="3857408"/>
              </a:tblGrid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int</a:t>
                      </a:r>
                      <a:r>
                        <a:rPr lang="en-US" altLang="ko-KR" sz="1400" dirty="0" smtClean="0"/>
                        <a:t> what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메시지의 의미</a:t>
                      </a:r>
                      <a:endParaRPr lang="ko-KR" altLang="en-US" sz="14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int</a:t>
                      </a:r>
                      <a:r>
                        <a:rPr lang="en-US" altLang="ko-KR" sz="1400" dirty="0" smtClean="0"/>
                        <a:t> arg1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메시지 추가 정보</a:t>
                      </a:r>
                      <a:endParaRPr lang="ko-KR" altLang="en-US" sz="14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int</a:t>
                      </a:r>
                      <a:r>
                        <a:rPr lang="en-US" altLang="ko-KR" sz="1400" dirty="0" smtClean="0"/>
                        <a:t> arg2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메시지 추가정보</a:t>
                      </a:r>
                      <a:endParaRPr lang="ko-KR" altLang="en-US" sz="14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Object </a:t>
                      </a:r>
                      <a:r>
                        <a:rPr lang="en-US" altLang="ko-KR" sz="1400" dirty="0" err="1" smtClean="0"/>
                        <a:t>obj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추가정보로 모두 </a:t>
                      </a:r>
                      <a:r>
                        <a:rPr lang="ko-KR" altLang="en-US" sz="1400" dirty="0" err="1" smtClean="0"/>
                        <a:t>보낼수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ko-KR" altLang="en-US" sz="1400" dirty="0" err="1" smtClean="0"/>
                        <a:t>없을때</a:t>
                      </a:r>
                      <a:r>
                        <a:rPr lang="ko-KR" altLang="en-US" sz="1400" dirty="0" smtClean="0"/>
                        <a:t> 사용</a:t>
                      </a:r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782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434274" y="127025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Handler</a:t>
            </a:r>
            <a:endParaRPr lang="ko-KR" altLang="en-US" sz="2400" b="1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67544" y="764704"/>
            <a:ext cx="8280920" cy="568863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b="1" dirty="0" smtClean="0"/>
              <a:t>3. Handler  </a:t>
            </a:r>
            <a:r>
              <a:rPr lang="ko-KR" altLang="en-US" sz="1800" b="1" dirty="0" smtClean="0"/>
              <a:t>클래스의 </a:t>
            </a:r>
            <a:r>
              <a:rPr lang="en-US" altLang="ko-KR" sz="1800" b="1" dirty="0" err="1" smtClean="0"/>
              <a:t>handleMessage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구현</a:t>
            </a:r>
            <a:endParaRPr lang="en-US" altLang="ko-KR" sz="1800" b="1" dirty="0" smtClean="0"/>
          </a:p>
          <a:p>
            <a:pPr algn="l"/>
            <a:r>
              <a:rPr lang="en-US" altLang="ko-KR" sz="1400" b="1" dirty="0"/>
              <a:t>p</a:t>
            </a:r>
            <a:r>
              <a:rPr lang="en-US" altLang="ko-KR" sz="1400" b="1" dirty="0" smtClean="0"/>
              <a:t>rivate Handler </a:t>
            </a:r>
            <a:r>
              <a:rPr lang="en-US" altLang="ko-KR" sz="1400" b="1" dirty="0" err="1" smtClean="0"/>
              <a:t>mHandler</a:t>
            </a:r>
            <a:r>
              <a:rPr lang="en-US" altLang="ko-KR" sz="1400" b="1" dirty="0" smtClean="0"/>
              <a:t>  = new Handler() </a:t>
            </a:r>
          </a:p>
          <a:p>
            <a:pPr algn="l"/>
            <a:r>
              <a:rPr lang="en-US" altLang="ko-KR" sz="1400" b="1" dirty="0"/>
              <a:t> </a:t>
            </a:r>
            <a:r>
              <a:rPr lang="en-US" altLang="ko-KR" sz="1400" b="1" dirty="0" smtClean="0"/>
              <a:t>  </a:t>
            </a:r>
            <a:r>
              <a:rPr lang="en-US" altLang="ko-KR" sz="1400" dirty="0" smtClean="0"/>
              <a:t>@Override</a:t>
            </a:r>
          </a:p>
          <a:p>
            <a:pPr algn="l"/>
            <a:r>
              <a:rPr lang="en-US" altLang="ko-KR" sz="1400" b="1" dirty="0" smtClean="0"/>
              <a:t>   public void </a:t>
            </a:r>
            <a:r>
              <a:rPr lang="en-US" altLang="ko-KR" sz="1400" b="1" dirty="0" err="1" smtClean="0"/>
              <a:t>handleMessage</a:t>
            </a:r>
            <a:r>
              <a:rPr lang="en-US" altLang="ko-KR" sz="1400" b="1" dirty="0" smtClean="0"/>
              <a:t>(Message </a:t>
            </a:r>
            <a:r>
              <a:rPr lang="en-US" altLang="ko-KR" sz="1400" b="1" dirty="0" err="1" smtClean="0"/>
              <a:t>msg</a:t>
            </a:r>
            <a:r>
              <a:rPr lang="en-US" altLang="ko-KR" sz="1400" b="1" dirty="0" smtClean="0"/>
              <a:t>) {</a:t>
            </a:r>
          </a:p>
          <a:p>
            <a:pPr algn="l"/>
            <a:r>
              <a:rPr lang="en-US" altLang="ko-KR" sz="1400" b="1" dirty="0"/>
              <a:t> </a:t>
            </a:r>
            <a:r>
              <a:rPr lang="en-US" altLang="ko-KR" sz="1400" b="1" dirty="0" smtClean="0"/>
              <a:t>     switch(</a:t>
            </a:r>
            <a:r>
              <a:rPr lang="en-US" altLang="ko-KR" sz="1400" b="1" dirty="0" err="1" smtClean="0"/>
              <a:t>msg.what</a:t>
            </a:r>
            <a:r>
              <a:rPr lang="en-US" altLang="ko-KR" sz="1400" b="1" dirty="0"/>
              <a:t>) {</a:t>
            </a:r>
          </a:p>
          <a:p>
            <a:pPr algn="l"/>
            <a:r>
              <a:rPr lang="ko-KR" altLang="en-US" sz="1400" dirty="0"/>
              <a:t>            </a:t>
            </a:r>
            <a:r>
              <a:rPr lang="en-US" altLang="ko-KR" sz="1400" dirty="0" smtClean="0"/>
              <a:t>//0</a:t>
            </a:r>
            <a:r>
              <a:rPr lang="ko-KR" altLang="en-US" sz="1400" dirty="0" smtClean="0"/>
              <a:t>번 메시지 처리</a:t>
            </a:r>
            <a:endParaRPr lang="ko-KR" altLang="en-US" sz="1400" dirty="0"/>
          </a:p>
          <a:p>
            <a:pPr algn="l"/>
            <a:r>
              <a:rPr lang="en-US" altLang="ko-KR" sz="1400" dirty="0"/>
              <a:t>            </a:t>
            </a:r>
            <a:r>
              <a:rPr lang="en-US" altLang="ko-KR" sz="1400" b="1" dirty="0"/>
              <a:t>case 0</a:t>
            </a:r>
            <a:r>
              <a:rPr lang="en-US" altLang="ko-KR" sz="1400" b="1" dirty="0" smtClean="0"/>
              <a:t>:</a:t>
            </a:r>
          </a:p>
          <a:p>
            <a:pPr algn="l"/>
            <a:r>
              <a:rPr lang="en-US" altLang="ko-KR" sz="1400" b="1" dirty="0" smtClean="0"/>
              <a:t>            …</a:t>
            </a:r>
          </a:p>
          <a:p>
            <a:pPr algn="l"/>
            <a:r>
              <a:rPr lang="en-US" altLang="ko-KR" sz="1400" b="1" dirty="0"/>
              <a:t> </a:t>
            </a:r>
            <a:r>
              <a:rPr lang="en-US" altLang="ko-KR" sz="1400" b="1" dirty="0" smtClean="0"/>
              <a:t>              break;</a:t>
            </a:r>
            <a:endParaRPr lang="en-US" altLang="ko-KR" sz="1400" b="1" dirty="0"/>
          </a:p>
          <a:p>
            <a:pPr algn="l"/>
            <a:r>
              <a:rPr lang="en-US" altLang="ko-KR" sz="1400" b="1" dirty="0" smtClean="0"/>
              <a:t>   }</a:t>
            </a:r>
          </a:p>
          <a:p>
            <a:pPr algn="l"/>
            <a:r>
              <a:rPr lang="en-US" altLang="ko-KR" sz="1400" b="1" dirty="0" smtClean="0"/>
              <a:t>}</a:t>
            </a:r>
            <a:endParaRPr lang="en-US" altLang="ko-KR" sz="1400" b="1" dirty="0"/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544" y="3861048"/>
            <a:ext cx="79928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Q&gt; </a:t>
            </a:r>
            <a:r>
              <a:rPr lang="ko-KR" altLang="en-US" b="1" dirty="0" err="1"/>
              <a:t>핸들러는</a:t>
            </a:r>
            <a:r>
              <a:rPr lang="ko-KR" altLang="en-US" b="1" dirty="0"/>
              <a:t> </a:t>
            </a:r>
            <a:r>
              <a:rPr lang="ko-KR" altLang="en-US" b="1" dirty="0" err="1"/>
              <a:t>어떨때</a:t>
            </a:r>
            <a:r>
              <a:rPr lang="ko-KR" altLang="en-US" b="1" dirty="0"/>
              <a:t> 사용되는가</a:t>
            </a:r>
            <a:r>
              <a:rPr lang="en-US" altLang="ko-KR" b="1" dirty="0"/>
              <a:t>?</a:t>
            </a:r>
          </a:p>
          <a:p>
            <a:r>
              <a:rPr lang="en-US" altLang="ko-KR" b="1" dirty="0"/>
              <a:t>A&gt; </a:t>
            </a:r>
            <a:r>
              <a:rPr lang="ko-KR" altLang="en-US" b="1" dirty="0"/>
              <a:t>주로</a:t>
            </a:r>
            <a:r>
              <a:rPr lang="en-US" altLang="ko-KR" b="1" dirty="0"/>
              <a:t> </a:t>
            </a:r>
            <a:r>
              <a:rPr lang="ko-KR" altLang="en-US" b="1" dirty="0"/>
              <a:t>시간과 관련된 </a:t>
            </a:r>
            <a:r>
              <a:rPr lang="ko-KR" altLang="en-US" b="1" dirty="0" err="1"/>
              <a:t>제어일때</a:t>
            </a:r>
            <a:r>
              <a:rPr lang="ko-KR" altLang="en-US" b="1" dirty="0"/>
              <a:t> 사용된다</a:t>
            </a:r>
            <a:r>
              <a:rPr lang="en-US" altLang="ko-KR" b="1" dirty="0" smtClean="0"/>
              <a:t>.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Q&gt; </a:t>
            </a:r>
            <a:r>
              <a:rPr lang="en-US" altLang="ko-KR" b="1" dirty="0" err="1" smtClean="0"/>
              <a:t>SurfaceView</a:t>
            </a:r>
            <a:r>
              <a:rPr lang="ko-KR" altLang="en-US" b="1" dirty="0" smtClean="0"/>
              <a:t>없이 게임을 </a:t>
            </a:r>
            <a:r>
              <a:rPr lang="ko-KR" altLang="en-US" b="1" dirty="0" err="1" smtClean="0"/>
              <a:t>만드는것이</a:t>
            </a:r>
            <a:r>
              <a:rPr lang="ko-KR" altLang="en-US" b="1" dirty="0" smtClean="0"/>
              <a:t> 가능한가</a:t>
            </a:r>
            <a:r>
              <a:rPr lang="en-US" altLang="ko-KR" b="1" dirty="0" smtClean="0"/>
              <a:t>?</a:t>
            </a:r>
          </a:p>
          <a:p>
            <a:r>
              <a:rPr lang="en-US" altLang="ko-KR" b="1" dirty="0" smtClean="0"/>
              <a:t>A&gt; </a:t>
            </a:r>
            <a:r>
              <a:rPr lang="ko-KR" altLang="en-US" b="1" dirty="0" smtClean="0"/>
              <a:t>일반 </a:t>
            </a:r>
            <a:r>
              <a:rPr lang="ko-KR" altLang="en-US" b="1" dirty="0" err="1" smtClean="0"/>
              <a:t>뷰를</a:t>
            </a:r>
            <a:r>
              <a:rPr lang="ko-KR" altLang="en-US" b="1" dirty="0" smtClean="0"/>
              <a:t> 이용해서도 </a:t>
            </a:r>
            <a:r>
              <a:rPr lang="ko-KR" altLang="en-US" b="1" dirty="0" err="1" smtClean="0"/>
              <a:t>핸들러로만</a:t>
            </a:r>
            <a:r>
              <a:rPr lang="ko-KR" altLang="en-US" b="1" dirty="0" smtClean="0"/>
              <a:t> 이용해서 간단한 게임을 </a:t>
            </a:r>
            <a:r>
              <a:rPr lang="ko-KR" altLang="en-US" b="1" dirty="0" err="1" smtClean="0"/>
              <a:t>만드는것이</a:t>
            </a:r>
            <a:r>
              <a:rPr lang="ko-KR" altLang="en-US" b="1" dirty="0" smtClean="0"/>
              <a:t> 가능하다</a:t>
            </a:r>
            <a:r>
              <a:rPr lang="en-US" altLang="ko-KR" b="1" dirty="0" smtClean="0"/>
              <a:t>.</a:t>
            </a:r>
          </a:p>
          <a:p>
            <a:r>
              <a:rPr lang="ko-KR" altLang="en-US" b="1" dirty="0" smtClean="0"/>
              <a:t>예</a:t>
            </a:r>
            <a:r>
              <a:rPr lang="en-US" altLang="ko-KR" b="1" dirty="0" smtClean="0"/>
              <a:t>) </a:t>
            </a:r>
            <a:r>
              <a:rPr lang="ko-KR" altLang="en-US" b="1" dirty="0" err="1" smtClean="0"/>
              <a:t>애니팡</a:t>
            </a:r>
            <a:r>
              <a:rPr lang="en-US" altLang="ko-KR" b="1" dirty="0"/>
              <a:t> </a:t>
            </a:r>
            <a:r>
              <a:rPr lang="ko-KR" altLang="en-US" b="1" dirty="0" smtClean="0"/>
              <a:t>등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84269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1130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에뮬레이터 만들기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67544" y="692696"/>
            <a:ext cx="7704856" cy="648072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/>
            </a:r>
            <a:br>
              <a:rPr lang="ko-KR" altLang="en-US" sz="1600" dirty="0" smtClean="0"/>
            </a:br>
            <a:r>
              <a:rPr lang="en-US" altLang="ko-KR" sz="1400" dirty="0" smtClean="0"/>
              <a:t>AVD</a:t>
            </a:r>
            <a:r>
              <a:rPr lang="ko-KR" altLang="en-US" sz="1400" dirty="0" smtClean="0"/>
              <a:t>매니저 </a:t>
            </a:r>
            <a:r>
              <a:rPr lang="ko-KR" altLang="en-US" sz="1400" dirty="0" smtClean="0"/>
              <a:t>실행</a:t>
            </a:r>
            <a:endParaRPr lang="en-US" altLang="ko-KR" sz="1400" dirty="0" smtClean="0"/>
          </a:p>
          <a:p>
            <a:pPr algn="l"/>
            <a:endParaRPr lang="en-US" altLang="ko-KR" sz="1400" dirty="0"/>
          </a:p>
          <a:p>
            <a:pPr algn="l"/>
            <a:r>
              <a:rPr lang="en-US" altLang="ko-KR" sz="1400" dirty="0" smtClean="0"/>
              <a:t>Nuxus5 </a:t>
            </a:r>
            <a:r>
              <a:rPr lang="ko-KR" altLang="en-US" sz="1400" dirty="0" smtClean="0"/>
              <a:t>혹은 </a:t>
            </a:r>
            <a:r>
              <a:rPr lang="en-US" altLang="ko-KR" sz="1400" dirty="0" smtClean="0"/>
              <a:t>Nuxus5X </a:t>
            </a:r>
            <a:r>
              <a:rPr lang="ko-KR" altLang="en-US" sz="1400" dirty="0" smtClean="0"/>
              <a:t>선택</a:t>
            </a:r>
            <a:endParaRPr lang="en-US" altLang="ko-KR" sz="1400" dirty="0" smtClean="0"/>
          </a:p>
          <a:p>
            <a:pPr algn="l"/>
            <a:endParaRPr lang="en-US" altLang="ko-KR" sz="1400" dirty="0"/>
          </a:p>
          <a:p>
            <a:pPr algn="l"/>
            <a:endParaRPr lang="en-US" altLang="ko-KR" sz="14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00808"/>
            <a:ext cx="6520031" cy="4660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69037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434274" y="127025"/>
            <a:ext cx="2624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Handler – </a:t>
            </a:r>
            <a:r>
              <a:rPr lang="ko-KR" altLang="en-US" sz="2400" b="1" dirty="0" smtClean="0"/>
              <a:t>실습 </a:t>
            </a:r>
            <a:r>
              <a:rPr lang="en-US" altLang="ko-KR" sz="2400" b="1" dirty="0" smtClean="0"/>
              <a:t>1</a:t>
            </a:r>
            <a:endParaRPr lang="ko-KR" altLang="en-US" sz="2400" b="1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50223" y="620688"/>
            <a:ext cx="8280920" cy="93610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b="1" dirty="0" smtClean="0"/>
              <a:t>* </a:t>
            </a:r>
            <a:r>
              <a:rPr lang="ko-KR" altLang="en-US" sz="1800" b="1" dirty="0" smtClean="0"/>
              <a:t>실습</a:t>
            </a:r>
            <a:r>
              <a:rPr lang="en-US" altLang="ko-KR" sz="1800" b="1" dirty="0" smtClean="0"/>
              <a:t>1</a:t>
            </a:r>
          </a:p>
          <a:p>
            <a:pPr algn="l"/>
            <a:r>
              <a:rPr lang="ko-KR" altLang="en-US" sz="1400" b="1" dirty="0" smtClean="0"/>
              <a:t>화면 </a:t>
            </a:r>
            <a:r>
              <a:rPr lang="ko-KR" altLang="en-US" sz="1400" b="1" dirty="0" err="1" smtClean="0"/>
              <a:t>터치시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액션바를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3</a:t>
            </a:r>
            <a:r>
              <a:rPr lang="ko-KR" altLang="en-US" sz="1400" b="1" dirty="0" smtClean="0"/>
              <a:t>초간 보여줬다가 </a:t>
            </a:r>
            <a:r>
              <a:rPr lang="en-US" altLang="ko-KR" sz="1400" b="1" dirty="0" smtClean="0"/>
              <a:t>3</a:t>
            </a:r>
            <a:r>
              <a:rPr lang="ko-KR" altLang="en-US" sz="1400" b="1" dirty="0" err="1" smtClean="0"/>
              <a:t>초후에</a:t>
            </a:r>
            <a:r>
              <a:rPr lang="ko-KR" altLang="en-US" sz="1400" b="1" dirty="0" smtClean="0"/>
              <a:t> 사라지게 하기</a:t>
            </a:r>
            <a:endParaRPr lang="en-US" altLang="ko-KR" sz="1400" b="1" dirty="0" smtClean="0"/>
          </a:p>
          <a:p>
            <a:pPr algn="l"/>
            <a:r>
              <a:rPr lang="en-US" altLang="ko-KR" sz="1400" b="1" dirty="0" smtClean="0"/>
              <a:t>File -&gt; New -&gt; Fragment -&gt; empty Fragment </a:t>
            </a:r>
            <a:r>
              <a:rPr lang="ko-KR" altLang="en-US" sz="1400" b="1" dirty="0" smtClean="0"/>
              <a:t>생성</a:t>
            </a:r>
            <a:r>
              <a:rPr lang="en-US" altLang="ko-KR" sz="1400" b="1" dirty="0" smtClean="0"/>
              <a:t>, Handler1Fragment </a:t>
            </a: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080120" y="1772816"/>
            <a:ext cx="6372200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mView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= inflater.inflate(R.layout.</a:t>
            </a:r>
            <a:r>
              <a:rPr kumimoji="1" lang="ko-KR" altLang="ko-KR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fragment_handler1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container,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false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ButterKnife.</a:t>
            </a:r>
            <a: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bind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this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mView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mView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.setOnTouchListener(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View.OnTouchListener() {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@Override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public boolean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onTouch(View v, MotionEvent event) {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if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(event.getAction() == MotionEvent.</a:t>
            </a:r>
            <a:r>
              <a:rPr kumimoji="1" lang="ko-KR" altLang="ko-KR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ACTION_DOWN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 {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Log.</a:t>
            </a:r>
            <a: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d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"LDK"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"on Touch"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//3</a:t>
            </a:r>
            <a: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초간 </a:t>
            </a:r>
            <a:r>
              <a:rPr kumimoji="1" lang="ko-KR" sz="11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액션바</a:t>
            </a:r>
            <a: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보이기</a:t>
            </a:r>
            <a:b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getActivity().getActionBar().show();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mHandler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.removeMessages(</a:t>
            </a:r>
            <a:r>
              <a:rPr kumimoji="1" lang="ko-KR" altLang="ko-KR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MSG_ACTIONBAR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mHandler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.sendEmptyMessageDelayed(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100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3000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}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return true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}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});</a:t>
            </a:r>
            <a:endParaRPr kumimoji="1" lang="ko-KR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0046" y="1486886"/>
            <a:ext cx="176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onCreateView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9552" y="4730368"/>
            <a:ext cx="6300192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private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Handler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mHandler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=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Handler()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@Override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public void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handleMessage(Message msg)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switch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(msg.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what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case </a:t>
            </a:r>
            <a:r>
              <a:rPr kumimoji="1" lang="ko-KR" altLang="ko-KR" sz="12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MSG_ACTIONBAR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 getActivity().getActionBar().hide();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break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}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}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};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51520" y="4730368"/>
            <a:ext cx="7632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22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315411" y="1124744"/>
            <a:ext cx="6272813" cy="52168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&lt;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LinearLayout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xmlns: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"http://schemas.android.com/apk/res/android"</a:t>
            </a:r>
            <a:b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xmlns: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tools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"http://schemas.android.com/tools"</a:t>
            </a:r>
            <a:b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:layout_width=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"match_parent"</a:t>
            </a:r>
            <a:b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:layout_height=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"match_parent"</a:t>
            </a:r>
            <a:b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:orientation=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"vertical"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&gt;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&lt;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TextView</a:t>
            </a:r>
            <a:b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:layout_width=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"wrap_content"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:layout_height=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"wrap_content"</a:t>
            </a:r>
            <a:b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:layout_gravity=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"center_horizontal"</a:t>
            </a:r>
            <a:b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:textAppearance=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"?android:attr/textAppearanceLarge"</a:t>
            </a:r>
            <a:b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:text=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"0"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:padding=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"10dp"</a:t>
            </a:r>
            <a:b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:id=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"@+id/tvDisplay" 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/&gt;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&lt;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LinearLayout</a:t>
            </a:r>
            <a:b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:orientation=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"horizontal"</a:t>
            </a:r>
            <a:b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:layout_width=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"match_parent"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:layout_height=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"wrap_content"</a:t>
            </a:r>
            <a:b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:gravity=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"center"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&gt;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&lt;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Button</a:t>
            </a:r>
            <a:b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:layout_width=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"wrap_content"</a:t>
            </a:r>
            <a:b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:layout_height=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"wrap_content"</a:t>
            </a:r>
            <a:b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:text=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"start"</a:t>
            </a:r>
            <a:b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:id=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"@+id/btnStart" 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/&gt;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&lt;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Button</a:t>
            </a:r>
            <a:b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:layout_width=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"wrap_content"</a:t>
            </a:r>
            <a:b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:layout_height=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"wrap_content"</a:t>
            </a:r>
            <a:b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:text=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"stop"</a:t>
            </a:r>
            <a:b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:id=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"@+id/btnStop" 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/&gt;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&lt;/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LinearLayout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&gt;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&lt;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LinearLayout</a:t>
            </a:r>
            <a:b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:layout_width=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"match_parent"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:layout_height=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"1dp"</a:t>
            </a:r>
            <a:b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:layout_margin=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"20dp"</a:t>
            </a:r>
            <a:b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:background=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"#FF333333" 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/&gt;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&lt;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Button</a:t>
            </a:r>
            <a:b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:layout_width=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"wrap_content"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:layout_height=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"wrap_content"</a:t>
            </a:r>
            <a:b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:layout_gravity=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"center_horizontal"</a:t>
            </a:r>
            <a:b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:text=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"start"</a:t>
            </a:r>
            <a:b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:id=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"@+id/msgStart" 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/&gt;</a:t>
            </a:r>
            <a:b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&lt;/</a:t>
            </a:r>
            <a:r>
              <a:rPr kumimoji="1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LinearLayout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&gt;</a:t>
            </a:r>
            <a:endParaRPr kumimoji="1" lang="ko-KR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34274" y="127025"/>
            <a:ext cx="4461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Handler – </a:t>
            </a:r>
            <a:r>
              <a:rPr lang="ko-KR" altLang="en-US" sz="2400" b="1" dirty="0" smtClean="0"/>
              <a:t>실습 </a:t>
            </a:r>
            <a:r>
              <a:rPr lang="en-US" altLang="ko-KR" sz="2400" b="1" dirty="0" smtClean="0"/>
              <a:t>2: </a:t>
            </a:r>
            <a:r>
              <a:rPr lang="ko-KR" altLang="en-US" sz="2400" b="1" dirty="0" smtClean="0"/>
              <a:t>타이머 구현</a:t>
            </a:r>
            <a:endParaRPr lang="ko-KR" altLang="en-US" sz="2400" b="1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50223" y="620688"/>
            <a:ext cx="8280920" cy="54006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b="1" dirty="0" smtClean="0"/>
              <a:t>1) Layout </a:t>
            </a:r>
            <a:r>
              <a:rPr lang="ko-KR" altLang="en-US" sz="1400" b="1" dirty="0" smtClean="0"/>
              <a:t>구현</a:t>
            </a:r>
            <a:endParaRPr lang="en-US" altLang="ko-KR" sz="1400" b="1" dirty="0" smtClean="0"/>
          </a:p>
          <a:p>
            <a:pPr algn="l"/>
            <a:r>
              <a:rPr lang="en-US" altLang="ko-KR" sz="1400" b="1" dirty="0" smtClean="0"/>
              <a:t>Fragment_handler1.xml</a:t>
            </a: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389" y="3645024"/>
            <a:ext cx="2228850" cy="2705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613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23528" y="662131"/>
            <a:ext cx="8280920" cy="36004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b="1" dirty="0" smtClean="0"/>
              <a:t>2) </a:t>
            </a:r>
            <a:r>
              <a:rPr lang="ko-KR" altLang="en-US" sz="1400" b="1" dirty="0" smtClean="0"/>
              <a:t>이벤트 처리</a:t>
            </a:r>
            <a:endParaRPr lang="en-US" altLang="ko-KR" sz="14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34274" y="127025"/>
            <a:ext cx="4461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Handler – </a:t>
            </a:r>
            <a:r>
              <a:rPr lang="ko-KR" altLang="en-US" sz="2400" b="1" dirty="0" smtClean="0"/>
              <a:t>실습 </a:t>
            </a:r>
            <a:r>
              <a:rPr lang="en-US" altLang="ko-KR" sz="2400" b="1" dirty="0" smtClean="0"/>
              <a:t>2: </a:t>
            </a:r>
            <a:r>
              <a:rPr lang="ko-KR" altLang="en-US" sz="2400" b="1" dirty="0" smtClean="0"/>
              <a:t>타이머 구현</a:t>
            </a:r>
            <a:endParaRPr lang="ko-KR" altLang="en-US" sz="2400" b="1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800200" y="692696"/>
            <a:ext cx="5652120" cy="51706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00"/>
                </a:solidFill>
              </a:rPr>
              <a:t>@</a:t>
            </a:r>
            <a:r>
              <a:rPr lang="en-US" altLang="ko-KR" sz="1000" dirty="0" err="1">
                <a:solidFill>
                  <a:srgbClr val="808000"/>
                </a:solidFill>
              </a:rPr>
              <a:t>OnClick</a:t>
            </a:r>
            <a:r>
              <a:rPr lang="en-US" altLang="ko-KR" sz="1000" dirty="0"/>
              <a:t>({</a:t>
            </a:r>
            <a:r>
              <a:rPr lang="en-US" altLang="ko-KR" sz="1000" dirty="0" err="1" smtClean="0"/>
              <a:t>R.id.</a:t>
            </a:r>
            <a:r>
              <a:rPr lang="en-US" altLang="ko-KR" sz="1000" b="1" i="1" dirty="0" err="1" smtClean="0">
                <a:solidFill>
                  <a:srgbClr val="660E7A"/>
                </a:solidFill>
              </a:rPr>
              <a:t>btnStart</a:t>
            </a:r>
            <a:r>
              <a:rPr lang="en-US" altLang="ko-KR" sz="1000" dirty="0" err="1" smtClean="0"/>
              <a:t>,R.id.</a:t>
            </a:r>
            <a:r>
              <a:rPr lang="en-US" altLang="ko-KR" sz="1000" b="1" i="1" dirty="0" err="1" smtClean="0">
                <a:solidFill>
                  <a:srgbClr val="660E7A"/>
                </a:solidFill>
              </a:rPr>
              <a:t>btnStop</a:t>
            </a:r>
            <a:r>
              <a:rPr lang="en-US" altLang="ko-KR" sz="1000" dirty="0" smtClean="0"/>
              <a:t>}) </a:t>
            </a:r>
            <a:r>
              <a:rPr lang="en-US" altLang="ko-KR" sz="1000" b="1" dirty="0">
                <a:solidFill>
                  <a:srgbClr val="000080"/>
                </a:solidFill>
              </a:rPr>
              <a:t>void 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(View v) {</a:t>
            </a:r>
            <a:br>
              <a:rPr lang="en-US" altLang="ko-KR" sz="1000" dirty="0"/>
            </a:br>
            <a:r>
              <a:rPr lang="en-US" altLang="ko-KR" sz="1000" dirty="0"/>
              <a:t>    </a:t>
            </a:r>
            <a:r>
              <a:rPr lang="en-US" altLang="ko-KR" sz="1000" b="1" dirty="0">
                <a:solidFill>
                  <a:srgbClr val="000080"/>
                </a:solidFill>
              </a:rPr>
              <a:t>switch</a:t>
            </a:r>
            <a:r>
              <a:rPr lang="en-US" altLang="ko-KR" sz="1000" dirty="0"/>
              <a:t>(</a:t>
            </a:r>
            <a:r>
              <a:rPr lang="en-US" altLang="ko-KR" sz="1000" dirty="0" err="1"/>
              <a:t>v.getId</a:t>
            </a:r>
            <a:r>
              <a:rPr lang="en-US" altLang="ko-KR" sz="1000" dirty="0"/>
              <a:t>()) {</a:t>
            </a:r>
            <a:br>
              <a:rPr lang="en-US" altLang="ko-KR" sz="1000" dirty="0"/>
            </a:br>
            <a:r>
              <a:rPr lang="en-US" altLang="ko-KR" sz="1000" dirty="0"/>
              <a:t>        </a:t>
            </a:r>
            <a:r>
              <a:rPr lang="en-US" altLang="ko-KR" sz="1000" b="1" dirty="0">
                <a:solidFill>
                  <a:srgbClr val="000080"/>
                </a:solidFill>
              </a:rPr>
              <a:t>case </a:t>
            </a:r>
            <a:r>
              <a:rPr lang="en-US" altLang="ko-KR" sz="1000" dirty="0" err="1"/>
              <a:t>R.id.</a:t>
            </a:r>
            <a:r>
              <a:rPr lang="en-US" altLang="ko-KR" sz="1000" b="1" i="1" dirty="0" err="1">
                <a:solidFill>
                  <a:srgbClr val="660E7A"/>
                </a:solidFill>
              </a:rPr>
              <a:t>btnStart</a:t>
            </a:r>
            <a:r>
              <a:rPr lang="en-US" altLang="ko-KR" sz="1000" dirty="0"/>
              <a:t>:</a:t>
            </a:r>
            <a:br>
              <a:rPr lang="en-US" altLang="ko-KR" sz="1000" dirty="0"/>
            </a:br>
            <a:r>
              <a:rPr lang="en-US" altLang="ko-KR" sz="1000" dirty="0"/>
              <a:t>            </a:t>
            </a:r>
            <a:r>
              <a:rPr lang="en-US" altLang="ko-KR" sz="1000" b="1" dirty="0" err="1">
                <a:solidFill>
                  <a:srgbClr val="660E7A"/>
                </a:solidFill>
              </a:rPr>
              <a:t>mThread</a:t>
            </a:r>
            <a:r>
              <a:rPr lang="en-US" altLang="ko-KR" sz="1000" b="1" dirty="0">
                <a:solidFill>
                  <a:srgbClr val="660E7A"/>
                </a:solidFill>
              </a:rPr>
              <a:t> </a:t>
            </a:r>
            <a:r>
              <a:rPr lang="en-US" altLang="ko-KR" sz="1000" dirty="0"/>
              <a:t>= </a:t>
            </a:r>
            <a:r>
              <a:rPr lang="en-US" altLang="ko-KR" sz="1000" b="1" dirty="0">
                <a:solidFill>
                  <a:srgbClr val="000080"/>
                </a:solidFill>
              </a:rPr>
              <a:t>new </a:t>
            </a:r>
            <a:r>
              <a:rPr lang="en-US" altLang="ko-KR" sz="1000" dirty="0" err="1"/>
              <a:t>TimerThread</a:t>
            </a:r>
            <a:r>
              <a:rPr lang="en-US" altLang="ko-KR" sz="1000" dirty="0"/>
              <a:t>();</a:t>
            </a:r>
            <a:br>
              <a:rPr lang="en-US" altLang="ko-KR" sz="1000" dirty="0"/>
            </a:br>
            <a:r>
              <a:rPr lang="en-US" altLang="ko-KR" sz="1000" dirty="0"/>
              <a:t>            </a:t>
            </a:r>
            <a:r>
              <a:rPr lang="en-US" altLang="ko-KR" sz="1000" b="1" dirty="0" err="1">
                <a:solidFill>
                  <a:srgbClr val="660E7A"/>
                </a:solidFill>
              </a:rPr>
              <a:t>mThread</a:t>
            </a:r>
            <a:r>
              <a:rPr lang="en-US" altLang="ko-KR" sz="1000" dirty="0" err="1"/>
              <a:t>.start</a:t>
            </a:r>
            <a:r>
              <a:rPr lang="en-US" altLang="ko-KR" sz="1000" dirty="0"/>
              <a:t>();</a:t>
            </a:r>
            <a:br>
              <a:rPr lang="en-US" altLang="ko-KR" sz="1000" dirty="0"/>
            </a:br>
            <a:r>
              <a:rPr lang="en-US" altLang="ko-KR" sz="1000" dirty="0"/>
              <a:t>            </a:t>
            </a:r>
            <a:r>
              <a:rPr lang="en-US" altLang="ko-KR" sz="1000" b="1" dirty="0">
                <a:solidFill>
                  <a:srgbClr val="000080"/>
                </a:solidFill>
              </a:rPr>
              <a:t>break</a:t>
            </a:r>
            <a:r>
              <a:rPr lang="en-US" altLang="ko-KR" sz="1000" dirty="0"/>
              <a:t>;</a:t>
            </a:r>
            <a:br>
              <a:rPr lang="en-US" altLang="ko-KR" sz="1000" dirty="0"/>
            </a:br>
            <a:r>
              <a:rPr lang="en-US" altLang="ko-KR" sz="1000" dirty="0"/>
              <a:t>        </a:t>
            </a:r>
            <a:r>
              <a:rPr lang="en-US" altLang="ko-KR" sz="1000" b="1" dirty="0">
                <a:solidFill>
                  <a:srgbClr val="000080"/>
                </a:solidFill>
              </a:rPr>
              <a:t>case </a:t>
            </a:r>
            <a:r>
              <a:rPr lang="en-US" altLang="ko-KR" sz="1000" dirty="0" err="1"/>
              <a:t>R.id.</a:t>
            </a:r>
            <a:r>
              <a:rPr lang="en-US" altLang="ko-KR" sz="1000" b="1" i="1" dirty="0" err="1">
                <a:solidFill>
                  <a:srgbClr val="660E7A"/>
                </a:solidFill>
              </a:rPr>
              <a:t>btnStop</a:t>
            </a:r>
            <a:r>
              <a:rPr lang="en-US" altLang="ko-KR" sz="1000" dirty="0"/>
              <a:t>:</a:t>
            </a:r>
            <a:br>
              <a:rPr lang="en-US" altLang="ko-KR" sz="1000" dirty="0"/>
            </a:br>
            <a:r>
              <a:rPr lang="en-US" altLang="ko-KR" sz="1000" dirty="0"/>
              <a:t>            </a:t>
            </a:r>
            <a:r>
              <a:rPr lang="en-US" altLang="ko-KR" sz="1000" b="1" dirty="0" err="1">
                <a:solidFill>
                  <a:srgbClr val="660E7A"/>
                </a:solidFill>
              </a:rPr>
              <a:t>mThread</a:t>
            </a:r>
            <a:r>
              <a:rPr lang="en-US" altLang="ko-KR" sz="1000" dirty="0" err="1"/>
              <a:t>.</a:t>
            </a:r>
            <a:r>
              <a:rPr lang="en-US" altLang="ko-KR" sz="1000" b="1" dirty="0" err="1">
                <a:solidFill>
                  <a:srgbClr val="660E7A"/>
                </a:solidFill>
              </a:rPr>
              <a:t>isRun</a:t>
            </a:r>
            <a:r>
              <a:rPr lang="en-US" altLang="ko-KR" sz="1000" b="1" dirty="0">
                <a:solidFill>
                  <a:srgbClr val="660E7A"/>
                </a:solidFill>
              </a:rPr>
              <a:t> </a:t>
            </a:r>
            <a:r>
              <a:rPr lang="en-US" altLang="ko-KR" sz="1000" dirty="0"/>
              <a:t>= </a:t>
            </a:r>
            <a:r>
              <a:rPr lang="en-US" altLang="ko-KR" sz="1000" b="1" dirty="0">
                <a:solidFill>
                  <a:srgbClr val="000080"/>
                </a:solidFill>
              </a:rPr>
              <a:t>false</a:t>
            </a:r>
            <a:r>
              <a:rPr lang="en-US" altLang="ko-KR" sz="1000" dirty="0"/>
              <a:t>;</a:t>
            </a:r>
            <a:br>
              <a:rPr lang="en-US" altLang="ko-KR" sz="1000" dirty="0"/>
            </a:br>
            <a:r>
              <a:rPr lang="en-US" altLang="ko-KR" sz="1000" dirty="0"/>
              <a:t>            </a:t>
            </a:r>
            <a:r>
              <a:rPr lang="en-US" altLang="ko-KR" sz="1000" b="1" dirty="0">
                <a:solidFill>
                  <a:srgbClr val="000080"/>
                </a:solidFill>
              </a:rPr>
              <a:t>break</a:t>
            </a:r>
            <a:r>
              <a:rPr lang="en-US" altLang="ko-KR" sz="1000" dirty="0" smtClean="0"/>
              <a:t>;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/>
              <a:t>    }</a:t>
            </a:r>
            <a:br>
              <a:rPr lang="en-US" altLang="ko-KR" sz="1000" dirty="0"/>
            </a:br>
            <a:r>
              <a:rPr lang="en-US" altLang="ko-KR" sz="1000" dirty="0"/>
              <a:t>}</a:t>
            </a:r>
            <a:br>
              <a:rPr lang="en-US" altLang="ko-KR" sz="1000" dirty="0"/>
            </a:b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b="1" dirty="0">
                <a:solidFill>
                  <a:srgbClr val="000080"/>
                </a:solidFill>
              </a:rPr>
              <a:t>class </a:t>
            </a:r>
            <a:r>
              <a:rPr lang="en-US" altLang="ko-KR" sz="1000" dirty="0" err="1"/>
              <a:t>TimerThread</a:t>
            </a:r>
            <a:r>
              <a:rPr lang="en-US" altLang="ko-KR" sz="1000" dirty="0"/>
              <a:t> </a:t>
            </a:r>
            <a:r>
              <a:rPr lang="en-US" altLang="ko-KR" sz="1000" b="1" dirty="0">
                <a:solidFill>
                  <a:srgbClr val="000080"/>
                </a:solidFill>
              </a:rPr>
              <a:t>extends </a:t>
            </a:r>
            <a:r>
              <a:rPr lang="en-US" altLang="ko-KR" sz="1000" dirty="0"/>
              <a:t>Thread {</a:t>
            </a:r>
            <a:br>
              <a:rPr lang="en-US" altLang="ko-KR" sz="1000" dirty="0"/>
            </a:br>
            <a:r>
              <a:rPr lang="en-US" altLang="ko-KR" sz="1000" dirty="0"/>
              <a:t>    </a:t>
            </a:r>
            <a:r>
              <a:rPr lang="en-US" altLang="ko-KR" sz="1000" b="1" dirty="0">
                <a:solidFill>
                  <a:srgbClr val="000080"/>
                </a:solidFill>
              </a:rPr>
              <a:t>public </a:t>
            </a:r>
            <a:r>
              <a:rPr lang="en-US" altLang="ko-KR" sz="1000" b="1" dirty="0" err="1">
                <a:solidFill>
                  <a:srgbClr val="000080"/>
                </a:solidFill>
              </a:rPr>
              <a:t>boolean</a:t>
            </a:r>
            <a:r>
              <a:rPr lang="en-US" altLang="ko-KR" sz="1000" b="1" dirty="0">
                <a:solidFill>
                  <a:srgbClr val="000080"/>
                </a:solidFill>
              </a:rPr>
              <a:t> </a:t>
            </a:r>
            <a:r>
              <a:rPr lang="en-US" altLang="ko-KR" sz="1000" b="1" dirty="0" err="1">
                <a:solidFill>
                  <a:srgbClr val="660E7A"/>
                </a:solidFill>
              </a:rPr>
              <a:t>isRun</a:t>
            </a:r>
            <a:r>
              <a:rPr lang="en-US" altLang="ko-KR" sz="1000" b="1" dirty="0">
                <a:solidFill>
                  <a:srgbClr val="660E7A"/>
                </a:solidFill>
              </a:rPr>
              <a:t> </a:t>
            </a:r>
            <a:r>
              <a:rPr lang="en-US" altLang="ko-KR" sz="1000" dirty="0"/>
              <a:t>= </a:t>
            </a:r>
            <a:r>
              <a:rPr lang="en-US" altLang="ko-KR" sz="1000" b="1" dirty="0">
                <a:solidFill>
                  <a:srgbClr val="000080"/>
                </a:solidFill>
              </a:rPr>
              <a:t>true</a:t>
            </a:r>
            <a:r>
              <a:rPr lang="en-US" altLang="ko-KR" sz="1000" dirty="0"/>
              <a:t>;</a:t>
            </a:r>
            <a:br>
              <a:rPr lang="en-US" altLang="ko-KR" sz="1000" dirty="0"/>
            </a:b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/>
              <a:t>    </a:t>
            </a:r>
            <a:r>
              <a:rPr lang="en-US" altLang="ko-KR" sz="1000" dirty="0">
                <a:solidFill>
                  <a:srgbClr val="808000"/>
                </a:solidFill>
              </a:rPr>
              <a:t>@Override</a:t>
            </a:r>
            <a:br>
              <a:rPr lang="en-US" altLang="ko-KR" sz="1000" dirty="0">
                <a:solidFill>
                  <a:srgbClr val="808000"/>
                </a:solidFill>
              </a:rPr>
            </a:br>
            <a:r>
              <a:rPr lang="en-US" altLang="ko-KR" sz="1000" dirty="0">
                <a:solidFill>
                  <a:srgbClr val="808000"/>
                </a:solidFill>
              </a:rPr>
              <a:t>    </a:t>
            </a:r>
            <a:r>
              <a:rPr lang="en-US" altLang="ko-KR" sz="1000" b="1" dirty="0">
                <a:solidFill>
                  <a:srgbClr val="000080"/>
                </a:solidFill>
              </a:rPr>
              <a:t>public void </a:t>
            </a:r>
            <a:r>
              <a:rPr lang="en-US" altLang="ko-KR" sz="1000" dirty="0"/>
              <a:t>run() {</a:t>
            </a:r>
            <a:br>
              <a:rPr lang="en-US" altLang="ko-KR" sz="1000" dirty="0"/>
            </a:br>
            <a:r>
              <a:rPr lang="en-US" altLang="ko-KR" sz="1000" dirty="0"/>
              <a:t>        </a:t>
            </a:r>
            <a:r>
              <a:rPr lang="en-US" altLang="ko-KR" sz="1000" b="1" dirty="0">
                <a:solidFill>
                  <a:srgbClr val="000080"/>
                </a:solidFill>
              </a:rPr>
              <a:t>while</a:t>
            </a:r>
            <a:r>
              <a:rPr lang="en-US" altLang="ko-KR" sz="1000" dirty="0"/>
              <a:t>(</a:t>
            </a:r>
            <a:r>
              <a:rPr lang="en-US" altLang="ko-KR" sz="1000" b="1" dirty="0" err="1">
                <a:solidFill>
                  <a:srgbClr val="660E7A"/>
                </a:solidFill>
              </a:rPr>
              <a:t>isRun</a:t>
            </a:r>
            <a:r>
              <a:rPr lang="en-US" altLang="ko-KR" sz="1000" dirty="0"/>
              <a:t>) {</a:t>
            </a:r>
            <a:br>
              <a:rPr lang="en-US" altLang="ko-KR" sz="1000" dirty="0"/>
            </a:br>
            <a:r>
              <a:rPr lang="en-US" altLang="ko-KR" sz="1000" dirty="0"/>
              <a:t>            </a:t>
            </a:r>
            <a:r>
              <a:rPr lang="en-US" altLang="ko-KR" sz="1000" b="1" dirty="0">
                <a:solidFill>
                  <a:srgbClr val="000080"/>
                </a:solidFill>
              </a:rPr>
              <a:t>try </a:t>
            </a:r>
            <a:r>
              <a:rPr lang="en-US" altLang="ko-KR" sz="1000" dirty="0"/>
              <a:t>{</a:t>
            </a:r>
            <a:br>
              <a:rPr lang="en-US" altLang="ko-KR" sz="1000" dirty="0"/>
            </a:br>
            <a:r>
              <a:rPr lang="en-US" altLang="ko-KR" sz="1000" dirty="0"/>
              <a:t>                </a:t>
            </a:r>
            <a:r>
              <a:rPr lang="en-US" altLang="ko-KR" sz="1000" dirty="0" err="1"/>
              <a:t>Thread.</a:t>
            </a:r>
            <a:r>
              <a:rPr lang="en-US" altLang="ko-KR" sz="1000" i="1" dirty="0" err="1"/>
              <a:t>sleep</a:t>
            </a:r>
            <a:r>
              <a:rPr lang="en-US" altLang="ko-KR" sz="1000" dirty="0"/>
              <a:t>(</a:t>
            </a:r>
            <a:r>
              <a:rPr lang="en-US" altLang="ko-KR" sz="1000" dirty="0">
                <a:solidFill>
                  <a:srgbClr val="0000FF"/>
                </a:solidFill>
              </a:rPr>
              <a:t>1000</a:t>
            </a:r>
            <a:r>
              <a:rPr lang="en-US" altLang="ko-KR" sz="1000" dirty="0"/>
              <a:t>);</a:t>
            </a:r>
            <a:br>
              <a:rPr lang="en-US" altLang="ko-KR" sz="1000" dirty="0"/>
            </a:br>
            <a:r>
              <a:rPr lang="en-US" altLang="ko-KR" sz="1000" dirty="0"/>
              <a:t>            } </a:t>
            </a:r>
            <a:r>
              <a:rPr lang="en-US" altLang="ko-KR" sz="1000" b="1" dirty="0">
                <a:solidFill>
                  <a:srgbClr val="000080"/>
                </a:solidFill>
              </a:rPr>
              <a:t>catch </a:t>
            </a:r>
            <a:r>
              <a:rPr lang="en-US" altLang="ko-KR" sz="1000" dirty="0"/>
              <a:t>(</a:t>
            </a:r>
            <a:r>
              <a:rPr lang="en-US" altLang="ko-KR" sz="1000" dirty="0" err="1"/>
              <a:t>InterruptedException</a:t>
            </a:r>
            <a:r>
              <a:rPr lang="en-US" altLang="ko-KR" sz="1000" dirty="0"/>
              <a:t> e) {</a:t>
            </a:r>
            <a:br>
              <a:rPr lang="en-US" altLang="ko-KR" sz="1000" dirty="0"/>
            </a:br>
            <a:r>
              <a:rPr lang="en-US" altLang="ko-KR" sz="1000" dirty="0"/>
              <a:t>                </a:t>
            </a:r>
            <a:r>
              <a:rPr lang="en-US" altLang="ko-KR" sz="1000" dirty="0" err="1"/>
              <a:t>e.printStackTrace</a:t>
            </a:r>
            <a:r>
              <a:rPr lang="en-US" altLang="ko-KR" sz="1000" dirty="0"/>
              <a:t>();</a:t>
            </a:r>
            <a:br>
              <a:rPr lang="en-US" altLang="ko-KR" sz="1000" dirty="0"/>
            </a:br>
            <a:r>
              <a:rPr lang="en-US" altLang="ko-KR" sz="1000" dirty="0"/>
              <a:t>            }</a:t>
            </a:r>
            <a:br>
              <a:rPr lang="en-US" altLang="ko-KR" sz="1000" dirty="0"/>
            </a:br>
            <a:r>
              <a:rPr lang="en-US" altLang="ko-KR" sz="1000" dirty="0"/>
              <a:t>            ++</a:t>
            </a:r>
            <a:r>
              <a:rPr lang="en-US" altLang="ko-KR" sz="1000" b="1" dirty="0" err="1">
                <a:solidFill>
                  <a:srgbClr val="660E7A"/>
                </a:solidFill>
              </a:rPr>
              <a:t>mCount</a:t>
            </a:r>
            <a:r>
              <a:rPr lang="en-US" altLang="ko-KR" sz="1000" dirty="0"/>
              <a:t>;</a:t>
            </a:r>
            <a:br>
              <a:rPr lang="en-US" altLang="ko-KR" sz="1000" dirty="0"/>
            </a:br>
            <a:r>
              <a:rPr lang="en-US" altLang="ko-KR" sz="1000" dirty="0"/>
              <a:t>            </a:t>
            </a:r>
            <a:r>
              <a:rPr lang="en-US" altLang="ko-KR" sz="1000" i="1" dirty="0">
                <a:solidFill>
                  <a:srgbClr val="808080"/>
                </a:solidFill>
              </a:rPr>
              <a:t>//UI </a:t>
            </a:r>
            <a:r>
              <a:rPr lang="ko-KR" altLang="en-US" sz="1000" i="1" dirty="0">
                <a:solidFill>
                  <a:srgbClr val="808080"/>
                </a:solidFill>
              </a:rPr>
              <a:t>갱신</a:t>
            </a:r>
            <a:br>
              <a:rPr lang="ko-KR" altLang="en-US" sz="1000" i="1" dirty="0">
                <a:solidFill>
                  <a:srgbClr val="808080"/>
                </a:solidFill>
              </a:rPr>
            </a:br>
            <a:r>
              <a:rPr lang="ko-KR" altLang="en-US" sz="1000" i="1" dirty="0">
                <a:solidFill>
                  <a:srgbClr val="808080"/>
                </a:solidFill>
              </a:rPr>
              <a:t>            </a:t>
            </a:r>
            <a:r>
              <a:rPr lang="en-US" altLang="ko-KR" sz="1000" i="1" dirty="0">
                <a:solidFill>
                  <a:srgbClr val="808080"/>
                </a:solidFill>
              </a:rPr>
              <a:t>//</a:t>
            </a:r>
            <a:r>
              <a:rPr lang="en-US" altLang="ko-KR" sz="1000" i="1" dirty="0" err="1">
                <a:solidFill>
                  <a:srgbClr val="808080"/>
                </a:solidFill>
              </a:rPr>
              <a:t>tvDisplay.setText</a:t>
            </a:r>
            <a:r>
              <a:rPr lang="en-US" altLang="ko-KR" sz="1000" i="1" dirty="0">
                <a:solidFill>
                  <a:srgbClr val="808080"/>
                </a:solidFill>
              </a:rPr>
              <a:t>(</a:t>
            </a:r>
            <a:r>
              <a:rPr lang="en-US" altLang="ko-KR" sz="1000" i="1" dirty="0" err="1">
                <a:solidFill>
                  <a:srgbClr val="808080"/>
                </a:solidFill>
              </a:rPr>
              <a:t>String.valueOf</a:t>
            </a:r>
            <a:r>
              <a:rPr lang="en-US" altLang="ko-KR" sz="1000" i="1" dirty="0">
                <a:solidFill>
                  <a:srgbClr val="808080"/>
                </a:solidFill>
              </a:rPr>
              <a:t>(</a:t>
            </a:r>
            <a:r>
              <a:rPr lang="en-US" altLang="ko-KR" sz="1000" i="1" dirty="0" err="1">
                <a:solidFill>
                  <a:srgbClr val="808080"/>
                </a:solidFill>
              </a:rPr>
              <a:t>mCount</a:t>
            </a:r>
            <a:r>
              <a:rPr lang="en-US" altLang="ko-KR" sz="1000" i="1" dirty="0">
                <a:solidFill>
                  <a:srgbClr val="808080"/>
                </a:solidFill>
              </a:rPr>
              <a:t>));</a:t>
            </a:r>
            <a:br>
              <a:rPr lang="en-US" altLang="ko-KR" sz="1000" i="1" dirty="0">
                <a:solidFill>
                  <a:srgbClr val="808080"/>
                </a:solidFill>
              </a:rPr>
            </a:br>
            <a:r>
              <a:rPr lang="en-US" altLang="ko-KR" sz="1000" i="1" dirty="0">
                <a:solidFill>
                  <a:srgbClr val="808080"/>
                </a:solidFill>
              </a:rPr>
              <a:t>            </a:t>
            </a:r>
            <a:r>
              <a:rPr lang="en-US" altLang="ko-KR" sz="1000" dirty="0"/>
              <a:t>Message </a:t>
            </a:r>
            <a:r>
              <a:rPr lang="en-US" altLang="ko-KR" sz="1000" dirty="0" err="1"/>
              <a:t>msg</a:t>
            </a:r>
            <a:r>
              <a:rPr lang="en-US" altLang="ko-KR" sz="1000" dirty="0"/>
              <a:t> = </a:t>
            </a:r>
            <a:r>
              <a:rPr lang="en-US" altLang="ko-KR" sz="1000" b="1" dirty="0" err="1">
                <a:solidFill>
                  <a:srgbClr val="660E7A"/>
                </a:solidFill>
              </a:rPr>
              <a:t>mHandler</a:t>
            </a:r>
            <a:r>
              <a:rPr lang="en-US" altLang="ko-KR" sz="1000" dirty="0" err="1"/>
              <a:t>.obtainMessage</a:t>
            </a:r>
            <a:r>
              <a:rPr lang="en-US" altLang="ko-KR" sz="1000" dirty="0"/>
              <a:t>();</a:t>
            </a:r>
            <a:br>
              <a:rPr lang="en-US" altLang="ko-KR" sz="1000" dirty="0"/>
            </a:br>
            <a:r>
              <a:rPr lang="en-US" altLang="ko-KR" sz="1000" dirty="0"/>
              <a:t>            </a:t>
            </a:r>
            <a:r>
              <a:rPr lang="en-US" altLang="ko-KR" sz="1000" dirty="0" err="1"/>
              <a:t>msg.</a:t>
            </a:r>
            <a:r>
              <a:rPr lang="en-US" altLang="ko-KR" sz="1000" b="1" dirty="0" err="1">
                <a:solidFill>
                  <a:srgbClr val="660E7A"/>
                </a:solidFill>
              </a:rPr>
              <a:t>what</a:t>
            </a:r>
            <a:r>
              <a:rPr lang="en-US" altLang="ko-KR" sz="1000" b="1" dirty="0">
                <a:solidFill>
                  <a:srgbClr val="660E7A"/>
                </a:solidFill>
              </a:rPr>
              <a:t> </a:t>
            </a:r>
            <a:r>
              <a:rPr lang="en-US" altLang="ko-KR" sz="1000" dirty="0"/>
              <a:t>= </a:t>
            </a:r>
            <a:r>
              <a:rPr lang="en-US" altLang="ko-KR" sz="1000" dirty="0">
                <a:solidFill>
                  <a:srgbClr val="0000FF"/>
                </a:solidFill>
              </a:rPr>
              <a:t>0</a:t>
            </a:r>
            <a:r>
              <a:rPr lang="en-US" altLang="ko-KR" sz="1000" dirty="0"/>
              <a:t>;</a:t>
            </a:r>
            <a:br>
              <a:rPr lang="en-US" altLang="ko-KR" sz="1000" dirty="0"/>
            </a:br>
            <a:r>
              <a:rPr lang="en-US" altLang="ko-KR" sz="1000" dirty="0"/>
              <a:t>            msg.</a:t>
            </a:r>
            <a:r>
              <a:rPr lang="en-US" altLang="ko-KR" sz="1000" b="1" dirty="0">
                <a:solidFill>
                  <a:srgbClr val="660E7A"/>
                </a:solidFill>
              </a:rPr>
              <a:t>arg1 </a:t>
            </a:r>
            <a:r>
              <a:rPr lang="en-US" altLang="ko-KR" sz="1000" dirty="0"/>
              <a:t>= </a:t>
            </a:r>
            <a:r>
              <a:rPr lang="en-US" altLang="ko-KR" sz="1000" b="1" dirty="0" err="1">
                <a:solidFill>
                  <a:srgbClr val="660E7A"/>
                </a:solidFill>
              </a:rPr>
              <a:t>mCount</a:t>
            </a:r>
            <a:r>
              <a:rPr lang="en-US" altLang="ko-KR" sz="1000" dirty="0"/>
              <a:t>;</a:t>
            </a:r>
            <a:br>
              <a:rPr lang="en-US" altLang="ko-KR" sz="1000" dirty="0"/>
            </a:br>
            <a:r>
              <a:rPr lang="en-US" altLang="ko-KR" sz="1000" dirty="0"/>
              <a:t>            </a:t>
            </a:r>
            <a:r>
              <a:rPr lang="en-US" altLang="ko-KR" sz="1000" b="1" dirty="0" err="1">
                <a:solidFill>
                  <a:srgbClr val="660E7A"/>
                </a:solidFill>
              </a:rPr>
              <a:t>mHandler</a:t>
            </a:r>
            <a:r>
              <a:rPr lang="en-US" altLang="ko-KR" sz="1000" dirty="0" err="1"/>
              <a:t>.sendMessage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msg</a:t>
            </a:r>
            <a:r>
              <a:rPr lang="en-US" altLang="ko-KR" sz="1000" dirty="0" smtClean="0"/>
              <a:t>);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/>
              <a:t>        }</a:t>
            </a:r>
            <a:br>
              <a:rPr lang="en-US" altLang="ko-KR" sz="1000" dirty="0"/>
            </a:br>
            <a:r>
              <a:rPr lang="en-US" altLang="ko-KR" sz="1000" dirty="0"/>
              <a:t>    }</a:t>
            </a:r>
            <a:br>
              <a:rPr lang="en-US" altLang="ko-KR" sz="1000" dirty="0"/>
            </a:br>
            <a:r>
              <a:rPr lang="en-US" altLang="ko-KR" sz="1000" dirty="0"/>
              <a:t>}</a:t>
            </a:r>
            <a:endParaRPr kumimoji="1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25676" y="5882081"/>
            <a:ext cx="5940152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case </a:t>
            </a:r>
            <a:r>
              <a:rPr kumimoji="1" lang="ko-KR" altLang="ko-KR" sz="10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MSG_TIMER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//UI </a:t>
            </a:r>
            <a:r>
              <a:rPr kumimoji="1" 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갱신</a:t>
            </a:r>
            <a:br>
              <a:rPr kumimoji="1" 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int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count = msg.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arg1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tvDisplay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.setText(String.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valueOf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(count));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break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endParaRPr kumimoji="1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39552" y="5863342"/>
            <a:ext cx="7704856" cy="18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23528" y="5964479"/>
            <a:ext cx="1375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/>
              <a:t>3) </a:t>
            </a:r>
            <a:r>
              <a:rPr lang="ko-KR" altLang="en-US" sz="1400" b="1" dirty="0" err="1" smtClean="0"/>
              <a:t>핸들러</a:t>
            </a:r>
            <a:r>
              <a:rPr lang="ko-KR" altLang="en-US" sz="1400" b="1" dirty="0" smtClean="0"/>
              <a:t> 추가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47244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434274" y="127025"/>
            <a:ext cx="2624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Handler – </a:t>
            </a:r>
            <a:r>
              <a:rPr lang="ko-KR" altLang="en-US" sz="2400" b="1" dirty="0" smtClean="0"/>
              <a:t>실습 </a:t>
            </a:r>
            <a:r>
              <a:rPr lang="en-US" altLang="ko-KR" sz="2400" b="1" dirty="0" smtClean="0"/>
              <a:t>3</a:t>
            </a:r>
            <a:endParaRPr lang="ko-KR" altLang="en-US" sz="2400" b="1" dirty="0"/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0223" y="692696"/>
            <a:ext cx="8280920" cy="4680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b="1" dirty="0" smtClean="0"/>
              <a:t>* </a:t>
            </a:r>
            <a:r>
              <a:rPr lang="ko-KR" altLang="en-US" sz="1800" b="1" dirty="0" smtClean="0"/>
              <a:t>실습</a:t>
            </a:r>
            <a:r>
              <a:rPr lang="en-US" altLang="ko-KR" sz="1800" b="1" dirty="0" smtClean="0"/>
              <a:t>3 : 0.3</a:t>
            </a:r>
            <a:r>
              <a:rPr lang="ko-KR" altLang="en-US" sz="1800" b="1" dirty="0" smtClean="0"/>
              <a:t>초 간격으로 글자 </a:t>
            </a:r>
            <a:r>
              <a:rPr lang="en-US" altLang="ko-KR" sz="1800" b="1" dirty="0" smtClean="0"/>
              <a:t>display</a:t>
            </a:r>
            <a:r>
              <a:rPr lang="ko-KR" altLang="en-US" sz="1800" b="1" dirty="0" smtClean="0"/>
              <a:t>하기</a:t>
            </a:r>
            <a:endParaRPr lang="en-US" altLang="ko-KR" sz="1800" b="1" dirty="0" smtClean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95536" y="1124744"/>
            <a:ext cx="6012160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200" dirty="0" smtClean="0">
                <a:solidFill>
                  <a:srgbClr val="000000"/>
                </a:solidFill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* fragment_handler1 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아래에 </a:t>
            </a:r>
            <a:r>
              <a:rPr kumimoji="1" lang="en-US" altLang="ko-KR" sz="1200" dirty="0" err="1" smtClean="0">
                <a:solidFill>
                  <a:srgbClr val="000000"/>
                </a:solidFill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TextView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추가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코딩" pitchFamily="49" charset="-127"/>
              <a:ea typeface="나눔고딕코딩" pitchFamily="49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&lt;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TextView</a:t>
            </a:r>
            <a:b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:layout_width=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"wrap_content"</a:t>
            </a:r>
            <a:b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:layout_height=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"wrap_content"</a:t>
            </a:r>
            <a:b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:text=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""</a:t>
            </a:r>
            <a:b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:textAppearance=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"?android:attr/textAppearanceLarge"</a:t>
            </a:r>
            <a:b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:id=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"@+id/tvMsg"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/&gt;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67544" y="2631684"/>
            <a:ext cx="6768752" cy="21236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/>
              <a:t>public static final </a:t>
            </a:r>
            <a:r>
              <a:rPr lang="en-US" altLang="ko-KR" sz="1100" dirty="0"/>
              <a:t>String </a:t>
            </a:r>
            <a:r>
              <a:rPr lang="en-US" altLang="ko-KR" sz="1100" b="1" i="1" dirty="0"/>
              <a:t>STR </a:t>
            </a:r>
            <a:r>
              <a:rPr lang="en-US" altLang="ko-KR" sz="1100" dirty="0"/>
              <a:t>= </a:t>
            </a:r>
            <a:r>
              <a:rPr lang="en-US" altLang="ko-KR" sz="1100" b="1" dirty="0"/>
              <a:t>"</a:t>
            </a:r>
            <a:r>
              <a:rPr lang="ko-KR" altLang="en-US" sz="1100" b="1" dirty="0"/>
              <a:t>안녕하세요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홍길동입니다</a:t>
            </a:r>
            <a:r>
              <a:rPr lang="en-US" altLang="ko-KR" sz="1100" b="1" dirty="0"/>
              <a:t>."</a:t>
            </a:r>
            <a:r>
              <a:rPr lang="en-US" altLang="ko-KR" sz="1100" dirty="0"/>
              <a:t>;</a:t>
            </a: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rgbClr val="808000"/>
              </a:solidFill>
              <a:effectLst/>
              <a:latin typeface="나눔고딕코딩" pitchFamily="49" charset="-127"/>
              <a:ea typeface="나눔고딕코딩" pitchFamily="49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100" dirty="0">
              <a:solidFill>
                <a:srgbClr val="808000"/>
              </a:solidFill>
              <a:latin typeface="나눔고딕코딩" pitchFamily="49" charset="-127"/>
              <a:ea typeface="나눔고딕코딩" pitchFamily="49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* </a:t>
            </a:r>
            <a:r>
              <a:rPr kumimoji="1" lang="ko-KR" altLang="en-US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이벤트 처리 추가</a:t>
            </a:r>
            <a:endParaRPr kumimoji="1" lang="en-US" altLang="ko-KR" sz="1100" b="0" i="0" u="none" strike="noStrike" cap="none" normalizeH="0" baseline="0" dirty="0" smtClean="0">
              <a:ln>
                <a:noFill/>
              </a:ln>
              <a:solidFill>
                <a:srgbClr val="808000"/>
              </a:solidFill>
              <a:effectLst/>
              <a:latin typeface="나눔고딕코딩" pitchFamily="49" charset="-127"/>
              <a:ea typeface="나눔고딕코딩" pitchFamily="49" charset="-127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@OnClick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({R.id.</a:t>
            </a:r>
            <a:r>
              <a:rPr kumimoji="1" lang="ko-KR" altLang="ko-KR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btnStart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,R.id.</a:t>
            </a:r>
            <a:r>
              <a:rPr kumimoji="1" lang="ko-KR" altLang="ko-KR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btnStop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R.id.</a:t>
            </a:r>
            <a:r>
              <a:rPr kumimoji="1" lang="ko-KR" altLang="ko-KR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msgStart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})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void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onClick(View v) {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switch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(v.getId()) {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case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R.id.</a:t>
            </a:r>
            <a:r>
              <a:rPr kumimoji="1" lang="ko-KR" altLang="ko-KR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msgStart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//0.3</a:t>
            </a:r>
            <a: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초간격으로 </a:t>
            </a:r>
            <a:r>
              <a:rPr kumimoji="1" lang="ko-KR" sz="11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스트링</a:t>
            </a:r>
            <a: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프린트하기</a:t>
            </a:r>
            <a:b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++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mLength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mHandler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.sendEmptyMessageDelayed(</a:t>
            </a:r>
            <a:r>
              <a:rPr kumimoji="1" lang="en-US" altLang="ko-KR" sz="1100" dirty="0">
                <a:solidFill>
                  <a:srgbClr val="0000FF"/>
                </a:solidFill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MSG_DISPLAY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300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break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}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}</a:t>
            </a:r>
            <a:endParaRPr kumimoji="1" lang="ko-KR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39552" y="4799911"/>
            <a:ext cx="5508104" cy="16158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* </a:t>
            </a:r>
            <a:r>
              <a:rPr kumimoji="1" lang="ko-KR" altLang="en-US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핸들러</a:t>
            </a:r>
            <a:r>
              <a:rPr kumimoji="1" lang="ko-KR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추가</a:t>
            </a:r>
            <a:endParaRPr kumimoji="1" lang="en-US" altLang="ko-KR" sz="1100" b="1" i="0" u="none" strike="noStrike" cap="none" normalizeH="0" baseline="0" dirty="0" smtClean="0">
              <a:ln>
                <a:noFill/>
              </a:ln>
              <a:solidFill>
                <a:srgbClr val="000080"/>
              </a:solidFill>
              <a:effectLst/>
              <a:latin typeface="나눔고딕코딩" pitchFamily="49" charset="-127"/>
              <a:ea typeface="나눔고딕코딩" pitchFamily="49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case </a:t>
            </a: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MSG_DISPLAY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tvMsg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.setText(</a:t>
            </a:r>
            <a:r>
              <a:rPr kumimoji="1" lang="ko-KR" altLang="ko-KR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STR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.substring(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0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mLength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++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mLength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if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mLength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&lt;= </a:t>
            </a:r>
            <a:r>
              <a:rPr kumimoji="1" lang="ko-KR" altLang="ko-KR" sz="11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STR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.length()) {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mHandler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.sendEmptyMessageDelayed(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200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300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}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break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endParaRPr kumimoji="1" lang="ko-KR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2924944"/>
            <a:ext cx="8136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95536" y="2525228"/>
            <a:ext cx="8136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5536" y="4799911"/>
            <a:ext cx="8136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36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434274" y="127025"/>
            <a:ext cx="2624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Handler – </a:t>
            </a:r>
            <a:r>
              <a:rPr lang="ko-KR" altLang="en-US" sz="2400" b="1" dirty="0" smtClean="0"/>
              <a:t>실습 </a:t>
            </a:r>
            <a:r>
              <a:rPr lang="en-US" altLang="ko-KR" sz="2400" b="1" dirty="0" smtClean="0"/>
              <a:t>4</a:t>
            </a:r>
            <a:endParaRPr lang="ko-KR" altLang="en-US" sz="2400" b="1" dirty="0"/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0223" y="692696"/>
            <a:ext cx="2609609" cy="165618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b="1" dirty="0" smtClean="0"/>
              <a:t>* </a:t>
            </a:r>
            <a:r>
              <a:rPr lang="ko-KR" altLang="en-US" sz="1800" b="1" dirty="0" err="1" smtClean="0"/>
              <a:t>쓰레드</a:t>
            </a:r>
            <a:r>
              <a:rPr lang="ko-KR" altLang="en-US" sz="1800" b="1" dirty="0" smtClean="0"/>
              <a:t> 없이 </a:t>
            </a:r>
            <a:r>
              <a:rPr lang="en-US" altLang="ko-KR" sz="1800" b="1" dirty="0" smtClean="0"/>
              <a:t>Handler</a:t>
            </a:r>
            <a:r>
              <a:rPr lang="ko-KR" altLang="en-US" sz="1800" b="1" dirty="0" smtClean="0"/>
              <a:t>로만 타이머 구현하기</a:t>
            </a:r>
            <a:endParaRPr lang="en-US" altLang="ko-KR" sz="1800" b="1" dirty="0" smtClean="0"/>
          </a:p>
          <a:p>
            <a:pPr algn="l"/>
            <a:endParaRPr lang="en-US" altLang="ko-KR" sz="1800" b="1" dirty="0" smtClean="0"/>
          </a:p>
          <a:p>
            <a:pPr algn="l"/>
            <a:r>
              <a:rPr lang="en-US" altLang="ko-KR" sz="1400" b="1" dirty="0" smtClean="0"/>
              <a:t>Handler2Fragment </a:t>
            </a:r>
            <a:r>
              <a:rPr lang="ko-KR" altLang="en-US" sz="1400" b="1" dirty="0" smtClean="0"/>
              <a:t>생성하기</a:t>
            </a:r>
            <a:endParaRPr lang="en-US" altLang="ko-KR" sz="1400" b="1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175647" y="766838"/>
            <a:ext cx="5644825" cy="5786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private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View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mView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private int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mCount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@Bind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(R.id.</a:t>
            </a:r>
            <a:r>
              <a:rPr kumimoji="1" lang="ko-KR" altLang="ko-KR" sz="10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tvDisplay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 TextView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tvDisplay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private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Handler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mHandler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=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Handler() {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@Override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public void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handleMessage(Message msg) {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++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mCount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tvDisplay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.setText(String.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valueOf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mCount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Message msg2 =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mHandler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.obtainMessage();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msg2.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what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=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0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msg2.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arg1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=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mCount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mHandler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.sendMessageDelayed(msg2,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1000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}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};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@Override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public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View onCreateView(LayoutInflater inflater, ViewGroup container,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          Bundle savedInstanceState) {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mView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= inflater.inflate(R.layout.</a:t>
            </a:r>
            <a:r>
              <a:rPr kumimoji="1" lang="ko-KR" altLang="ko-KR" sz="10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fragment_handler1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container,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false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ButterKnife.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bind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this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mView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return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mView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}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@OnClick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(R.id.</a:t>
            </a:r>
            <a:r>
              <a:rPr kumimoji="1" lang="ko-KR" altLang="ko-KR" sz="10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btnStart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void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start() {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Message msg =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mHandler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.obtainMessage();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msg.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what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=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0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msg.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arg1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=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mCount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mHandler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.sendMessageDelayed(msg,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1000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}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@OnClick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(R.id.</a:t>
            </a:r>
            <a:r>
              <a:rPr kumimoji="1" lang="ko-KR" altLang="ko-KR" sz="10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btnStop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void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stop() {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mHandler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.removeMessages(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0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}</a:t>
            </a:r>
            <a:endParaRPr kumimoji="1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520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463288" y="1124744"/>
            <a:ext cx="7488832" cy="489654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b="1" dirty="0" smtClean="0"/>
              <a:t>* </a:t>
            </a:r>
            <a:r>
              <a:rPr lang="ko-KR" altLang="en-US" sz="1800" b="1" dirty="0" smtClean="0"/>
              <a:t>네트워크</a:t>
            </a:r>
            <a:endParaRPr lang="en-US" altLang="ko-KR" sz="1800" dirty="0" smtClean="0"/>
          </a:p>
          <a:p>
            <a:pPr marL="342900" indent="-342900" algn="l">
              <a:buAutoNum type="arabicParenR"/>
            </a:pPr>
            <a:r>
              <a:rPr lang="ko-KR" altLang="en-US" sz="1800" b="1" dirty="0" smtClean="0"/>
              <a:t>연결상태 알아내기</a:t>
            </a:r>
            <a:endParaRPr lang="en-US" altLang="ko-KR" sz="1800" b="1" dirty="0" smtClean="0"/>
          </a:p>
          <a:p>
            <a:pPr marL="342900" indent="-342900" algn="l">
              <a:buAutoNum type="arabicParenR"/>
            </a:pPr>
            <a:r>
              <a:rPr lang="ko-KR" altLang="en-US" sz="1800" b="1" dirty="0" smtClean="0"/>
              <a:t>네트워크 사용하기</a:t>
            </a:r>
            <a:endParaRPr lang="en-US" altLang="ko-KR" sz="1800" b="1" dirty="0" smtClean="0"/>
          </a:p>
          <a:p>
            <a:pPr marL="285750" indent="-285750" algn="l">
              <a:buFontTx/>
              <a:buChar char="-"/>
            </a:pPr>
            <a:r>
              <a:rPr lang="en-US" altLang="ko-KR" sz="1800" dirty="0" smtClean="0"/>
              <a:t>Apache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  <a:p>
            <a:pPr marL="285750" indent="-285750" algn="l">
              <a:buFontTx/>
              <a:buChar char="-"/>
            </a:pPr>
            <a:r>
              <a:rPr lang="en-US" altLang="ko-KR" sz="1800" b="1" dirty="0" smtClean="0"/>
              <a:t>Java.net </a:t>
            </a:r>
            <a:r>
              <a:rPr lang="ko-KR" altLang="en-US" sz="1800" b="1" dirty="0" smtClean="0"/>
              <a:t>클래스</a:t>
            </a:r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3) Xml </a:t>
            </a:r>
            <a:r>
              <a:rPr lang="ko-KR" altLang="en-US" sz="1800" b="1" dirty="0" err="1" smtClean="0"/>
              <a:t>파싱하기</a:t>
            </a:r>
            <a:endParaRPr lang="en-US" altLang="ko-KR" sz="1800" b="1" dirty="0" smtClean="0"/>
          </a:p>
          <a:p>
            <a:pPr marL="285750" indent="-285750" algn="l">
              <a:buFontTx/>
              <a:buChar char="-"/>
            </a:pPr>
            <a:r>
              <a:rPr lang="en-US" altLang="ko-KR" sz="1800" b="1" dirty="0" smtClean="0"/>
              <a:t>Dom </a:t>
            </a:r>
            <a:r>
              <a:rPr lang="ko-KR" altLang="en-US" sz="1800" b="1" dirty="0" err="1" smtClean="0"/>
              <a:t>파싱</a:t>
            </a:r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4) </a:t>
            </a:r>
            <a:r>
              <a:rPr lang="en-US" altLang="ko-KR" sz="1800" b="1" dirty="0" err="1" smtClean="0"/>
              <a:t>Json</a:t>
            </a:r>
            <a:r>
              <a:rPr lang="en-US" altLang="ko-KR" sz="1800" b="1" dirty="0" smtClean="0"/>
              <a:t> </a:t>
            </a:r>
            <a:r>
              <a:rPr lang="ko-KR" altLang="en-US" sz="1800" b="1" dirty="0" err="1" smtClean="0"/>
              <a:t>파싱하기</a:t>
            </a:r>
            <a:endParaRPr lang="en-US" altLang="ko-KR" sz="1800" b="1" dirty="0" smtClean="0"/>
          </a:p>
          <a:p>
            <a:pPr algn="l"/>
            <a:endParaRPr lang="en-US" altLang="ko-KR" sz="1800" b="1" dirty="0"/>
          </a:p>
          <a:p>
            <a:pPr algn="l"/>
            <a:r>
              <a:rPr lang="en-US" altLang="ko-KR" sz="1800" b="1" dirty="0" smtClean="0"/>
              <a:t>* </a:t>
            </a:r>
            <a:r>
              <a:rPr lang="ko-KR" altLang="en-US" sz="1800" b="1" dirty="0" err="1" smtClean="0"/>
              <a:t>어댑터뷰</a:t>
            </a:r>
            <a:endParaRPr lang="en-US" altLang="ko-KR" sz="1800" b="1" dirty="0" smtClean="0"/>
          </a:p>
          <a:p>
            <a:pPr marL="342900" indent="-342900" algn="l">
              <a:buAutoNum type="arabicParenR"/>
            </a:pPr>
            <a:r>
              <a:rPr lang="ko-KR" altLang="en-US" sz="1800" b="1" dirty="0" err="1" smtClean="0"/>
              <a:t>리스트뷰</a:t>
            </a:r>
            <a:r>
              <a:rPr lang="ko-KR" altLang="en-US" sz="1800" b="1" dirty="0" smtClean="0"/>
              <a:t> 사용하기</a:t>
            </a:r>
            <a:endParaRPr lang="en-US" altLang="ko-KR" sz="1800" b="1" dirty="0" smtClean="0"/>
          </a:p>
          <a:p>
            <a:pPr marL="342900" indent="-342900" algn="l">
              <a:buAutoNum type="arabicParenR"/>
            </a:pPr>
            <a:r>
              <a:rPr lang="ko-KR" altLang="en-US" sz="1800" b="1" dirty="0" err="1" smtClean="0"/>
              <a:t>어댑터뷰</a:t>
            </a:r>
            <a:r>
              <a:rPr lang="ko-KR" altLang="en-US" sz="1800" b="1" dirty="0" smtClean="0"/>
              <a:t> 만들기 </a:t>
            </a:r>
            <a:endParaRPr lang="en-US" altLang="ko-KR" sz="1800" b="1" dirty="0" smtClean="0"/>
          </a:p>
          <a:p>
            <a:pPr marL="342900" indent="-342900" algn="l">
              <a:buAutoNum type="arabicParenR"/>
            </a:pPr>
            <a:r>
              <a:rPr lang="en-US" altLang="ko-KR" sz="1800" b="1" dirty="0" err="1" smtClean="0"/>
              <a:t>ViewHolder</a:t>
            </a:r>
            <a:r>
              <a:rPr lang="ko-KR" altLang="en-US" sz="1800" b="1" dirty="0" smtClean="0"/>
              <a:t>를 사용한 성능 향상 기법</a:t>
            </a:r>
            <a:endParaRPr lang="en-US" altLang="ko-KR" sz="1800" b="1" dirty="0" smtClean="0"/>
          </a:p>
          <a:p>
            <a:pPr algn="l"/>
            <a:endParaRPr lang="en-US" altLang="ko-KR" sz="1800" b="1" dirty="0"/>
          </a:p>
          <a:p>
            <a:pPr algn="l"/>
            <a:r>
              <a:rPr lang="en-US" altLang="ko-KR" sz="1800" b="1" dirty="0" smtClean="0"/>
              <a:t>* </a:t>
            </a:r>
            <a:r>
              <a:rPr lang="ko-KR" altLang="en-US" sz="1800" b="1" dirty="0" smtClean="0"/>
              <a:t>오픈 소스 라이브러리 소개</a:t>
            </a:r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- </a:t>
            </a:r>
            <a:r>
              <a:rPr lang="en-US" altLang="ko-KR" sz="1800" b="1" dirty="0" err="1" smtClean="0"/>
              <a:t>Aquery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사용하기</a:t>
            </a:r>
            <a:endParaRPr lang="en-US" altLang="ko-KR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219695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434274" y="12702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네트워크</a:t>
            </a:r>
            <a:endParaRPr lang="ko-KR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47260" y="908720"/>
            <a:ext cx="830132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err="1" smtClean="0"/>
              <a:t>퍼미션</a:t>
            </a:r>
            <a:endParaRPr lang="en-US" altLang="ko-KR" b="1" dirty="0" smtClean="0"/>
          </a:p>
          <a:p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</a:t>
            </a:r>
            <a:r>
              <a:rPr lang="en-US" altLang="ko-KR" sz="1400" dirty="0" smtClean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나눔고딕코딩"/>
                <a:ea typeface="나눔고딕코딩"/>
              </a:rPr>
              <a:t>uses-permission </a:t>
            </a:r>
            <a:r>
              <a:rPr lang="en-US" altLang="ko-KR" sz="14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android:name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android.permission.INTERNET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40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4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나눔고딕코딩"/>
                <a:ea typeface="나눔고딕코딩"/>
              </a:rPr>
              <a:t>uses-permission </a:t>
            </a:r>
            <a:r>
              <a:rPr lang="en-US" altLang="ko-KR" sz="14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android:name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android.permission.ACCESS_WIFI_STATE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40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4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나눔고딕코딩"/>
                <a:ea typeface="나눔고딕코딩"/>
              </a:rPr>
              <a:t>uses-permission </a:t>
            </a:r>
            <a:r>
              <a:rPr lang="en-US" altLang="ko-KR" sz="14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android:name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android.permission.ACCESS_NETWORK_STATE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40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  <a:endParaRPr lang="en-US" altLang="ko-KR" sz="1400" b="1" dirty="0" smtClean="0"/>
          </a:p>
          <a:p>
            <a:endParaRPr lang="en-US" altLang="ko-KR" sz="2000" b="1" dirty="0" smtClean="0"/>
          </a:p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연결 상태 알아내기</a:t>
            </a:r>
            <a:endParaRPr lang="en-US" altLang="ko-KR" b="1" dirty="0" smtClean="0"/>
          </a:p>
          <a:p>
            <a:pPr defTabSz="324000"/>
            <a:r>
              <a:rPr lang="en-US" altLang="ko-KR" sz="1400" b="1" dirty="0" smtClean="0"/>
              <a:t>- </a:t>
            </a:r>
            <a:r>
              <a:rPr lang="ko-KR" altLang="en-US" sz="1400" b="1" dirty="0" smtClean="0"/>
              <a:t>네트워크에 접근 가능 유무 알아내기</a:t>
            </a:r>
            <a:endParaRPr lang="en-US" altLang="ko-KR" sz="1400" b="1" dirty="0" smtClean="0"/>
          </a:p>
          <a:p>
            <a:pPr defTabSz="324000"/>
            <a:r>
              <a:rPr lang="en-US" altLang="ko-KR" sz="14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ConnectivityManager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mgr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= (</a:t>
            </a:r>
            <a:r>
              <a:rPr lang="en-US" altLang="ko-KR" sz="14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ConnectivityManager</a:t>
            </a:r>
            <a:r>
              <a:rPr lang="en-US" altLang="ko-KR" sz="14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) </a:t>
            </a:r>
            <a:r>
              <a:rPr lang="en-US" altLang="ko-KR" sz="14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getSystemService</a:t>
            </a:r>
            <a:r>
              <a:rPr lang="en-US" altLang="ko-KR" sz="14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400" i="1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CONNECTIVITY_SERVICE</a:t>
            </a:r>
            <a:r>
              <a:rPr lang="en-US" altLang="ko-KR" sz="1400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pPr defTabSz="324000"/>
            <a:endParaRPr lang="ko-KR" altLang="en-US" sz="1400" dirty="0">
              <a:latin typeface="나눔고딕코딩"/>
              <a:ea typeface="나눔고딕코딩"/>
            </a:endParaRPr>
          </a:p>
          <a:p>
            <a:pPr defTabSz="324000"/>
            <a:r>
              <a:rPr lang="en-US" altLang="ko-KR" sz="14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NetworkInfo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ni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mgr.getActiveNetworkInfo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pPr defTabSz="324000"/>
            <a:r>
              <a:rPr lang="en-US" altLang="ko-KR" sz="1400" b="1" dirty="0">
                <a:solidFill>
                  <a:srgbClr val="7F0055"/>
                </a:solidFill>
                <a:latin typeface="나눔고딕코딩"/>
                <a:ea typeface="나눔고딕코딩"/>
              </a:rPr>
              <a:t>if</a:t>
            </a:r>
            <a:r>
              <a:rPr lang="en-US" altLang="ko-KR" sz="14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(</a:t>
            </a:r>
            <a:r>
              <a:rPr lang="en-US" altLang="ko-KR" sz="14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ni</a:t>
            </a:r>
            <a:r>
              <a:rPr lang="en-US" altLang="ko-KR" sz="14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!= </a:t>
            </a:r>
            <a:r>
              <a:rPr lang="en-US" altLang="ko-KR" sz="14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null</a:t>
            </a:r>
            <a:r>
              <a:rPr lang="en-US" altLang="ko-KR" sz="14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 {</a:t>
            </a:r>
          </a:p>
          <a:p>
            <a:pPr defTabSz="324000"/>
            <a:r>
              <a:rPr lang="en-US" altLang="ko-KR" sz="14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//do something</a:t>
            </a:r>
          </a:p>
          <a:p>
            <a:pPr defTabSz="324000"/>
            <a:r>
              <a:rPr lang="en-US" altLang="ko-KR" sz="14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</a:p>
          <a:p>
            <a:pPr defTabSz="324000"/>
            <a:endParaRPr lang="en-US" altLang="ko-KR" sz="1400" dirty="0" smtClean="0"/>
          </a:p>
          <a:p>
            <a:pPr defTabSz="324000"/>
            <a:r>
              <a:rPr lang="en-US" altLang="ko-KR" sz="1400" b="1" dirty="0"/>
              <a:t>- </a:t>
            </a:r>
            <a:r>
              <a:rPr lang="ko-KR" altLang="en-US" sz="1400" b="1" dirty="0" err="1" smtClean="0"/>
              <a:t>와이파이</a:t>
            </a:r>
            <a:r>
              <a:rPr lang="ko-KR" altLang="en-US" sz="1400" b="1" dirty="0" smtClean="0"/>
              <a:t> 연결상태 알아내기</a:t>
            </a:r>
            <a:endParaRPr lang="en-US" altLang="ko-KR" sz="1400" dirty="0"/>
          </a:p>
          <a:p>
            <a:pPr defTabSz="324000"/>
            <a:r>
              <a:rPr lang="en-US" altLang="ko-KR" sz="1400" b="1" dirty="0">
                <a:solidFill>
                  <a:srgbClr val="7F0055"/>
                </a:solidFill>
                <a:latin typeface="나눔고딕코딩"/>
                <a:ea typeface="나눔고딕코딩"/>
              </a:rPr>
              <a:t>if</a:t>
            </a:r>
            <a:r>
              <a:rPr lang="en-US" altLang="ko-KR" sz="14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mgr.getNetworkInfo</a:t>
            </a:r>
            <a:r>
              <a:rPr lang="en-US" altLang="ko-KR" sz="14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ConnectivityManager.</a:t>
            </a:r>
            <a:r>
              <a:rPr lang="en-US" altLang="ko-KR" sz="1400" b="1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TYPE_WIFI</a:t>
            </a:r>
            <a:r>
              <a:rPr lang="en-US" altLang="ko-KR" sz="1400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).</a:t>
            </a:r>
            <a:r>
              <a:rPr lang="en-US" altLang="ko-KR" sz="1400" b="1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isConnected</a:t>
            </a:r>
            <a:r>
              <a:rPr lang="en-US" altLang="ko-KR" sz="1400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()) {</a:t>
            </a:r>
          </a:p>
          <a:p>
            <a:pPr defTabSz="324000"/>
            <a:r>
              <a:rPr lang="en-US" altLang="ko-KR" sz="14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	</a:t>
            </a:r>
            <a:r>
              <a:rPr lang="en-US" altLang="ko-KR" sz="14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Log.</a:t>
            </a:r>
            <a:r>
              <a:rPr lang="en-US" altLang="ko-KR" sz="1400" i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d</a:t>
            </a:r>
            <a:r>
              <a:rPr lang="en-US" altLang="ko-KR" sz="14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"LDK"</a:t>
            </a:r>
            <a:r>
              <a:rPr lang="en-US" altLang="ko-KR" sz="1400" i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wifi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 is available"</a:t>
            </a:r>
            <a:r>
              <a:rPr lang="en-US" altLang="ko-KR" sz="1400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pPr defTabSz="324000"/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  <a:endParaRPr lang="ko-KR" altLang="en-US" sz="1400" dirty="0"/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46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434274" y="12702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네트워크</a:t>
            </a:r>
            <a:endParaRPr lang="ko-KR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47260" y="908720"/>
            <a:ext cx="830132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네트워크 관련 클래스</a:t>
            </a:r>
            <a:endParaRPr lang="en-US" altLang="ko-KR" b="1" dirty="0" smtClean="0"/>
          </a:p>
          <a:p>
            <a:pPr marL="342900" indent="-342900">
              <a:buAutoNum type="arabicParenR"/>
            </a:pPr>
            <a:r>
              <a:rPr lang="en-US" altLang="ko-KR" sz="1400" dirty="0" smtClean="0"/>
              <a:t>Apache </a:t>
            </a:r>
            <a:r>
              <a:rPr lang="ko-KR" altLang="en-US" sz="1400" dirty="0" smtClean="0"/>
              <a:t>클래스</a:t>
            </a:r>
            <a:endParaRPr lang="en-US" altLang="ko-KR" sz="1400" dirty="0" smtClean="0"/>
          </a:p>
          <a:p>
            <a:pPr marL="342900" indent="-342900">
              <a:buAutoNum type="arabicParenR"/>
            </a:pPr>
            <a:r>
              <a:rPr lang="en-US" altLang="ko-KR" sz="1400" b="1" dirty="0" smtClean="0"/>
              <a:t>Java.net </a:t>
            </a:r>
            <a:r>
              <a:rPr lang="ko-KR" altLang="en-US" sz="1400" b="1" dirty="0" smtClean="0"/>
              <a:t>클래스</a:t>
            </a:r>
            <a:endParaRPr lang="en-US" altLang="ko-KR" sz="1400" b="1" dirty="0"/>
          </a:p>
          <a:p>
            <a:endParaRPr lang="en-US" altLang="ko-KR" sz="2000" b="1" dirty="0" smtClean="0"/>
          </a:p>
          <a:p>
            <a:r>
              <a:rPr lang="en-US" altLang="ko-KR" b="1" dirty="0" smtClean="0"/>
              <a:t>* java.net </a:t>
            </a:r>
            <a:r>
              <a:rPr lang="ko-KR" altLang="en-US" b="1" dirty="0" smtClean="0"/>
              <a:t>클래스 사용하기</a:t>
            </a:r>
            <a:endParaRPr lang="en-US" altLang="ko-KR" b="1" dirty="0" smtClean="0"/>
          </a:p>
          <a:p>
            <a:r>
              <a:rPr lang="en-US" altLang="ko-KR" sz="1400" b="1" dirty="0" smtClean="0"/>
              <a:t>- </a:t>
            </a:r>
            <a:r>
              <a:rPr lang="ko-KR" altLang="en-US" sz="1400" b="1" dirty="0" smtClean="0"/>
              <a:t>네트워크에서 </a:t>
            </a:r>
            <a:r>
              <a:rPr lang="en-US" altLang="ko-KR" sz="1400" b="1" dirty="0" smtClean="0"/>
              <a:t>Bitmap </a:t>
            </a:r>
            <a:r>
              <a:rPr lang="ko-KR" altLang="en-US" sz="1400" b="1" dirty="0" smtClean="0"/>
              <a:t>가져오기</a:t>
            </a:r>
            <a:endParaRPr lang="en-US" altLang="ko-KR" sz="1400" b="1" dirty="0" smtClean="0"/>
          </a:p>
          <a:p>
            <a:r>
              <a:rPr lang="en-US" altLang="ko-KR" sz="1400" b="1" dirty="0" err="1" smtClean="0"/>
              <a:t>Src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위치 </a:t>
            </a:r>
            <a:r>
              <a:rPr lang="en-US" altLang="ko-KR" sz="1400" b="1" dirty="0" smtClean="0"/>
              <a:t>: </a:t>
            </a:r>
            <a:r>
              <a:rPr lang="en-US" altLang="ko-KR" sz="1400" dirty="0">
                <a:hlinkClick r:id="rId2"/>
              </a:rPr>
              <a:t>http://</a:t>
            </a:r>
            <a:r>
              <a:rPr lang="en-US" altLang="ko-KR" sz="1400" dirty="0" smtClean="0">
                <a:hlinkClick r:id="rId2"/>
              </a:rPr>
              <a:t>nekr.kr/data/file/gallery/1982141585_NxOaTu1g_11.jpg</a:t>
            </a:r>
            <a:endParaRPr lang="en-US" altLang="ko-KR" sz="1400" dirty="0" smtClean="0"/>
          </a:p>
          <a:p>
            <a:endParaRPr lang="en-US" altLang="ko-KR" sz="1400" b="1" dirty="0" smtClean="0"/>
          </a:p>
          <a:p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</a:t>
            </a:r>
            <a:r>
              <a:rPr lang="en-US" altLang="ko-KR" sz="14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try</a:t>
            </a:r>
            <a:r>
              <a:rPr lang="en-US" altLang="ko-KR" sz="14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latin typeface="나눔고딕코딩"/>
                <a:ea typeface="나눔고딕코딩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ko-KR" altLang="en-US" sz="14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4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//</a:t>
            </a:r>
            <a:r>
              <a:rPr lang="en-US" altLang="ko-KR" sz="1400" u="sng" dirty="0" err="1">
                <a:solidFill>
                  <a:srgbClr val="3F7F5F"/>
                </a:solidFill>
                <a:latin typeface="나눔고딕코딩"/>
                <a:ea typeface="나눔고딕코딩"/>
              </a:rPr>
              <a:t>url</a:t>
            </a:r>
            <a:r>
              <a:rPr lang="ko-KR" altLang="en-US" sz="14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로 </a:t>
            </a:r>
            <a:r>
              <a:rPr lang="en-US" altLang="ko-KR" sz="1400" u="sng" dirty="0" err="1">
                <a:solidFill>
                  <a:srgbClr val="3F7F5F"/>
                </a:solidFill>
                <a:latin typeface="나눔고딕코딩"/>
                <a:ea typeface="나눔고딕코딩"/>
              </a:rPr>
              <a:t>inputstream</a:t>
            </a:r>
            <a:r>
              <a:rPr lang="en-US" altLang="ko-KR" sz="14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 </a:t>
            </a:r>
            <a:r>
              <a:rPr lang="ko-KR" altLang="en-US" sz="14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가져오기 </a:t>
            </a:r>
            <a:r>
              <a:rPr lang="en-US" altLang="ko-KR" sz="14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(</a:t>
            </a:r>
            <a:r>
              <a:rPr lang="ko-KR" altLang="en-US" sz="14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자바 코딩</a:t>
            </a:r>
            <a:r>
              <a:rPr lang="en-US" altLang="ko-KR" sz="14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URL </a:t>
            </a:r>
            <a:r>
              <a:rPr lang="en-US" altLang="ko-KR" sz="14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url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4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4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URL(</a:t>
            </a:r>
            <a:r>
              <a:rPr lang="en-US" altLang="ko-KR" sz="14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src</a:t>
            </a:r>
            <a:r>
              <a:rPr lang="en-US" altLang="ko-KR" sz="14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HttpURLConnection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connection = (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HttpURLConnection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)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url.openConnection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connection.setDoInput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(</a:t>
            </a:r>
            <a:r>
              <a:rPr lang="en-US" altLang="ko-KR" sz="1400" b="1" dirty="0">
                <a:solidFill>
                  <a:srgbClr val="7F0055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true</a:t>
            </a:r>
            <a:r>
              <a:rPr lang="en-US" altLang="ko-KR" sz="1400" b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connection.connect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InputStream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input = </a:t>
            </a:r>
            <a:r>
              <a:rPr lang="en-US" altLang="ko-KR" sz="1400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connection.getInputStream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();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400" dirty="0">
                <a:solidFill>
                  <a:srgbClr val="3F7F5F"/>
                </a:solidFill>
                <a:latin typeface="나눔고딕코딩"/>
                <a:ea typeface="나눔고딕코딩"/>
              </a:rPr>
              <a:t>//</a:t>
            </a:r>
            <a:r>
              <a:rPr lang="en-US" altLang="ko-KR" sz="1400" u="sng" dirty="0" err="1">
                <a:solidFill>
                  <a:srgbClr val="3F7F5F"/>
                </a:solidFill>
                <a:latin typeface="나눔고딕코딩"/>
                <a:ea typeface="나눔고딕코딩"/>
              </a:rPr>
              <a:t>inputstream</a:t>
            </a:r>
            <a:r>
              <a:rPr lang="ko-KR" altLang="en-US" sz="14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으로 </a:t>
            </a:r>
            <a:r>
              <a:rPr lang="en-US" altLang="ko-KR" sz="14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bitmap </a:t>
            </a:r>
            <a:r>
              <a:rPr lang="ko-KR" altLang="en-US" sz="14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가져오기 </a:t>
            </a:r>
            <a:r>
              <a:rPr lang="en-US" altLang="ko-KR" sz="14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(</a:t>
            </a:r>
            <a:r>
              <a:rPr lang="ko-KR" altLang="en-US" sz="1400" u="sng" dirty="0" err="1">
                <a:solidFill>
                  <a:srgbClr val="3F7F5F"/>
                </a:solidFill>
                <a:latin typeface="나눔고딕코딩"/>
                <a:ea typeface="나눔고딕코딩"/>
              </a:rPr>
              <a:t>안드로이드</a:t>
            </a:r>
            <a:r>
              <a:rPr lang="ko-KR" altLang="en-US" sz="14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 코딩</a:t>
            </a:r>
            <a:r>
              <a:rPr lang="en-US" altLang="ko-KR" sz="14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Bitmap </a:t>
            </a:r>
            <a:r>
              <a:rPr lang="en-US" altLang="ko-KR" sz="14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myBitmap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BitmapFactory.</a:t>
            </a:r>
            <a:r>
              <a:rPr lang="en-US" altLang="ko-KR" sz="14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decodeStream</a:t>
            </a:r>
            <a:r>
              <a:rPr lang="en-US" altLang="ko-KR" sz="14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(input);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} </a:t>
            </a:r>
            <a:r>
              <a:rPr lang="en-US" altLang="ko-KR" sz="1400" b="1" dirty="0">
                <a:solidFill>
                  <a:srgbClr val="7F0055"/>
                </a:solidFill>
                <a:latin typeface="나눔고딕코딩"/>
                <a:ea typeface="나눔고딕코딩"/>
              </a:rPr>
              <a:t>catch</a:t>
            </a:r>
            <a:r>
              <a:rPr lang="en-US" altLang="ko-KR" sz="14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(</a:t>
            </a:r>
            <a:r>
              <a:rPr lang="en-US" altLang="ko-KR" sz="14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IOException</a:t>
            </a:r>
            <a:r>
              <a:rPr lang="en-US" altLang="ko-KR" sz="14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e)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e.printStackTrace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}</a:t>
            </a:r>
            <a:endParaRPr lang="ko-KR" altLang="en-US" sz="1400" dirty="0"/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334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4274" y="127025"/>
            <a:ext cx="4958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네트워크 실습</a:t>
            </a:r>
            <a:r>
              <a:rPr lang="en-US" altLang="ko-KR" sz="2400" b="1" dirty="0" smtClean="0"/>
              <a:t>1 – </a:t>
            </a:r>
            <a:r>
              <a:rPr lang="ko-KR" altLang="en-US" sz="2400" b="1" dirty="0" smtClean="0"/>
              <a:t>이미지 가져오기</a:t>
            </a:r>
            <a:endParaRPr lang="ko-KR" altLang="en-US" sz="2400" b="1" dirty="0"/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755319"/>
            <a:ext cx="2790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NetworkFragment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08988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4274" y="127025"/>
            <a:ext cx="4958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prstClr val="black"/>
                </a:solidFill>
              </a:rPr>
              <a:t>네트워크 실습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1 – 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이미지 가져오기</a:t>
            </a:r>
            <a:endParaRPr lang="ko-KR" altLang="en-US" sz="2400" b="1" dirty="0">
              <a:solidFill>
                <a:prstClr val="black"/>
              </a:solidFill>
            </a:endParaRPr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prstClr val="black"/>
                </a:solidFill>
              </a:rPr>
              <a:t>6</a:t>
            </a:r>
            <a:r>
              <a:rPr lang="ko-KR" altLang="en-US" sz="2000" b="1" dirty="0" smtClean="0">
                <a:solidFill>
                  <a:prstClr val="black"/>
                </a:solidFill>
              </a:rPr>
              <a:t>주차</a:t>
            </a:r>
            <a:endParaRPr lang="en-US" altLang="ko-KR" sz="2000" b="1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755319"/>
            <a:ext cx="2790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* </a:t>
            </a:r>
            <a:r>
              <a:rPr lang="en-US" altLang="ko-KR" dirty="0" err="1" smtClean="0">
                <a:solidFill>
                  <a:prstClr val="black"/>
                </a:solidFill>
              </a:rPr>
              <a:t>NetworkFragment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생성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32765" y="1772816"/>
            <a:ext cx="6516216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&lt;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LinearLayout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xmlns:android=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"http://schemas.android.com/apk/res/android"</a:t>
            </a:r>
            <a:b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xmlns: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tools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"http://schemas.android.com/tools"</a:t>
            </a:r>
            <a:b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android:layout_width=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"match_parent"</a:t>
            </a:r>
            <a:b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android:layout_height=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"match_parent"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&gt;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&lt;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Button</a:t>
            </a:r>
            <a:b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android:layout_width=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"wrap_content"</a:t>
            </a:r>
            <a:b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android:layout_height=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"wrap_content"</a:t>
            </a:r>
            <a:b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android:text=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"get Image"</a:t>
            </a:r>
            <a:b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android:id=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"@+id/btnImg"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/&gt;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&lt;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Button</a:t>
            </a:r>
            <a:b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android:layout_width=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"wrap_content"</a:t>
            </a:r>
            <a:b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android:layout_height=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"wrap_content"</a:t>
            </a:r>
            <a:b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android:text=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"send to Server"</a:t>
            </a:r>
            <a:b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android:id=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"@+id/btnSend"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/&gt;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&lt;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ImageView</a:t>
            </a:r>
            <a:b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android:layout_width=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"wrap_content"</a:t>
            </a:r>
            <a:b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android:layout_height=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"wrap_content"</a:t>
            </a:r>
            <a:b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android:id=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"@+id/ivImg"</a:t>
            </a:r>
            <a:b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android:layout_gravity=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"center_vertical"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/&gt;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&lt;/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LinearLayout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&gt;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4203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22" y="2060848"/>
            <a:ext cx="8555515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5" y="836712"/>
            <a:ext cx="6519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Marshmallow Download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marL="285750" indent="-285750">
              <a:buFont typeface="Symbol"/>
              <a:buChar char="Þ"/>
            </a:pPr>
            <a:r>
              <a:rPr lang="ko-KR" altLang="en-US" dirty="0" smtClean="0"/>
              <a:t>다운로드가 완료되면 </a:t>
            </a:r>
            <a:r>
              <a:rPr lang="en-US" altLang="ko-KR" dirty="0" smtClean="0"/>
              <a:t>Next </a:t>
            </a:r>
            <a:r>
              <a:rPr lang="ko-KR" altLang="en-US" dirty="0" smtClean="0"/>
              <a:t>클릭 후 </a:t>
            </a:r>
            <a:r>
              <a:rPr lang="en-US" altLang="ko-KR" dirty="0" smtClean="0"/>
              <a:t>AVD </a:t>
            </a:r>
            <a:r>
              <a:rPr lang="ko-KR" altLang="en-US" dirty="0" smtClean="0"/>
              <a:t>이름 </a:t>
            </a:r>
            <a:r>
              <a:rPr lang="ko-KR" altLang="en-US" dirty="0" err="1" smtClean="0"/>
              <a:t>입력후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Finish</a:t>
            </a:r>
          </a:p>
          <a:p>
            <a:pPr marL="285750" indent="-285750">
              <a:buFont typeface="Symbol"/>
              <a:buChar char="Þ"/>
            </a:pPr>
            <a:r>
              <a:rPr lang="ko-KR" altLang="en-US" dirty="0" smtClean="0"/>
              <a:t>생성이 완료되면 </a:t>
            </a:r>
            <a:r>
              <a:rPr lang="en-US" altLang="ko-KR" dirty="0" smtClean="0"/>
              <a:t>action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launch</a:t>
            </a:r>
            <a:r>
              <a:rPr lang="ko-KR" altLang="en-US" dirty="0" smtClean="0"/>
              <a:t>를 눌러서 실행</a:t>
            </a:r>
            <a:endParaRPr lang="ko-KR" altLang="en-US" dirty="0"/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1130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에뮬레이터 만들기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39627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4274" y="127025"/>
            <a:ext cx="4958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네트워크 실습</a:t>
            </a:r>
            <a:r>
              <a:rPr lang="en-US" altLang="ko-KR" sz="2400" b="1" dirty="0" smtClean="0"/>
              <a:t>1 – </a:t>
            </a:r>
            <a:r>
              <a:rPr lang="ko-KR" altLang="en-US" sz="2400" b="1" dirty="0" smtClean="0"/>
              <a:t>이미지 가져오기</a:t>
            </a:r>
            <a:endParaRPr lang="ko-KR" altLang="en-US" sz="2400" b="1" dirty="0"/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39552" y="1268760"/>
            <a:ext cx="7308304" cy="51706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public static final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String </a:t>
            </a:r>
            <a:r>
              <a:rPr kumimoji="1" lang="ko-KR" altLang="ko-KR" sz="10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IMG_URL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=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"http://exmoorpet.com/wp-content/uploads/2012/08/cat.png"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private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View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mView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@Bind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(R.id.</a:t>
            </a:r>
            <a:r>
              <a:rPr kumimoji="1" lang="ko-KR" altLang="ko-KR" sz="10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ivImg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 ImageView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ivImg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private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ProgressDialog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mProgressDialog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Handler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mHandler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=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Handler(){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@Override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public void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handleMessage(Message msg) {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switch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((msg.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what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)) {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case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0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 Bitmap bitmap = (Bitmap) msg.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obj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ivImg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.setImageBitmap(bitmap);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mProgressDialog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.hide();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break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}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}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};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public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NetworkFragment() {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 Required empty public constructor</a:t>
            </a:r>
            <a:b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}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@Override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public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View onCreateView(LayoutInflater inflater, ViewGroup container,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          Bundle savedInstanceState) {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mView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= inflater.inflate(R.layout.</a:t>
            </a:r>
            <a:r>
              <a:rPr kumimoji="1" lang="ko-KR" altLang="ko-KR" sz="10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fragment_network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container,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false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ButterKnife.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bind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this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mView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mProgressDialog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=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ProgressDialog(getActivity());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mProgressDialog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.setTitle(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"Wait"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mProgressDialog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.setMessage(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"getting image..."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mProgressDialog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.setProgressStyle(ProgressDialog.</a:t>
            </a:r>
            <a:r>
              <a:rPr kumimoji="1" lang="ko-KR" altLang="ko-KR" sz="10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STYLE_SPINNER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return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mView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}</a:t>
            </a:r>
            <a:endParaRPr kumimoji="1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755319"/>
            <a:ext cx="2790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NetworkFragment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2036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4274" y="127025"/>
            <a:ext cx="4958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네트워크 실습</a:t>
            </a:r>
            <a:r>
              <a:rPr lang="en-US" altLang="ko-KR" sz="2400" b="1" dirty="0" smtClean="0"/>
              <a:t>1 – </a:t>
            </a:r>
            <a:r>
              <a:rPr lang="ko-KR" altLang="en-US" sz="2400" b="1" dirty="0" smtClean="0"/>
              <a:t>이미지 가져오기</a:t>
            </a:r>
            <a:endParaRPr lang="ko-KR" altLang="en-US" sz="2400" b="1" dirty="0"/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83568" y="1412776"/>
            <a:ext cx="6732240" cy="48936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@OnClick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(R.id.</a:t>
            </a:r>
            <a:r>
              <a:rPr kumimoji="1" lang="ko-KR" altLang="ko-KR" sz="12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btnImg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void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getImg()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MyThread().start();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mProgressDialog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.show();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}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class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MyThread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extends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Thread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@Override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public void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run()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try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URL url =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URL(</a:t>
            </a:r>
            <a:r>
              <a:rPr kumimoji="1" lang="ko-KR" altLang="ko-KR" sz="12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IMG_URL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HttpURLConnection connection = (HttpURLConnection) url.openConnection();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//connection.setDoOutput(true);</a:t>
            </a:r>
            <a:br>
              <a:rPr kumimoji="1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connection.setConnectTimeout(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3000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InputStream inputStream = connection.getInputStream();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Bitmap bitmap = BitmapFactory.</a:t>
            </a:r>
            <a:r>
              <a:rPr kumimoji="1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decodeStream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(inputStream);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Message msg =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mHandler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.obtainMessage();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msg.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what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=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0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msg.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obj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= bitmap;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mHandler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.sendMessage(msg);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}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catch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(MalformedURLException e)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e.printStackTrace();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}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catch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(IOException e)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e.printStackTrace();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}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}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}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54746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4274" y="127025"/>
            <a:ext cx="6246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네트워크 실습</a:t>
            </a:r>
            <a:r>
              <a:rPr lang="en-US" altLang="ko-KR" sz="2400" b="1" dirty="0" smtClean="0"/>
              <a:t>2 – </a:t>
            </a:r>
            <a:r>
              <a:rPr lang="ko-KR" altLang="en-US" sz="2400" b="1" dirty="0" smtClean="0"/>
              <a:t>이미지 가져오기</a:t>
            </a:r>
            <a:r>
              <a:rPr lang="en-US" altLang="ko-KR" sz="2400" b="1" dirty="0" smtClean="0"/>
              <a:t>(</a:t>
            </a:r>
            <a:r>
              <a:rPr lang="en-US" altLang="ko-KR" sz="2400" b="1" dirty="0" err="1" smtClean="0"/>
              <a:t>Aquery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755319"/>
            <a:ext cx="54813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ImageFragment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* </a:t>
            </a:r>
            <a:r>
              <a:rPr lang="ko-KR" altLang="en-US" dirty="0" smtClean="0"/>
              <a:t>라이브러리 다운로드</a:t>
            </a:r>
            <a:endParaRPr lang="en-US" altLang="ko-KR" dirty="0" smtClean="0"/>
          </a:p>
          <a:p>
            <a:r>
              <a:rPr lang="en-US" altLang="ko-KR" dirty="0"/>
              <a:t>https://code.google.com/archive/p/android-query/</a:t>
            </a:r>
            <a:endParaRPr lang="ko-KR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68086" y="2564904"/>
            <a:ext cx="6804248" cy="323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@Override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public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View onCreateView(LayoutInflater inflater, ViewGroup container,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          Bundle savedInstanceState)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mView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= inflater.inflate(R.layout.</a:t>
            </a:r>
            <a:r>
              <a:rPr kumimoji="1" lang="ko-KR" altLang="ko-KR" sz="12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fragment_network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container,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false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ButterKnife.</a:t>
            </a:r>
            <a:r>
              <a:rPr kumimoji="1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bind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this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mView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mAq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=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AQuery(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mView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mProgressDialog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=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ProgressDialog(getActivity());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mProgressDialog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.setTitle(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"Wait"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mProgressDialog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.setMessage(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"getting image..."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mProgressDialog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.setProgressStyle(ProgressDialog.</a:t>
            </a:r>
            <a:r>
              <a:rPr kumimoji="1" lang="ko-KR" altLang="ko-KR" sz="12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STYLE_SPINNER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return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mView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}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@OnClick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(R.id.</a:t>
            </a:r>
            <a:r>
              <a:rPr kumimoji="1" lang="ko-KR" altLang="ko-KR" sz="12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btnImg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void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getImg()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mAq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.id(R.id.</a:t>
            </a:r>
            <a:r>
              <a:rPr kumimoji="1" lang="ko-KR" altLang="ko-KR" sz="12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ivImg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).image(</a:t>
            </a:r>
            <a:r>
              <a:rPr kumimoji="1" lang="ko-KR" altLang="ko-KR" sz="12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IMG_URL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).progress(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mProgressDialog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}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80232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4274" y="127025"/>
            <a:ext cx="5938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네트워크 실습</a:t>
            </a:r>
            <a:r>
              <a:rPr lang="en-US" altLang="ko-KR" sz="2400" b="1" dirty="0" smtClean="0"/>
              <a:t>2 – </a:t>
            </a:r>
            <a:r>
              <a:rPr lang="ko-KR" altLang="en-US" sz="2400" b="1" dirty="0" smtClean="0"/>
              <a:t>이미지 업로드</a:t>
            </a:r>
            <a:r>
              <a:rPr lang="en-US" altLang="ko-KR" sz="2400" b="1" dirty="0" smtClean="0"/>
              <a:t>(</a:t>
            </a:r>
            <a:r>
              <a:rPr lang="en-US" altLang="ko-KR" sz="2400" b="1" dirty="0" err="1" smtClean="0"/>
              <a:t>Aquery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755319"/>
            <a:ext cx="54813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ImageFragment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* </a:t>
            </a:r>
            <a:r>
              <a:rPr lang="ko-KR" altLang="en-US" dirty="0" smtClean="0"/>
              <a:t>라이브러리 다운로드</a:t>
            </a:r>
            <a:endParaRPr lang="en-US" altLang="ko-KR" dirty="0" smtClean="0"/>
          </a:p>
          <a:p>
            <a:r>
              <a:rPr lang="en-US" altLang="ko-KR" dirty="0"/>
              <a:t>https://code.google.com/archive/p/android-query/</a:t>
            </a:r>
            <a:endParaRPr lang="ko-KR" alt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11560" y="2518610"/>
            <a:ext cx="6372503" cy="323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@OnClick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(R.id.</a:t>
            </a:r>
            <a:r>
              <a:rPr kumimoji="1" lang="ko-KR" altLang="ko-KR" sz="12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btnSend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void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sendImg()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String url =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"http://www.javabrain.kr:8080/image/upload"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Map&lt;String, Object&gt; params =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HashMap&lt;String, Object&gt;();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ByteArrayOutputStream stream =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ByteArrayOutputStream();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Bitmap bitmap = ((BitmapDrawable)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ivImg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.getDrawable()).getBitmap();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bitmap.compress(Bitmap.CompressFormat.</a:t>
            </a:r>
            <a:r>
              <a:rPr kumimoji="1" lang="ko-KR" altLang="ko-KR" sz="12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PNG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100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stream);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byte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[] byteArray = stream.toByteArray();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params.put(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"file1"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byteArray);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mAq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.ajax(url, params, JSONObject.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class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AjaxCallback&lt;JSONObject&gt;(){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public void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callback(String url, JSONObject object, AjaxStatus status)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Log.</a:t>
            </a:r>
            <a:r>
              <a:rPr kumimoji="1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d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"LDK"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object.toString());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};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});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}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00594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434274" y="12702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네트워크</a:t>
            </a:r>
            <a:endParaRPr lang="ko-KR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47260" y="908720"/>
            <a:ext cx="830132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Xml Dom </a:t>
            </a:r>
            <a:r>
              <a:rPr lang="ko-KR" altLang="en-US" b="1" dirty="0" err="1" smtClean="0"/>
              <a:t>파싱</a:t>
            </a:r>
            <a:endParaRPr lang="en-US" altLang="ko-KR" b="1" dirty="0" smtClean="0"/>
          </a:p>
          <a:p>
            <a:r>
              <a:rPr lang="en-US" altLang="ko-KR" b="1" dirty="0" smtClean="0"/>
              <a:t>- Dom</a:t>
            </a:r>
            <a:r>
              <a:rPr lang="ko-KR" altLang="en-US" b="1" dirty="0" smtClean="0"/>
              <a:t>은 </a:t>
            </a:r>
            <a:r>
              <a:rPr lang="en-US" altLang="ko-KR" b="1" dirty="0" smtClean="0"/>
              <a:t>W3C </a:t>
            </a:r>
            <a:r>
              <a:rPr lang="ko-KR" altLang="en-US" b="1" dirty="0" smtClean="0"/>
              <a:t>표준이다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- Dom</a:t>
            </a:r>
            <a:r>
              <a:rPr lang="ko-KR" altLang="en-US" b="1" dirty="0" smtClean="0"/>
              <a:t>이란 자기가 원하는 </a:t>
            </a:r>
            <a:r>
              <a:rPr lang="ko-KR" altLang="en-US" b="1" dirty="0" err="1" smtClean="0"/>
              <a:t>노드를</a:t>
            </a:r>
            <a:r>
              <a:rPr lang="ko-KR" altLang="en-US" b="1" dirty="0" smtClean="0"/>
              <a:t> 찾고 조작하는 방법을 말한다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노드와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노드리스트</a:t>
            </a:r>
            <a:r>
              <a:rPr lang="ko-KR" altLang="en-US" b="1" dirty="0" smtClean="0"/>
              <a:t> 이해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- </a:t>
            </a:r>
            <a:r>
              <a:rPr lang="ko-KR" altLang="en-US" b="1" dirty="0" err="1" smtClean="0"/>
              <a:t>텍스트노드도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노드이다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대부분 </a:t>
            </a:r>
            <a:r>
              <a:rPr lang="ko-KR" altLang="en-US" b="1" dirty="0" err="1" smtClean="0"/>
              <a:t>텍스트노드안에</a:t>
            </a:r>
            <a:r>
              <a:rPr lang="ko-KR" altLang="en-US" b="1" dirty="0" smtClean="0"/>
              <a:t> 있는 텍스트를 찾고자 한다</a:t>
            </a:r>
            <a:r>
              <a:rPr lang="en-US" altLang="ko-KR" b="1" dirty="0" smtClean="0"/>
              <a:t>.</a:t>
            </a:r>
          </a:p>
          <a:p>
            <a:endParaRPr lang="en-US" altLang="ko-KR" b="1" dirty="0" smtClean="0"/>
          </a:p>
          <a:p>
            <a:r>
              <a:rPr lang="en-US" altLang="ko-KR" sz="1400" b="1" dirty="0" smtClean="0">
                <a:hlinkClick r:id="rId2"/>
              </a:rPr>
              <a:t>http</a:t>
            </a:r>
            <a:r>
              <a:rPr lang="en-US" altLang="ko-KR" sz="1400" b="1" dirty="0">
                <a:hlinkClick r:id="rId2"/>
              </a:rPr>
              <a:t>://</a:t>
            </a:r>
            <a:r>
              <a:rPr lang="en-US" altLang="ko-KR" sz="1400" b="1" dirty="0" smtClean="0">
                <a:hlinkClick r:id="rId2"/>
              </a:rPr>
              <a:t>www.w3schools.com/dom/books.xml</a:t>
            </a:r>
            <a:endParaRPr lang="en-US" altLang="ko-KR" sz="1400" b="1" dirty="0" smtClean="0"/>
          </a:p>
          <a:p>
            <a:r>
              <a:rPr lang="en-US" altLang="ko-KR" sz="1400" b="1" dirty="0"/>
              <a:t>- book.xml</a:t>
            </a:r>
            <a:r>
              <a:rPr lang="ko-KR" altLang="en-US" sz="1400" b="1" dirty="0"/>
              <a:t>에서 </a:t>
            </a:r>
            <a:r>
              <a:rPr lang="en-US" altLang="ko-KR" sz="1400" b="1" dirty="0"/>
              <a:t>author </a:t>
            </a:r>
            <a:r>
              <a:rPr lang="ko-KR" altLang="en-US" sz="1400" b="1" dirty="0"/>
              <a:t>모두 출력하기</a:t>
            </a:r>
            <a:endParaRPr lang="en-US" altLang="ko-KR" sz="1400" b="1" dirty="0"/>
          </a:p>
          <a:p>
            <a:endParaRPr lang="en-US" altLang="ko-KR" sz="1400" b="1" dirty="0" smtClean="0"/>
          </a:p>
          <a:p>
            <a:r>
              <a:rPr lang="ko-KR" altLang="en-US" sz="1400" b="1" dirty="0" smtClean="0"/>
              <a:t>자바스크립트로 </a:t>
            </a:r>
            <a:r>
              <a:rPr lang="ko-KR" altLang="en-US" sz="1400" b="1" dirty="0" err="1" smtClean="0"/>
              <a:t>파싱하기연습</a:t>
            </a:r>
            <a:r>
              <a:rPr lang="ko-KR" altLang="en-US" sz="1400" b="1" dirty="0" smtClean="0"/>
              <a:t> 사이트</a:t>
            </a:r>
            <a:endParaRPr lang="en-US" altLang="ko-KR" sz="1400" b="1" dirty="0" smtClean="0"/>
          </a:p>
          <a:p>
            <a:r>
              <a:rPr lang="en-US" altLang="ko-KR" sz="1400" b="1" dirty="0">
                <a:hlinkClick r:id="rId3"/>
              </a:rPr>
              <a:t>http://</a:t>
            </a:r>
            <a:r>
              <a:rPr lang="en-US" altLang="ko-KR" sz="1400" b="1" dirty="0" smtClean="0">
                <a:hlinkClick r:id="rId3"/>
              </a:rPr>
              <a:t>www.w3schools.com/dom/tryit.asp?filename=try_dom_parsertest</a:t>
            </a:r>
            <a:endParaRPr lang="en-US" altLang="ko-KR" sz="1400" b="1" dirty="0" smtClean="0"/>
          </a:p>
          <a:p>
            <a:endParaRPr lang="en-US" altLang="ko-KR" sz="1400" b="1" dirty="0" smtClean="0"/>
          </a:p>
          <a:p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/>
              <a:t>authorList</a:t>
            </a:r>
            <a:r>
              <a:rPr lang="en-US" altLang="ko-KR" sz="1400" b="1" dirty="0"/>
              <a:t> =  </a:t>
            </a:r>
            <a:r>
              <a:rPr lang="en-US" altLang="ko-KR" sz="1400" b="1" dirty="0" err="1"/>
              <a:t>xmlDoc.getElementsByTagName</a:t>
            </a:r>
            <a:r>
              <a:rPr lang="en-US" altLang="ko-KR" sz="1400" b="1" dirty="0"/>
              <a:t>("author");</a:t>
            </a:r>
          </a:p>
          <a:p>
            <a:r>
              <a:rPr lang="en-US" altLang="ko-KR" sz="1400" b="1" dirty="0"/>
              <a:t>for(</a:t>
            </a:r>
            <a:r>
              <a:rPr lang="en-US" altLang="ko-KR" sz="1400" b="1" dirty="0" err="1"/>
              <a:t>var</a:t>
            </a:r>
            <a:r>
              <a:rPr lang="en-US" altLang="ko-KR" sz="1400" b="1" dirty="0"/>
              <a:t> i=0; i&lt;</a:t>
            </a:r>
            <a:r>
              <a:rPr lang="en-US" altLang="ko-KR" sz="1400" b="1" dirty="0" err="1"/>
              <a:t>authorList.length</a:t>
            </a:r>
            <a:r>
              <a:rPr lang="en-US" altLang="ko-KR" sz="1400" b="1" dirty="0"/>
              <a:t>; ++i) {</a:t>
            </a:r>
          </a:p>
          <a:p>
            <a:r>
              <a:rPr lang="en-US" altLang="ko-KR" sz="1400" b="1" dirty="0"/>
              <a:t>   </a:t>
            </a:r>
            <a:r>
              <a:rPr lang="en-US" altLang="ko-KR" sz="1400" b="1" dirty="0" err="1"/>
              <a:t>var</a:t>
            </a:r>
            <a:r>
              <a:rPr lang="en-US" altLang="ko-KR" sz="1400" b="1" dirty="0"/>
              <a:t> author = </a:t>
            </a:r>
            <a:r>
              <a:rPr lang="en-US" altLang="ko-KR" sz="1400" b="1" dirty="0" err="1"/>
              <a:t>authorList</a:t>
            </a:r>
            <a:r>
              <a:rPr lang="en-US" altLang="ko-KR" sz="1400" b="1" dirty="0"/>
              <a:t>[i];</a:t>
            </a:r>
          </a:p>
          <a:p>
            <a:r>
              <a:rPr lang="en-US" altLang="ko-KR" sz="1400" b="1" dirty="0"/>
              <a:t>   </a:t>
            </a:r>
            <a:r>
              <a:rPr lang="en-US" altLang="ko-KR" sz="1400" b="1" dirty="0" err="1"/>
              <a:t>var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str</a:t>
            </a:r>
            <a:r>
              <a:rPr lang="en-US" altLang="ko-KR" sz="1400" b="1" dirty="0"/>
              <a:t> = </a:t>
            </a:r>
            <a:r>
              <a:rPr lang="en-US" altLang="ko-KR" sz="1400" b="1" dirty="0" err="1"/>
              <a:t>author.childNodes</a:t>
            </a:r>
            <a:r>
              <a:rPr lang="en-US" altLang="ko-KR" sz="1400" b="1" dirty="0"/>
              <a:t>[0].</a:t>
            </a:r>
            <a:r>
              <a:rPr lang="en-US" altLang="ko-KR" sz="1400" b="1" dirty="0" err="1"/>
              <a:t>nodeValue</a:t>
            </a:r>
            <a:r>
              <a:rPr lang="en-US" altLang="ko-KR" sz="1400" b="1" dirty="0"/>
              <a:t>;</a:t>
            </a:r>
          </a:p>
          <a:p>
            <a:r>
              <a:rPr lang="en-US" altLang="ko-KR" sz="1400" b="1" dirty="0"/>
              <a:t>   </a:t>
            </a:r>
            <a:r>
              <a:rPr lang="en-US" altLang="ko-KR" sz="1400" b="1" dirty="0" err="1"/>
              <a:t>document.write</a:t>
            </a:r>
            <a:r>
              <a:rPr lang="en-US" altLang="ko-KR" sz="1400" b="1" dirty="0"/>
              <a:t>("author:" + i + "  " + </a:t>
            </a:r>
            <a:r>
              <a:rPr lang="en-US" altLang="ko-KR" sz="1400" b="1" dirty="0" err="1"/>
              <a:t>str</a:t>
            </a:r>
            <a:r>
              <a:rPr lang="en-US" altLang="ko-KR" sz="1400" b="1" dirty="0"/>
              <a:t> + "&lt;</a:t>
            </a:r>
            <a:r>
              <a:rPr lang="en-US" altLang="ko-KR" sz="1400" b="1" dirty="0" err="1"/>
              <a:t>br</a:t>
            </a:r>
            <a:r>
              <a:rPr lang="en-US" altLang="ko-KR" sz="1400" b="1" dirty="0"/>
              <a:t>&gt;");</a:t>
            </a:r>
          </a:p>
          <a:p>
            <a:r>
              <a:rPr lang="en-US" altLang="ko-KR" sz="1400" b="1" dirty="0"/>
              <a:t>}</a:t>
            </a:r>
            <a:endParaRPr lang="en-US" altLang="ko-KR" sz="1400" b="1" dirty="0" smtClean="0"/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3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434274" y="12702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네트워크</a:t>
            </a:r>
            <a:endParaRPr lang="ko-KR" altLang="en-US" sz="2400" b="1" dirty="0"/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9512" y="836712"/>
            <a:ext cx="4572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Courier New"/>
              </a:rPr>
              <a:t>&lt;bookstore&gt;</a:t>
            </a:r>
          </a:p>
          <a:p>
            <a:pPr lvl="1"/>
            <a:r>
              <a:rPr lang="en-US" altLang="ko-KR" sz="1200" dirty="0">
                <a:solidFill>
                  <a:srgbClr val="000000"/>
                </a:solidFill>
                <a:latin typeface="Courier New"/>
              </a:rPr>
              <a:t>&lt;book category="cooking"&gt;</a:t>
            </a:r>
          </a:p>
          <a:p>
            <a:pPr lvl="2"/>
            <a:r>
              <a:rPr lang="en-US" altLang="ko-KR" sz="1200" dirty="0">
                <a:solidFill>
                  <a:srgbClr val="000000"/>
                </a:solidFill>
                <a:latin typeface="Courier New"/>
              </a:rPr>
              <a:t>&lt;title </a:t>
            </a:r>
            <a:r>
              <a:rPr lang="en-US" altLang="ko-KR" sz="1200" dirty="0" err="1">
                <a:solidFill>
                  <a:srgbClr val="000000"/>
                </a:solidFill>
                <a:latin typeface="Courier New"/>
              </a:rPr>
              <a:t>lang</a:t>
            </a:r>
            <a:r>
              <a:rPr lang="en-US" altLang="ko-KR" sz="1200" dirty="0">
                <a:solidFill>
                  <a:srgbClr val="000000"/>
                </a:solidFill>
                <a:latin typeface="Courier New"/>
              </a:rPr>
              <a:t>="en"&gt;Everyday Italian&lt;/title&gt;</a:t>
            </a:r>
          </a:p>
          <a:p>
            <a:pPr lvl="2"/>
            <a:r>
              <a:rPr lang="en-US" altLang="ko-KR" sz="1200" dirty="0">
                <a:solidFill>
                  <a:srgbClr val="000000"/>
                </a:solidFill>
                <a:latin typeface="Courier New"/>
              </a:rPr>
              <a:t>&lt;author&gt;</a:t>
            </a:r>
            <a:r>
              <a:rPr lang="en-US" altLang="ko-KR" sz="1200" dirty="0" err="1">
                <a:solidFill>
                  <a:srgbClr val="000000"/>
                </a:solidFill>
                <a:latin typeface="Courier New"/>
              </a:rPr>
              <a:t>Giada</a:t>
            </a:r>
            <a:r>
              <a:rPr lang="en-US" altLang="ko-KR" sz="1200" dirty="0">
                <a:solidFill>
                  <a:srgbClr val="000000"/>
                </a:solidFill>
                <a:latin typeface="Courier New"/>
              </a:rPr>
              <a:t> De </a:t>
            </a:r>
            <a:r>
              <a:rPr lang="en-US" altLang="ko-KR" sz="1200" dirty="0" err="1">
                <a:solidFill>
                  <a:srgbClr val="000000"/>
                </a:solidFill>
                <a:latin typeface="Courier New"/>
              </a:rPr>
              <a:t>Laurentiis</a:t>
            </a:r>
            <a:r>
              <a:rPr lang="en-US" altLang="ko-KR" sz="1200" dirty="0">
                <a:solidFill>
                  <a:srgbClr val="000000"/>
                </a:solidFill>
                <a:latin typeface="Courier New"/>
              </a:rPr>
              <a:t>&lt;/author&gt;</a:t>
            </a:r>
          </a:p>
          <a:p>
            <a:pPr lvl="2"/>
            <a:r>
              <a:rPr lang="en-US" altLang="ko-KR" sz="1200" dirty="0">
                <a:solidFill>
                  <a:srgbClr val="000000"/>
                </a:solidFill>
                <a:latin typeface="Courier New"/>
              </a:rPr>
              <a:t>&lt;year&gt;2005&lt;/year&gt;</a:t>
            </a:r>
          </a:p>
          <a:p>
            <a:pPr lvl="2"/>
            <a:r>
              <a:rPr lang="en-US" altLang="ko-KR" sz="1200" dirty="0">
                <a:solidFill>
                  <a:srgbClr val="000000"/>
                </a:solidFill>
                <a:latin typeface="Courier New"/>
              </a:rPr>
              <a:t>&lt;price&gt;30.00&lt;/price&gt;</a:t>
            </a:r>
          </a:p>
          <a:p>
            <a:pPr lvl="1"/>
            <a:r>
              <a:rPr lang="en-US" altLang="ko-KR" sz="1200" dirty="0">
                <a:solidFill>
                  <a:srgbClr val="000000"/>
                </a:solidFill>
                <a:latin typeface="Courier New"/>
              </a:rPr>
              <a:t>&lt;/book&gt;</a:t>
            </a:r>
          </a:p>
          <a:p>
            <a:pPr lvl="1"/>
            <a:r>
              <a:rPr lang="en-US" altLang="ko-KR" sz="1200" dirty="0">
                <a:solidFill>
                  <a:srgbClr val="000000"/>
                </a:solidFill>
                <a:latin typeface="Courier New"/>
              </a:rPr>
              <a:t>&lt;book category="children"&gt;</a:t>
            </a:r>
          </a:p>
          <a:p>
            <a:pPr lvl="2"/>
            <a:r>
              <a:rPr lang="en-US" altLang="ko-KR" sz="1200" dirty="0">
                <a:solidFill>
                  <a:srgbClr val="000000"/>
                </a:solidFill>
                <a:latin typeface="Courier New"/>
              </a:rPr>
              <a:t>&lt;title </a:t>
            </a:r>
            <a:r>
              <a:rPr lang="en-US" altLang="ko-KR" sz="1200" dirty="0" err="1">
                <a:solidFill>
                  <a:srgbClr val="000000"/>
                </a:solidFill>
                <a:latin typeface="Courier New"/>
              </a:rPr>
              <a:t>lang</a:t>
            </a:r>
            <a:r>
              <a:rPr lang="en-US" altLang="ko-KR" sz="1200" dirty="0">
                <a:solidFill>
                  <a:srgbClr val="000000"/>
                </a:solidFill>
                <a:latin typeface="Courier New"/>
              </a:rPr>
              <a:t>="en"&gt;Harry Potter&lt;/title&gt;</a:t>
            </a:r>
          </a:p>
          <a:p>
            <a:pPr lvl="2"/>
            <a:r>
              <a:rPr lang="en-US" altLang="ko-KR" sz="1200" dirty="0">
                <a:solidFill>
                  <a:srgbClr val="000000"/>
                </a:solidFill>
                <a:latin typeface="Courier New"/>
              </a:rPr>
              <a:t>&lt;author&gt;J K. Rowling&lt;/author&gt;</a:t>
            </a:r>
          </a:p>
          <a:p>
            <a:pPr lvl="2"/>
            <a:r>
              <a:rPr lang="en-US" altLang="ko-KR" sz="1200" dirty="0">
                <a:solidFill>
                  <a:srgbClr val="000000"/>
                </a:solidFill>
                <a:latin typeface="Courier New"/>
              </a:rPr>
              <a:t>&lt;year&gt;2005&lt;/year&gt;</a:t>
            </a:r>
          </a:p>
          <a:p>
            <a:pPr lvl="2"/>
            <a:r>
              <a:rPr lang="en-US" altLang="ko-KR" sz="1200" dirty="0">
                <a:solidFill>
                  <a:srgbClr val="000000"/>
                </a:solidFill>
                <a:latin typeface="Courier New"/>
              </a:rPr>
              <a:t>&lt;price&gt;29.99&lt;/price&gt;</a:t>
            </a:r>
          </a:p>
          <a:p>
            <a:pPr lvl="1"/>
            <a:r>
              <a:rPr lang="en-US" altLang="ko-KR" sz="1200" dirty="0">
                <a:solidFill>
                  <a:srgbClr val="000000"/>
                </a:solidFill>
                <a:latin typeface="Courier New"/>
              </a:rPr>
              <a:t>&lt;/book&gt;</a:t>
            </a:r>
          </a:p>
          <a:p>
            <a:pPr lvl="1"/>
            <a:r>
              <a:rPr lang="en-US" altLang="ko-KR" sz="1200" dirty="0">
                <a:solidFill>
                  <a:srgbClr val="000000"/>
                </a:solidFill>
                <a:latin typeface="Courier New"/>
              </a:rPr>
              <a:t>&lt;book category="web"&gt;</a:t>
            </a:r>
          </a:p>
          <a:p>
            <a:pPr lvl="2"/>
            <a:r>
              <a:rPr lang="en-US" altLang="ko-KR" sz="1200" dirty="0">
                <a:solidFill>
                  <a:srgbClr val="000000"/>
                </a:solidFill>
                <a:latin typeface="Courier New"/>
              </a:rPr>
              <a:t>&lt;title </a:t>
            </a:r>
            <a:r>
              <a:rPr lang="en-US" altLang="ko-KR" sz="1200" dirty="0" err="1">
                <a:solidFill>
                  <a:srgbClr val="000000"/>
                </a:solidFill>
                <a:latin typeface="Courier New"/>
              </a:rPr>
              <a:t>lang</a:t>
            </a:r>
            <a:r>
              <a:rPr lang="en-US" altLang="ko-KR" sz="1200" dirty="0">
                <a:solidFill>
                  <a:srgbClr val="000000"/>
                </a:solidFill>
                <a:latin typeface="Courier New"/>
              </a:rPr>
              <a:t>="en"&gt;XQuery Kick Start&lt;/title&gt;</a:t>
            </a:r>
          </a:p>
          <a:p>
            <a:pPr lvl="2"/>
            <a:r>
              <a:rPr lang="en-US" altLang="ko-KR" sz="1200" dirty="0">
                <a:solidFill>
                  <a:srgbClr val="000000"/>
                </a:solidFill>
                <a:latin typeface="Courier New"/>
              </a:rPr>
              <a:t>&lt;author&gt;James McGovern&lt;/author&gt;</a:t>
            </a:r>
          </a:p>
          <a:p>
            <a:pPr lvl="2"/>
            <a:r>
              <a:rPr lang="en-US" altLang="ko-KR" sz="1200" dirty="0" smtClean="0">
                <a:solidFill>
                  <a:srgbClr val="000000"/>
                </a:solidFill>
                <a:latin typeface="Courier New"/>
              </a:rPr>
              <a:t>&lt;</a:t>
            </a:r>
            <a:r>
              <a:rPr lang="en-US" altLang="ko-KR" sz="1200" dirty="0">
                <a:solidFill>
                  <a:srgbClr val="000000"/>
                </a:solidFill>
                <a:latin typeface="Courier New"/>
              </a:rPr>
              <a:t>year&gt;2003&lt;/year&gt;</a:t>
            </a:r>
          </a:p>
          <a:p>
            <a:pPr lvl="2"/>
            <a:r>
              <a:rPr lang="en-US" altLang="ko-KR" sz="1200" dirty="0">
                <a:solidFill>
                  <a:srgbClr val="000000"/>
                </a:solidFill>
                <a:latin typeface="Courier New"/>
              </a:rPr>
              <a:t>&lt;price&gt;49.99&lt;/price&gt;</a:t>
            </a:r>
          </a:p>
          <a:p>
            <a:pPr lvl="1"/>
            <a:r>
              <a:rPr lang="en-US" altLang="ko-KR" sz="1200" dirty="0">
                <a:solidFill>
                  <a:srgbClr val="000000"/>
                </a:solidFill>
                <a:latin typeface="Courier New"/>
              </a:rPr>
              <a:t>&lt;/book&gt;</a:t>
            </a:r>
          </a:p>
          <a:p>
            <a:pPr lvl="1"/>
            <a:r>
              <a:rPr lang="en-US" altLang="ko-KR" sz="1200" dirty="0">
                <a:solidFill>
                  <a:srgbClr val="000000"/>
                </a:solidFill>
                <a:latin typeface="Courier New"/>
              </a:rPr>
              <a:t>&lt;book category="web" cover="paperback"&gt;</a:t>
            </a:r>
          </a:p>
          <a:p>
            <a:pPr lvl="2"/>
            <a:r>
              <a:rPr lang="en-US" altLang="ko-KR" sz="1200" dirty="0">
                <a:solidFill>
                  <a:srgbClr val="000000"/>
                </a:solidFill>
                <a:latin typeface="Courier New"/>
              </a:rPr>
              <a:t>&lt;title </a:t>
            </a:r>
            <a:r>
              <a:rPr lang="en-US" altLang="ko-KR" sz="1200" dirty="0" err="1">
                <a:solidFill>
                  <a:srgbClr val="000000"/>
                </a:solidFill>
                <a:latin typeface="Courier New"/>
              </a:rPr>
              <a:t>lang</a:t>
            </a:r>
            <a:r>
              <a:rPr lang="en-US" altLang="ko-KR" sz="1200" dirty="0">
                <a:solidFill>
                  <a:srgbClr val="000000"/>
                </a:solidFill>
                <a:latin typeface="Courier New"/>
              </a:rPr>
              <a:t>="en"&gt;Learning XML&lt;/title&gt;</a:t>
            </a:r>
          </a:p>
          <a:p>
            <a:pPr lvl="2"/>
            <a:r>
              <a:rPr lang="en-US" altLang="ko-KR" sz="1200" dirty="0">
                <a:solidFill>
                  <a:srgbClr val="000000"/>
                </a:solidFill>
                <a:latin typeface="Courier New"/>
              </a:rPr>
              <a:t>&lt;author&gt;Erik T. Ray&lt;/author&gt;</a:t>
            </a:r>
          </a:p>
          <a:p>
            <a:pPr lvl="2"/>
            <a:r>
              <a:rPr lang="en-US" altLang="ko-KR" sz="1200" dirty="0">
                <a:solidFill>
                  <a:srgbClr val="000000"/>
                </a:solidFill>
                <a:latin typeface="Courier New"/>
              </a:rPr>
              <a:t>&lt;year&gt;2003&lt;/year&gt;</a:t>
            </a:r>
          </a:p>
          <a:p>
            <a:pPr lvl="2"/>
            <a:r>
              <a:rPr lang="en-US" altLang="ko-KR" sz="1200" dirty="0">
                <a:solidFill>
                  <a:srgbClr val="000000"/>
                </a:solidFill>
                <a:latin typeface="Courier New"/>
              </a:rPr>
              <a:t>&lt;price&gt;39.95&lt;/price&gt;</a:t>
            </a:r>
          </a:p>
          <a:p>
            <a:pPr lvl="1"/>
            <a:r>
              <a:rPr lang="en-US" altLang="ko-KR" sz="1200" dirty="0">
                <a:solidFill>
                  <a:srgbClr val="000000"/>
                </a:solidFill>
                <a:latin typeface="Courier New"/>
              </a:rPr>
              <a:t>&lt;/book&gt;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urier New"/>
              </a:rPr>
              <a:t>&lt;/bookstore&gt;</a:t>
            </a:r>
            <a:endParaRPr lang="en-US" altLang="ko-KR" sz="1200" b="0" i="0" dirty="0">
              <a:solidFill>
                <a:srgbClr val="000000"/>
              </a:solidFill>
              <a:effectLst/>
              <a:latin typeface="Courier New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076878" y="1610694"/>
            <a:ext cx="3528392" cy="21602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076878" y="2708920"/>
            <a:ext cx="3528392" cy="21602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052656" y="4005064"/>
            <a:ext cx="3528392" cy="21602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44022" y="5085184"/>
            <a:ext cx="3528392" cy="21602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76056" y="1323216"/>
            <a:ext cx="36663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var</a:t>
            </a:r>
            <a:r>
              <a:rPr lang="en-US" altLang="ko-KR" sz="1000" dirty="0"/>
              <a:t> </a:t>
            </a:r>
            <a:r>
              <a:rPr lang="en-US" altLang="ko-KR" sz="1000" dirty="0" err="1"/>
              <a:t>authorList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 = </a:t>
            </a:r>
            <a:r>
              <a:rPr lang="en-US" altLang="ko-KR" sz="1000" dirty="0" err="1" smtClean="0"/>
              <a:t>xmlDoc.getElementsByTagName</a:t>
            </a:r>
            <a:r>
              <a:rPr lang="en-US" altLang="ko-KR" sz="1000" dirty="0"/>
              <a:t>("author</a:t>
            </a:r>
            <a:r>
              <a:rPr lang="en-US" altLang="ko-KR" sz="1000" dirty="0" smtClean="0"/>
              <a:t>");</a:t>
            </a:r>
          </a:p>
          <a:p>
            <a:r>
              <a:rPr lang="en-US" altLang="ko-KR" sz="1000" dirty="0" smtClean="0"/>
              <a:t>=&gt; </a:t>
            </a:r>
            <a:r>
              <a:rPr lang="en-US" altLang="ko-KR" sz="1000" dirty="0" err="1" smtClean="0"/>
              <a:t>NodeList</a:t>
            </a:r>
            <a:endParaRPr lang="en-US" altLang="ko-KR" sz="1000" dirty="0"/>
          </a:p>
          <a:p>
            <a:endParaRPr lang="ko-KR" altLang="en-US" sz="1000" dirty="0"/>
          </a:p>
        </p:txBody>
      </p:sp>
      <p:cxnSp>
        <p:nvCxnSpPr>
          <p:cNvPr id="13" name="직선 화살표 연결선 12"/>
          <p:cNvCxnSpPr>
            <a:stCxn id="6" idx="3"/>
            <a:endCxn id="7" idx="1"/>
          </p:cNvCxnSpPr>
          <p:nvPr/>
        </p:nvCxnSpPr>
        <p:spPr>
          <a:xfrm flipV="1">
            <a:off x="4605270" y="1600215"/>
            <a:ext cx="470786" cy="1184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endCxn id="7" idx="1"/>
          </p:cNvCxnSpPr>
          <p:nvPr/>
        </p:nvCxnSpPr>
        <p:spPr>
          <a:xfrm flipV="1">
            <a:off x="4629489" y="1600215"/>
            <a:ext cx="446567" cy="12167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endCxn id="7" idx="1"/>
          </p:cNvCxnSpPr>
          <p:nvPr/>
        </p:nvCxnSpPr>
        <p:spPr>
          <a:xfrm flipV="1">
            <a:off x="4572414" y="1600215"/>
            <a:ext cx="503642" cy="25128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7" idx="1"/>
          </p:cNvCxnSpPr>
          <p:nvPr/>
        </p:nvCxnSpPr>
        <p:spPr>
          <a:xfrm flipV="1">
            <a:off x="4572414" y="1600215"/>
            <a:ext cx="503642" cy="3590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64088" y="2938802"/>
            <a:ext cx="3658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Q&amp;A </a:t>
            </a:r>
          </a:p>
          <a:p>
            <a:r>
              <a:rPr lang="en-US" altLang="ko-KR" sz="1000" dirty="0" smtClean="0"/>
              <a:t>1) </a:t>
            </a:r>
            <a:r>
              <a:rPr lang="en-US" altLang="ko-KR" sz="1000" dirty="0" err="1"/>
              <a:t>xmlDoc.getElementsByTagName</a:t>
            </a:r>
            <a:r>
              <a:rPr lang="en-US" altLang="ko-KR" sz="1000" dirty="0" smtClean="0"/>
              <a:t>(“book")[2];</a:t>
            </a:r>
          </a:p>
          <a:p>
            <a:endParaRPr lang="en-US" altLang="ko-KR" sz="1000" dirty="0"/>
          </a:p>
          <a:p>
            <a:r>
              <a:rPr lang="en-US" altLang="ko-KR" sz="1000" dirty="0" smtClean="0"/>
              <a:t>2) </a:t>
            </a:r>
            <a:r>
              <a:rPr lang="en-US" altLang="ko-KR" sz="1000" dirty="0" err="1"/>
              <a:t>xmlDoc.getElementsByTagName</a:t>
            </a:r>
            <a:r>
              <a:rPr lang="en-US" altLang="ko-KR" sz="1000" dirty="0"/>
              <a:t>(“book</a:t>
            </a:r>
            <a:r>
              <a:rPr lang="en-US" altLang="ko-KR" sz="1000" dirty="0" smtClean="0"/>
              <a:t>")[3].</a:t>
            </a:r>
            <a:r>
              <a:rPr lang="en-US" altLang="ko-KR" sz="1000" dirty="0" err="1" smtClean="0"/>
              <a:t>childNodes</a:t>
            </a:r>
            <a:r>
              <a:rPr lang="en-US" altLang="ko-KR" sz="1000" dirty="0" smtClean="0"/>
              <a:t>[0]</a:t>
            </a:r>
            <a:endParaRPr lang="ko-KR" altLang="en-US" sz="10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611560" y="3491108"/>
            <a:ext cx="3006588" cy="1243936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 flipV="1">
            <a:off x="3618148" y="3212976"/>
            <a:ext cx="1817948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1044022" y="4869160"/>
            <a:ext cx="3528392" cy="216024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283968" y="3537012"/>
            <a:ext cx="1152128" cy="13321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99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434274" y="12702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네트워크</a:t>
            </a:r>
            <a:endParaRPr lang="ko-KR" altLang="en-US" sz="2400" b="1" dirty="0"/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7260" y="908720"/>
            <a:ext cx="830132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* </a:t>
            </a:r>
            <a:r>
              <a:rPr lang="ko-KR" altLang="en-US" sz="1400" b="1" dirty="0" err="1" smtClean="0"/>
              <a:t>안드로이드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Xml Dom </a:t>
            </a:r>
            <a:r>
              <a:rPr lang="ko-KR" altLang="en-US" sz="1400" b="1" dirty="0" err="1" smtClean="0"/>
              <a:t>파싱</a:t>
            </a:r>
            <a:endParaRPr lang="en-US" altLang="ko-KR" sz="1400" b="1" dirty="0" smtClean="0"/>
          </a:p>
          <a:p>
            <a:endParaRPr lang="en-US" altLang="ko-KR" sz="1400" b="1" dirty="0" smtClean="0"/>
          </a:p>
          <a:p>
            <a:r>
              <a:rPr lang="en-US" altLang="ko-KR" sz="14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URL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url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URL(“http://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www.w3schools.com/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dom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/books.xml”);  </a:t>
            </a:r>
            <a:endParaRPr lang="en-US" altLang="ko-KR" sz="1200" b="1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>
                <a:solidFill>
                  <a:srgbClr val="0000C0"/>
                </a:solidFill>
                <a:latin typeface="나눔고딕코딩"/>
                <a:ea typeface="나눔고딕코딩"/>
              </a:rPr>
              <a:t>urlConnection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= (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HttpURLConnection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)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url.openConnection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2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urlConnection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.setUseCaches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false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); 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>
                <a:solidFill>
                  <a:srgbClr val="0000C0"/>
                </a:solidFill>
                <a:latin typeface="나눔고딕코딩"/>
                <a:ea typeface="나눔고딕코딩"/>
              </a:rPr>
              <a:t>urlConnection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.setConnectTimeout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(10000); 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>
                <a:solidFill>
                  <a:srgbClr val="0000C0"/>
                </a:solidFill>
                <a:latin typeface="나눔고딕코딩"/>
                <a:ea typeface="나눔고딕코딩"/>
              </a:rPr>
              <a:t>urlConnection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.setReadTimeout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(10000);  </a:t>
            </a:r>
          </a:p>
          <a:p>
            <a:r>
              <a:rPr lang="en-US" altLang="ko-KR" sz="12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urlConnection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.connect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();  </a:t>
            </a:r>
          </a:p>
          <a:p>
            <a:endParaRPr lang="ko-KR" altLang="en-US" sz="1200" dirty="0">
              <a:latin typeface="나눔고딕코딩"/>
              <a:ea typeface="나눔고딕코딩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b="1" dirty="0" err="1">
                <a:solidFill>
                  <a:srgbClr val="7F0055"/>
                </a:solidFill>
                <a:latin typeface="나눔고딕코딩"/>
                <a:ea typeface="나눔고딕코딩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HttpResult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200" b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urlConnection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.getResponseCode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();  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if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HttpResult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==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HttpURLConnection.</a:t>
            </a:r>
            <a:r>
              <a:rPr lang="en-US" altLang="ko-KR" sz="1200" b="1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HTTP_OK</a:t>
            </a:r>
            <a:r>
              <a:rPr lang="en-US" altLang="ko-KR" sz="1200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){ 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//</a:t>
            </a:r>
            <a:r>
              <a:rPr lang="en-US" altLang="ko-KR" sz="120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InputStream</a:t>
            </a:r>
            <a:r>
              <a:rPr lang="ko-KR" altLang="en-US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으로 </a:t>
            </a:r>
            <a:r>
              <a:rPr lang="en-US" altLang="ko-KR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Document </a:t>
            </a:r>
            <a:r>
              <a:rPr lang="ko-KR" altLang="en-US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만들기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DocumentBuilderFactory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dbFactory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DocumentBuilderFactory.</a:t>
            </a:r>
            <a:r>
              <a:rPr lang="en-US" altLang="ko-KR" sz="1200" i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newInstance</a:t>
            </a:r>
            <a:r>
              <a:rPr lang="en-US" altLang="ko-KR" sz="1200" i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();  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DocumentBuilder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dBuilder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dbFactory.newDocumentBuilder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();  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Document doc = 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dBuilder.parse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urlConnection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.getInputStream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());  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doc.getDocumentElement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().normalize();</a:t>
            </a:r>
          </a:p>
          <a:p>
            <a:endParaRPr lang="ko-KR" altLang="en-US" sz="1200" dirty="0" smtClean="0">
              <a:latin typeface="나눔고딕코딩"/>
              <a:ea typeface="나눔고딕코딩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NodeList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authorList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doc.getElementsByTagName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dirty="0" smtClean="0">
                <a:solidFill>
                  <a:srgbClr val="2A00FF"/>
                </a:solidFill>
                <a:latin typeface="나눔고딕코딩"/>
                <a:ea typeface="나눔고딕코딩"/>
              </a:rPr>
              <a:t>"author"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endParaRPr lang="en-US" altLang="ko-KR" sz="1200" b="1" dirty="0" smtClean="0">
              <a:solidFill>
                <a:srgbClr val="7F0055"/>
              </a:solidFill>
              <a:latin typeface="나눔고딕코딩"/>
              <a:ea typeface="나눔고딕코딩"/>
            </a:endParaRPr>
          </a:p>
          <a:p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 for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b="1" dirty="0" err="1" smtClean="0">
                <a:solidFill>
                  <a:srgbClr val="7F0055"/>
                </a:solidFill>
                <a:latin typeface="나눔고딕코딩"/>
                <a:ea typeface="나눔고딕코딩"/>
              </a:rPr>
              <a:t>int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i=0; i&lt;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authorList.getLength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() ; ++i) {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Node author = 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authorList.item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(i);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result += 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author.getChildNodes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().item(0).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getNodeValue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() + </a:t>
            </a:r>
            <a:r>
              <a:rPr lang="en-US" altLang="ko-KR" sz="1200" dirty="0" smtClean="0">
                <a:solidFill>
                  <a:srgbClr val="2A00FF"/>
                </a:solidFill>
                <a:latin typeface="나눔고딕코딩"/>
                <a:ea typeface="나눔고딕코딩"/>
              </a:rPr>
              <a:t>"\n"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}</a:t>
            </a:r>
          </a:p>
          <a:p>
            <a:endParaRPr lang="ko-KR" altLang="en-US" sz="1200" dirty="0">
              <a:latin typeface="나눔고딕코딩"/>
              <a:ea typeface="나눔고딕코딩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}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else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{ 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Log.</a:t>
            </a:r>
            <a:r>
              <a:rPr lang="en-US" altLang="ko-KR" sz="12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d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ldk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200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urlConnection</a:t>
            </a:r>
            <a:r>
              <a:rPr lang="en-US" altLang="ko-KR" sz="12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.getResponseMessage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());  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} 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8359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4274" y="12702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네트워크</a:t>
            </a:r>
            <a:endParaRPr lang="ko-KR" altLang="en-US" sz="2400" b="1" dirty="0"/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7260" y="620688"/>
            <a:ext cx="8301326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hlinkClick r:id="rId2"/>
              </a:rPr>
              <a:t>http://</a:t>
            </a:r>
            <a:r>
              <a:rPr lang="en-US" altLang="ko-KR" sz="1400" b="1" dirty="0" smtClean="0">
                <a:hlinkClick r:id="rId2"/>
              </a:rPr>
              <a:t>www.w3schools.com/json/default.asp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참고</a:t>
            </a:r>
            <a:endParaRPr lang="en-US" altLang="ko-KR" sz="1400" b="1" dirty="0" smtClean="0"/>
          </a:p>
          <a:p>
            <a:endParaRPr lang="en-US" altLang="ko-KR" sz="1400" b="1" dirty="0"/>
          </a:p>
          <a:p>
            <a:r>
              <a:rPr lang="en-US" altLang="ko-KR" sz="1400" b="1" dirty="0" smtClean="0"/>
              <a:t>* JSON </a:t>
            </a:r>
            <a:r>
              <a:rPr lang="ko-KR" altLang="en-US" sz="1400" b="1" dirty="0" err="1" smtClean="0"/>
              <a:t>파싱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- </a:t>
            </a:r>
            <a:r>
              <a:rPr lang="en-US" altLang="ko-KR" sz="1400" b="1" dirty="0" err="1" smtClean="0"/>
              <a:t>JavaScipt</a:t>
            </a:r>
            <a:r>
              <a:rPr lang="en-US" altLang="ko-KR" sz="1400" b="1" dirty="0" smtClean="0"/>
              <a:t> Object Notation</a:t>
            </a:r>
            <a:r>
              <a:rPr lang="ko-KR" altLang="en-US" sz="1400" b="1" dirty="0" smtClean="0"/>
              <a:t>의 약어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- </a:t>
            </a:r>
            <a:r>
              <a:rPr lang="en-US" altLang="ko-KR" sz="1400" b="1" dirty="0" err="1"/>
              <a:t>n</a:t>
            </a:r>
            <a:r>
              <a:rPr lang="en-US" altLang="ko-KR" sz="1400" b="1" dirty="0" err="1" smtClean="0"/>
              <a:t>ame:value</a:t>
            </a:r>
            <a:r>
              <a:rPr lang="ko-KR" altLang="en-US" sz="1400" b="1" dirty="0" smtClean="0"/>
              <a:t>의 쌍으로 이루어져있다</a:t>
            </a:r>
            <a:r>
              <a:rPr lang="en-US" altLang="ko-KR" sz="1400" b="1" dirty="0" smtClean="0"/>
              <a:t>.</a:t>
            </a:r>
          </a:p>
          <a:p>
            <a:endParaRPr lang="en-US" altLang="ko-KR" sz="1400" b="1" dirty="0"/>
          </a:p>
          <a:p>
            <a:r>
              <a:rPr lang="en-US" altLang="ko-KR" sz="1400" b="1" dirty="0" smtClean="0"/>
              <a:t>* </a:t>
            </a:r>
            <a:r>
              <a:rPr lang="ko-KR" altLang="en-US" sz="1400" b="1" dirty="0" smtClean="0"/>
              <a:t>자바스크립트 </a:t>
            </a:r>
            <a:r>
              <a:rPr lang="en-US" altLang="ko-KR" sz="1400" b="1" dirty="0" err="1" smtClean="0"/>
              <a:t>json</a:t>
            </a:r>
            <a:r>
              <a:rPr lang="en-US" altLang="ko-KR" sz="1400" b="1" dirty="0" smtClean="0"/>
              <a:t> </a:t>
            </a:r>
            <a:r>
              <a:rPr lang="ko-KR" altLang="en-US" sz="1400" b="1" dirty="0" err="1" smtClean="0"/>
              <a:t>파싱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- Xml</a:t>
            </a:r>
            <a:r>
              <a:rPr lang="ko-KR" altLang="en-US" sz="1400" b="1" dirty="0" smtClean="0"/>
              <a:t>을 </a:t>
            </a:r>
            <a:r>
              <a:rPr lang="en-US" altLang="ko-KR" sz="1400" b="1" dirty="0" err="1" smtClean="0"/>
              <a:t>json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변환하기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   </a:t>
            </a:r>
            <a:r>
              <a:rPr lang="en-US" altLang="ko-KR" sz="1400" b="1" dirty="0" smtClean="0">
                <a:hlinkClick r:id="rId3"/>
              </a:rPr>
              <a:t>http</a:t>
            </a:r>
            <a:r>
              <a:rPr lang="en-US" altLang="ko-KR" sz="1400" b="1" dirty="0">
                <a:hlinkClick r:id="rId3"/>
              </a:rPr>
              <a:t>://braincast.nl/samples/jsoneditor</a:t>
            </a:r>
            <a:r>
              <a:rPr lang="en-US" altLang="ko-KR" sz="1400" b="1" dirty="0" smtClean="0">
                <a:hlinkClick r:id="rId3"/>
              </a:rPr>
              <a:t>/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-book.xml</a:t>
            </a:r>
            <a:r>
              <a:rPr lang="ko-KR" altLang="en-US" sz="1400" b="1" dirty="0" smtClean="0"/>
              <a:t>을 위 사이트에 넣고 </a:t>
            </a:r>
            <a:r>
              <a:rPr lang="en-US" altLang="ko-KR" sz="1400" b="1" dirty="0" err="1" smtClean="0"/>
              <a:t>json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변환한다</a:t>
            </a:r>
            <a:r>
              <a:rPr lang="en-US" altLang="ko-KR" sz="1400" b="1" dirty="0" smtClean="0"/>
              <a:t>.</a:t>
            </a:r>
          </a:p>
          <a:p>
            <a:r>
              <a:rPr lang="en-US" altLang="ko-KR" sz="1400" b="1" dirty="0" smtClean="0">
                <a:hlinkClick r:id="rId4"/>
              </a:rPr>
              <a:t>  http</a:t>
            </a:r>
            <a:r>
              <a:rPr lang="en-US" altLang="ko-KR" sz="1400" b="1" dirty="0">
                <a:hlinkClick r:id="rId4"/>
              </a:rPr>
              <a:t>://</a:t>
            </a:r>
            <a:r>
              <a:rPr lang="en-US" altLang="ko-KR" sz="1400" b="1" dirty="0" smtClean="0">
                <a:hlinkClick r:id="rId4"/>
              </a:rPr>
              <a:t>www.w3schools.com/json/json_intro.asp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 위 사이트의 </a:t>
            </a:r>
            <a:r>
              <a:rPr lang="en-US" altLang="ko-KR" sz="1400" b="1" dirty="0" smtClean="0"/>
              <a:t>try it yourself</a:t>
            </a:r>
            <a:r>
              <a:rPr lang="ko-KR" altLang="en-US" sz="1400" b="1" dirty="0" smtClean="0"/>
              <a:t>에 위에서 변환된 </a:t>
            </a:r>
            <a:r>
              <a:rPr lang="en-US" altLang="ko-KR" sz="1400" b="1" dirty="0" err="1" smtClean="0"/>
              <a:t>json</a:t>
            </a:r>
            <a:r>
              <a:rPr lang="ko-KR" altLang="en-US" sz="1400" b="1" dirty="0" smtClean="0"/>
              <a:t>을 넣고</a:t>
            </a:r>
            <a:r>
              <a:rPr lang="en-US" altLang="ko-KR" sz="1400" b="1" dirty="0" smtClean="0"/>
              <a:t>, author</a:t>
            </a:r>
            <a:r>
              <a:rPr lang="ko-KR" altLang="en-US" sz="1400" b="1" dirty="0" smtClean="0"/>
              <a:t>을 </a:t>
            </a:r>
            <a:r>
              <a:rPr lang="ko-KR" altLang="en-US" sz="1400" b="1" dirty="0" err="1" smtClean="0"/>
              <a:t>파싱한다</a:t>
            </a:r>
            <a:r>
              <a:rPr lang="en-US" altLang="ko-KR" sz="1400" b="1" dirty="0" smtClean="0"/>
              <a:t>.</a:t>
            </a:r>
          </a:p>
          <a:p>
            <a:endParaRPr lang="en-US" altLang="ko-KR" sz="1400" dirty="0" smtClean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200" b="1" dirty="0"/>
              <a:t>&lt;script&gt;</a:t>
            </a:r>
          </a:p>
          <a:p>
            <a:r>
              <a:rPr lang="en-US" altLang="ko-KR" sz="1200" b="1" dirty="0" err="1"/>
              <a:t>var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= {bookstore:{book:[{</a:t>
            </a:r>
            <a:r>
              <a:rPr lang="en-US" altLang="ko-KR" sz="1200" b="1" dirty="0" err="1"/>
              <a:t>category:'cooking',title</a:t>
            </a:r>
            <a:r>
              <a:rPr lang="en-US" altLang="ko-KR" sz="1200" b="1" dirty="0"/>
              <a:t>:{</a:t>
            </a:r>
            <a:r>
              <a:rPr lang="en-US" altLang="ko-KR" sz="1200" b="1" dirty="0" err="1"/>
              <a:t>lang</a:t>
            </a:r>
            <a:r>
              <a:rPr lang="en-US" altLang="ko-KR" sz="1200" b="1" dirty="0"/>
              <a:t>:'en'},author:'</a:t>
            </a:r>
            <a:r>
              <a:rPr lang="en-US" altLang="ko-KR" sz="1200" b="1" dirty="0" err="1"/>
              <a:t>Giada</a:t>
            </a:r>
            <a:r>
              <a:rPr lang="en-US" altLang="ko-KR" sz="1200" b="1" dirty="0"/>
              <a:t> De Laurentiis',year:2005,price:30},{</a:t>
            </a:r>
            <a:r>
              <a:rPr lang="en-US" altLang="ko-KR" sz="1200" b="1" dirty="0" err="1"/>
              <a:t>category:'children',title</a:t>
            </a:r>
            <a:r>
              <a:rPr lang="en-US" altLang="ko-KR" sz="1200" b="1" dirty="0"/>
              <a:t>:{</a:t>
            </a:r>
            <a:r>
              <a:rPr lang="en-US" altLang="ko-KR" sz="1200" b="1" dirty="0" err="1"/>
              <a:t>lang</a:t>
            </a:r>
            <a:r>
              <a:rPr lang="en-US" altLang="ko-KR" sz="1200" b="1" dirty="0"/>
              <a:t>:'en'},</a:t>
            </a:r>
            <a:r>
              <a:rPr lang="en-US" altLang="ko-KR" sz="1200" b="1" dirty="0" err="1"/>
              <a:t>author:'J</a:t>
            </a:r>
            <a:r>
              <a:rPr lang="en-US" altLang="ko-KR" sz="1200" b="1" dirty="0"/>
              <a:t> K. Rowling',year:2005,price:29.99},{</a:t>
            </a:r>
            <a:r>
              <a:rPr lang="en-US" altLang="ko-KR" sz="1200" b="1" dirty="0" err="1"/>
              <a:t>category:'web',title</a:t>
            </a:r>
            <a:r>
              <a:rPr lang="en-US" altLang="ko-KR" sz="1200" b="1" dirty="0"/>
              <a:t>:{</a:t>
            </a:r>
            <a:r>
              <a:rPr lang="en-US" altLang="ko-KR" sz="1200" b="1" dirty="0" err="1"/>
              <a:t>lang</a:t>
            </a:r>
            <a:r>
              <a:rPr lang="en-US" altLang="ko-KR" sz="1200" b="1" dirty="0"/>
              <a:t>:'en'},author:['James </a:t>
            </a:r>
            <a:r>
              <a:rPr lang="en-US" altLang="ko-KR" sz="1200" b="1" dirty="0" err="1"/>
              <a:t>McGovern','Per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Bothner</a:t>
            </a:r>
            <a:r>
              <a:rPr lang="en-US" altLang="ko-KR" sz="1200" b="1" dirty="0"/>
              <a:t>','Kurt </a:t>
            </a:r>
            <a:r>
              <a:rPr lang="en-US" altLang="ko-KR" sz="1200" b="1" dirty="0" err="1"/>
              <a:t>Cagle','James</a:t>
            </a:r>
            <a:r>
              <a:rPr lang="en-US" altLang="ko-KR" sz="1200" b="1" dirty="0"/>
              <a:t> Linn','</a:t>
            </a:r>
            <a:r>
              <a:rPr lang="en-US" altLang="ko-KR" sz="1200" b="1" dirty="0" err="1"/>
              <a:t>Vaidyanathan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Nagarajan</a:t>
            </a:r>
            <a:r>
              <a:rPr lang="en-US" altLang="ko-KR" sz="1200" b="1" dirty="0"/>
              <a:t>'],year:2003,price:49.99},{</a:t>
            </a:r>
            <a:r>
              <a:rPr lang="en-US" altLang="ko-KR" sz="1200" b="1" dirty="0" err="1"/>
              <a:t>category:'web',cover:'paperback',title</a:t>
            </a:r>
            <a:r>
              <a:rPr lang="en-US" altLang="ko-KR" sz="1200" b="1" dirty="0"/>
              <a:t>:{</a:t>
            </a:r>
            <a:r>
              <a:rPr lang="en-US" altLang="ko-KR" sz="1200" b="1" dirty="0" err="1"/>
              <a:t>lang</a:t>
            </a:r>
            <a:r>
              <a:rPr lang="en-US" altLang="ko-KR" sz="1200" b="1" dirty="0"/>
              <a:t>:'en'},</a:t>
            </a:r>
            <a:r>
              <a:rPr lang="en-US" altLang="ko-KR" sz="1200" b="1" dirty="0" err="1"/>
              <a:t>author:'Erik</a:t>
            </a:r>
            <a:r>
              <a:rPr lang="en-US" altLang="ko-KR" sz="1200" b="1" dirty="0"/>
              <a:t> T. Ray',year:2003,price:39.95}]}};</a:t>
            </a:r>
          </a:p>
          <a:p>
            <a:endParaRPr lang="en-US" altLang="ko-KR" sz="1200" b="1" dirty="0"/>
          </a:p>
          <a:p>
            <a:r>
              <a:rPr lang="en-US" altLang="ko-KR" sz="1200" b="1" dirty="0" err="1"/>
              <a:t>var</a:t>
            </a:r>
            <a:r>
              <a:rPr lang="en-US" altLang="ko-KR" sz="1200" b="1" dirty="0"/>
              <a:t> result;</a:t>
            </a:r>
          </a:p>
          <a:p>
            <a:r>
              <a:rPr lang="en-US" altLang="ko-KR" sz="1200" b="1" dirty="0" err="1"/>
              <a:t>var</a:t>
            </a:r>
            <a:r>
              <a:rPr lang="en-US" altLang="ko-KR" sz="1200" b="1" dirty="0"/>
              <a:t> books = </a:t>
            </a:r>
            <a:r>
              <a:rPr lang="en-US" altLang="ko-KR" sz="1200" b="1" dirty="0" err="1"/>
              <a:t>obj.bookstore.book</a:t>
            </a:r>
            <a:r>
              <a:rPr lang="en-US" altLang="ko-KR" sz="1200" b="1" dirty="0"/>
              <a:t>;</a:t>
            </a:r>
          </a:p>
          <a:p>
            <a:r>
              <a:rPr lang="en-US" altLang="ko-KR" sz="1200" b="1" dirty="0"/>
              <a:t>for(</a:t>
            </a:r>
            <a:r>
              <a:rPr lang="en-US" altLang="ko-KR" sz="1200" b="1" dirty="0" err="1"/>
              <a:t>var</a:t>
            </a:r>
            <a:r>
              <a:rPr lang="en-US" altLang="ko-KR" sz="1200" b="1" dirty="0"/>
              <a:t> i=0; i &lt;</a:t>
            </a:r>
            <a:r>
              <a:rPr lang="en-US" altLang="ko-KR" sz="1200" b="1" dirty="0" err="1"/>
              <a:t>books.length</a:t>
            </a:r>
            <a:r>
              <a:rPr lang="en-US" altLang="ko-KR" sz="1200" b="1" dirty="0"/>
              <a:t> ; ++i) {</a:t>
            </a:r>
          </a:p>
          <a:p>
            <a:r>
              <a:rPr lang="en-US" altLang="ko-KR" sz="1200" b="1" dirty="0"/>
              <a:t>  result += books[i].author + "&lt;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&gt;";</a:t>
            </a:r>
          </a:p>
          <a:p>
            <a:r>
              <a:rPr lang="en-US" altLang="ko-KR" sz="1200" b="1" dirty="0"/>
              <a:t>}</a:t>
            </a:r>
          </a:p>
          <a:p>
            <a:endParaRPr lang="en-US" altLang="ko-KR" sz="1200" b="1" dirty="0"/>
          </a:p>
          <a:p>
            <a:r>
              <a:rPr lang="en-US" altLang="ko-KR" sz="1200" b="1" dirty="0" err="1"/>
              <a:t>document.getElementById</a:t>
            </a:r>
            <a:r>
              <a:rPr lang="en-US" altLang="ko-KR" sz="1200" b="1" dirty="0"/>
              <a:t>("demo").</a:t>
            </a:r>
            <a:r>
              <a:rPr lang="en-US" altLang="ko-KR" sz="1200" b="1" dirty="0" err="1"/>
              <a:t>innerHTML</a:t>
            </a:r>
            <a:r>
              <a:rPr lang="en-US" altLang="ko-KR" sz="1200" b="1" dirty="0"/>
              <a:t> = result</a:t>
            </a:r>
            <a:r>
              <a:rPr lang="en-US" altLang="ko-KR" sz="1200" b="1" dirty="0" smtClean="0"/>
              <a:t>;</a:t>
            </a:r>
            <a:endParaRPr lang="en-US" altLang="ko-KR" sz="1200" b="1" dirty="0"/>
          </a:p>
          <a:p>
            <a:r>
              <a:rPr lang="en-US" altLang="ko-KR" sz="1200" b="1" dirty="0"/>
              <a:t>&lt;/script&gt;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164702883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4274" y="12702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네트워크</a:t>
            </a:r>
            <a:endParaRPr lang="ko-KR" altLang="en-US" sz="2400" b="1" dirty="0"/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7260" y="620688"/>
            <a:ext cx="830132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* </a:t>
            </a:r>
            <a:r>
              <a:rPr lang="ko-KR" altLang="en-US" sz="1400" b="1" dirty="0" smtClean="0"/>
              <a:t>자바에서 </a:t>
            </a:r>
            <a:r>
              <a:rPr lang="en-US" altLang="ko-KR" sz="1400" b="1" dirty="0" smtClean="0"/>
              <a:t>JSON </a:t>
            </a:r>
            <a:r>
              <a:rPr lang="ko-KR" altLang="en-US" sz="1400" b="1" dirty="0" err="1" smtClean="0"/>
              <a:t>파싱하기</a:t>
            </a:r>
            <a:endParaRPr lang="en-US" altLang="ko-KR" sz="1400" b="1" dirty="0" smtClean="0"/>
          </a:p>
          <a:p>
            <a:endParaRPr lang="en-US" altLang="ko-KR" sz="1400" b="1" dirty="0" smtClean="0"/>
          </a:p>
          <a:p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String object = </a:t>
            </a:r>
            <a:r>
              <a:rPr lang="en-US" altLang="ko-KR" sz="1400" dirty="0">
                <a:solidFill>
                  <a:srgbClr val="2A00FF"/>
                </a:solidFill>
                <a:latin typeface="나눔고딕코딩"/>
                <a:ea typeface="나눔고딕코딩"/>
              </a:rPr>
              <a:t>"{bookstore:{book:[{</a:t>
            </a:r>
            <a:r>
              <a:rPr lang="en-US" altLang="ko-KR" sz="1400" dirty="0" err="1">
                <a:solidFill>
                  <a:srgbClr val="2A00FF"/>
                </a:solidFill>
                <a:latin typeface="나눔고딕코딩"/>
                <a:ea typeface="나눔고딕코딩"/>
              </a:rPr>
              <a:t>category:'cooking',title</a:t>
            </a:r>
            <a:r>
              <a:rPr lang="en-US" altLang="ko-KR" sz="1400" dirty="0">
                <a:solidFill>
                  <a:srgbClr val="2A00FF"/>
                </a:solidFill>
                <a:latin typeface="나눔고딕코딩"/>
                <a:ea typeface="나눔고딕코딩"/>
              </a:rPr>
              <a:t>:{</a:t>
            </a:r>
            <a:r>
              <a:rPr lang="en-US" altLang="ko-KR" sz="1400" dirty="0" err="1">
                <a:solidFill>
                  <a:srgbClr val="2A00FF"/>
                </a:solidFill>
                <a:latin typeface="나눔고딕코딩"/>
                <a:ea typeface="나눔고딕코딩"/>
              </a:rPr>
              <a:t>lang</a:t>
            </a:r>
            <a:r>
              <a:rPr lang="en-US" altLang="ko-KR" sz="1400" dirty="0">
                <a:solidFill>
                  <a:srgbClr val="2A00FF"/>
                </a:solidFill>
                <a:latin typeface="나눔고딕코딩"/>
                <a:ea typeface="나눔고딕코딩"/>
              </a:rPr>
              <a:t>:'en'},author:'</a:t>
            </a:r>
            <a:r>
              <a:rPr lang="en-US" altLang="ko-KR" sz="1400" dirty="0" err="1">
                <a:solidFill>
                  <a:srgbClr val="2A00FF"/>
                </a:solidFill>
                <a:latin typeface="나눔고딕코딩"/>
                <a:ea typeface="나눔고딕코딩"/>
              </a:rPr>
              <a:t>Giada</a:t>
            </a:r>
            <a:r>
              <a:rPr lang="en-US" altLang="ko-KR" sz="1400" dirty="0">
                <a:solidFill>
                  <a:srgbClr val="2A00FF"/>
                </a:solidFill>
                <a:latin typeface="나눔고딕코딩"/>
                <a:ea typeface="나눔고딕코딩"/>
              </a:rPr>
              <a:t> De Laurentiis',year:2005,price:30},{</a:t>
            </a:r>
            <a:r>
              <a:rPr lang="en-US" altLang="ko-KR" sz="1400" dirty="0" err="1">
                <a:solidFill>
                  <a:srgbClr val="2A00FF"/>
                </a:solidFill>
                <a:latin typeface="나눔고딕코딩"/>
                <a:ea typeface="나눔고딕코딩"/>
              </a:rPr>
              <a:t>category:'children',title</a:t>
            </a:r>
            <a:r>
              <a:rPr lang="en-US" altLang="ko-KR" sz="1400" dirty="0">
                <a:solidFill>
                  <a:srgbClr val="2A00FF"/>
                </a:solidFill>
                <a:latin typeface="나눔고딕코딩"/>
                <a:ea typeface="나눔고딕코딩"/>
              </a:rPr>
              <a:t>:{</a:t>
            </a:r>
            <a:r>
              <a:rPr lang="en-US" altLang="ko-KR" sz="1400" dirty="0" err="1">
                <a:solidFill>
                  <a:srgbClr val="2A00FF"/>
                </a:solidFill>
                <a:latin typeface="나눔고딕코딩"/>
                <a:ea typeface="나눔고딕코딩"/>
              </a:rPr>
              <a:t>lang</a:t>
            </a:r>
            <a:r>
              <a:rPr lang="en-US" altLang="ko-KR" sz="1400" dirty="0">
                <a:solidFill>
                  <a:srgbClr val="2A00FF"/>
                </a:solidFill>
                <a:latin typeface="나눔고딕코딩"/>
                <a:ea typeface="나눔고딕코딩"/>
              </a:rPr>
              <a:t>:'en'},</a:t>
            </a:r>
            <a:r>
              <a:rPr lang="en-US" altLang="ko-KR" sz="1400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author:'J</a:t>
            </a:r>
            <a:r>
              <a:rPr lang="en-US" altLang="ko-KR" sz="1400" dirty="0">
                <a:solidFill>
                  <a:srgbClr val="2A00FF"/>
                </a:solidFill>
                <a:latin typeface="나눔고딕코딩"/>
                <a:ea typeface="나눔고딕코딩"/>
              </a:rPr>
              <a:t> K. Rowling',year:2005,price:29.99},{</a:t>
            </a:r>
            <a:r>
              <a:rPr lang="en-US" altLang="ko-KR" sz="1400" dirty="0" err="1">
                <a:solidFill>
                  <a:srgbClr val="2A00FF"/>
                </a:solidFill>
                <a:latin typeface="나눔고딕코딩"/>
                <a:ea typeface="나눔고딕코딩"/>
              </a:rPr>
              <a:t>category:'web',title</a:t>
            </a:r>
            <a:r>
              <a:rPr lang="en-US" altLang="ko-KR" sz="1400" dirty="0">
                <a:solidFill>
                  <a:srgbClr val="2A00FF"/>
                </a:solidFill>
                <a:latin typeface="나눔고딕코딩"/>
                <a:ea typeface="나눔고딕코딩"/>
              </a:rPr>
              <a:t>:{</a:t>
            </a:r>
            <a:r>
              <a:rPr lang="en-US" altLang="ko-KR" sz="1400" dirty="0" err="1">
                <a:solidFill>
                  <a:srgbClr val="2A00FF"/>
                </a:solidFill>
                <a:latin typeface="나눔고딕코딩"/>
                <a:ea typeface="나눔고딕코딩"/>
              </a:rPr>
              <a:t>lang</a:t>
            </a:r>
            <a:r>
              <a:rPr lang="en-US" altLang="ko-KR" sz="1400" dirty="0">
                <a:solidFill>
                  <a:srgbClr val="2A00FF"/>
                </a:solidFill>
                <a:latin typeface="나눔고딕코딩"/>
                <a:ea typeface="나눔고딕코딩"/>
              </a:rPr>
              <a:t>:'en'},author:['James </a:t>
            </a:r>
            <a:r>
              <a:rPr lang="en-US" altLang="ko-KR" sz="1400" dirty="0" err="1">
                <a:solidFill>
                  <a:srgbClr val="2A00FF"/>
                </a:solidFill>
                <a:latin typeface="나눔고딕코딩"/>
                <a:ea typeface="나눔고딕코딩"/>
              </a:rPr>
              <a:t>McGovern','Per</a:t>
            </a:r>
            <a:r>
              <a:rPr lang="en-US" altLang="ko-KR" sz="1400" dirty="0">
                <a:solidFill>
                  <a:srgbClr val="2A00FF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400" dirty="0" err="1">
                <a:solidFill>
                  <a:srgbClr val="2A00FF"/>
                </a:solidFill>
                <a:latin typeface="나눔고딕코딩"/>
                <a:ea typeface="나눔고딕코딩"/>
              </a:rPr>
              <a:t>Bothner</a:t>
            </a:r>
            <a:r>
              <a:rPr lang="en-US" altLang="ko-KR" sz="1400" dirty="0">
                <a:solidFill>
                  <a:srgbClr val="2A00FF"/>
                </a:solidFill>
                <a:latin typeface="나눔고딕코딩"/>
                <a:ea typeface="나눔고딕코딩"/>
              </a:rPr>
              <a:t>','Kurt </a:t>
            </a:r>
            <a:r>
              <a:rPr lang="en-US" altLang="ko-KR" sz="1400" dirty="0" err="1">
                <a:solidFill>
                  <a:srgbClr val="2A00FF"/>
                </a:solidFill>
                <a:latin typeface="나눔고딕코딩"/>
                <a:ea typeface="나눔고딕코딩"/>
              </a:rPr>
              <a:t>Cagle','James</a:t>
            </a:r>
            <a:r>
              <a:rPr lang="en-US" altLang="ko-KR" sz="1400" dirty="0">
                <a:solidFill>
                  <a:srgbClr val="2A00FF"/>
                </a:solidFill>
                <a:latin typeface="나눔고딕코딩"/>
                <a:ea typeface="나눔고딕코딩"/>
              </a:rPr>
              <a:t> Linn','</a:t>
            </a:r>
            <a:r>
              <a:rPr lang="en-US" altLang="ko-KR" sz="1400" dirty="0" err="1">
                <a:solidFill>
                  <a:srgbClr val="2A00FF"/>
                </a:solidFill>
                <a:latin typeface="나눔고딕코딩"/>
                <a:ea typeface="나눔고딕코딩"/>
              </a:rPr>
              <a:t>Vaidyanathan</a:t>
            </a:r>
            <a:r>
              <a:rPr lang="en-US" altLang="ko-KR" sz="1400" dirty="0">
                <a:solidFill>
                  <a:srgbClr val="2A00FF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400" dirty="0" err="1">
                <a:solidFill>
                  <a:srgbClr val="2A00FF"/>
                </a:solidFill>
                <a:latin typeface="나눔고딕코딩"/>
                <a:ea typeface="나눔고딕코딩"/>
              </a:rPr>
              <a:t>Nagarajan</a:t>
            </a:r>
            <a:r>
              <a:rPr lang="en-US" altLang="ko-KR" sz="1400" dirty="0">
                <a:solidFill>
                  <a:srgbClr val="2A00FF"/>
                </a:solidFill>
                <a:latin typeface="나눔고딕코딩"/>
                <a:ea typeface="나눔고딕코딩"/>
              </a:rPr>
              <a:t>'],year:2003,price:49.99},{</a:t>
            </a:r>
            <a:r>
              <a:rPr lang="en-US" altLang="ko-KR" sz="1400" dirty="0" err="1">
                <a:solidFill>
                  <a:srgbClr val="2A00FF"/>
                </a:solidFill>
                <a:latin typeface="나눔고딕코딩"/>
                <a:ea typeface="나눔고딕코딩"/>
              </a:rPr>
              <a:t>category:'web',cover:'paperback',title</a:t>
            </a:r>
            <a:r>
              <a:rPr lang="en-US" altLang="ko-KR" sz="1400" dirty="0">
                <a:solidFill>
                  <a:srgbClr val="2A00FF"/>
                </a:solidFill>
                <a:latin typeface="나눔고딕코딩"/>
                <a:ea typeface="나눔고딕코딩"/>
              </a:rPr>
              <a:t>:{</a:t>
            </a:r>
            <a:r>
              <a:rPr lang="en-US" altLang="ko-KR" sz="1400" dirty="0" err="1">
                <a:solidFill>
                  <a:srgbClr val="2A00FF"/>
                </a:solidFill>
                <a:latin typeface="나눔고딕코딩"/>
                <a:ea typeface="나눔고딕코딩"/>
              </a:rPr>
              <a:t>lang</a:t>
            </a:r>
            <a:r>
              <a:rPr lang="en-US" altLang="ko-KR" sz="1400" dirty="0">
                <a:solidFill>
                  <a:srgbClr val="2A00FF"/>
                </a:solidFill>
                <a:latin typeface="나눔고딕코딩"/>
                <a:ea typeface="나눔고딕코딩"/>
              </a:rPr>
              <a:t>:'en'},</a:t>
            </a:r>
            <a:r>
              <a:rPr lang="en-US" altLang="ko-KR" sz="1400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author:'Erik</a:t>
            </a:r>
            <a:r>
              <a:rPr lang="en-US" altLang="ko-KR" sz="1400" dirty="0">
                <a:solidFill>
                  <a:srgbClr val="2A00FF"/>
                </a:solidFill>
                <a:latin typeface="나눔고딕코딩"/>
                <a:ea typeface="나눔고딕코딩"/>
              </a:rPr>
              <a:t> T. Ray',year:2003,price:39.95}]}}"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endParaRPr lang="en-US" altLang="ko-KR" sz="1400" b="1" dirty="0" smtClean="0">
              <a:solidFill>
                <a:srgbClr val="7F0055"/>
              </a:solidFill>
              <a:latin typeface="나눔고딕코딩"/>
              <a:ea typeface="나눔고딕코딩"/>
            </a:endParaRPr>
          </a:p>
          <a:p>
            <a:r>
              <a:rPr lang="en-US" altLang="ko-KR" sz="14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try</a:t>
            </a:r>
            <a:r>
              <a:rPr lang="en-US" altLang="ko-KR" sz="14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latin typeface="나눔고딕코딩"/>
                <a:ea typeface="나눔고딕코딩"/>
              </a:rPr>
              <a:t>{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</a:t>
            </a:r>
            <a:r>
              <a:rPr lang="en-US" altLang="ko-KR" sz="14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JSONObject</a:t>
            </a:r>
            <a:r>
              <a:rPr lang="en-US" altLang="ko-KR" sz="14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json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4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4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JSONObject</a:t>
            </a:r>
            <a:r>
              <a:rPr lang="en-US" altLang="ko-KR" sz="14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(object);</a:t>
            </a:r>
          </a:p>
          <a:p>
            <a:endParaRPr lang="ko-KR" altLang="en-US" sz="1400" dirty="0">
              <a:latin typeface="나눔고딕코딩"/>
              <a:ea typeface="나눔고딕코딩"/>
            </a:endParaRPr>
          </a:p>
          <a:p>
            <a:r>
              <a:rPr lang="en-US" altLang="ko-KR" sz="14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</a:t>
            </a:r>
            <a:r>
              <a:rPr lang="en-US" altLang="ko-KR" sz="14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JSONArray</a:t>
            </a:r>
            <a:r>
              <a:rPr lang="en-US" altLang="ko-KR" sz="14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array = </a:t>
            </a:r>
            <a:r>
              <a:rPr lang="en-US" altLang="ko-KR" sz="14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json.getJSONObject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latin typeface="나눔고딕코딩"/>
                <a:ea typeface="나눔고딕코딩"/>
              </a:rPr>
              <a:t>"bookstore"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).</a:t>
            </a:r>
            <a:r>
              <a:rPr lang="en-US" altLang="ko-KR" sz="14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getJSONArray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latin typeface="나눔고딕코딩"/>
                <a:ea typeface="나눔고딕코딩"/>
              </a:rPr>
              <a:t>"book"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4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for</a:t>
            </a:r>
            <a:r>
              <a:rPr lang="en-US" altLang="ko-KR" sz="14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400" b="1" dirty="0" err="1" smtClean="0">
                <a:solidFill>
                  <a:srgbClr val="7F0055"/>
                </a:solidFill>
                <a:latin typeface="나눔고딕코딩"/>
                <a:ea typeface="나눔고딕코딩"/>
              </a:rPr>
              <a:t>int</a:t>
            </a:r>
            <a:r>
              <a:rPr lang="en-US" altLang="ko-KR" sz="14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latin typeface="나눔고딕코딩"/>
                <a:ea typeface="나눔고딕코딩"/>
              </a:rPr>
              <a:t>i=0; i&lt;</a:t>
            </a:r>
            <a:r>
              <a:rPr lang="en-US" altLang="ko-KR" sz="14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array.length</a:t>
            </a:r>
            <a:r>
              <a:rPr lang="en-US" altLang="ko-KR" sz="14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(); ++i) {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String 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author = </a:t>
            </a:r>
            <a:r>
              <a:rPr lang="en-US" altLang="ko-KR" sz="14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array.getJSONObject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(i).</a:t>
            </a:r>
            <a:r>
              <a:rPr lang="en-US" altLang="ko-KR" sz="14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getString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400" dirty="0">
                <a:solidFill>
                  <a:srgbClr val="2A00FF"/>
                </a:solidFill>
                <a:latin typeface="나눔고딕코딩"/>
                <a:ea typeface="나눔고딕코딩"/>
              </a:rPr>
              <a:t>"author"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</a:t>
            </a:r>
            <a:r>
              <a:rPr lang="en-US" altLang="ko-KR" sz="14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Log.</a:t>
            </a:r>
            <a:r>
              <a:rPr lang="en-US" altLang="ko-KR" sz="1400" i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d</a:t>
            </a:r>
            <a:r>
              <a:rPr lang="en-US" altLang="ko-KR" sz="14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"LDK"</a:t>
            </a:r>
            <a:r>
              <a:rPr lang="en-US" altLang="ko-KR" sz="1400" i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"author:"</a:t>
            </a:r>
            <a:r>
              <a:rPr lang="en-US" altLang="ko-KR" sz="1400" i="1" dirty="0">
                <a:solidFill>
                  <a:srgbClr val="000000"/>
                </a:solidFill>
                <a:latin typeface="나눔고딕코딩"/>
                <a:ea typeface="나눔고딕코딩"/>
              </a:rPr>
              <a:t> + author);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}</a:t>
            </a:r>
            <a:endParaRPr lang="en-US" altLang="ko-KR" sz="14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} </a:t>
            </a:r>
            <a:r>
              <a:rPr lang="en-US" altLang="ko-KR" sz="1400" b="1" dirty="0">
                <a:solidFill>
                  <a:srgbClr val="7F0055"/>
                </a:solidFill>
                <a:latin typeface="나눔고딕코딩"/>
                <a:ea typeface="나눔고딕코딩"/>
              </a:rPr>
              <a:t>catch</a:t>
            </a:r>
            <a:r>
              <a:rPr lang="en-US" altLang="ko-KR" sz="14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(</a:t>
            </a:r>
            <a:r>
              <a:rPr lang="en-US" altLang="ko-KR" sz="14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JSONException</a:t>
            </a:r>
            <a:r>
              <a:rPr lang="en-US" altLang="ko-KR" sz="14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e) {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</a:t>
            </a:r>
            <a:r>
              <a:rPr lang="en-US" altLang="ko-KR" sz="14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e.printStackTrace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104201471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99592" y="1334968"/>
            <a:ext cx="1296144" cy="18722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</a:rPr>
              <a:t>ListView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(Parent)</a:t>
            </a:r>
          </a:p>
        </p:txBody>
      </p:sp>
      <p:sp>
        <p:nvSpPr>
          <p:cNvPr id="5" name="육각형 4"/>
          <p:cNvSpPr/>
          <p:nvPr/>
        </p:nvSpPr>
        <p:spPr>
          <a:xfrm>
            <a:off x="4164425" y="1731012"/>
            <a:ext cx="1224136" cy="1080120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어댑터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순서도: 자기 디스크 7"/>
          <p:cNvSpPr/>
          <p:nvPr/>
        </p:nvSpPr>
        <p:spPr>
          <a:xfrm>
            <a:off x="6804248" y="1334968"/>
            <a:ext cx="1584176" cy="2160240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원본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(</a:t>
            </a:r>
            <a:r>
              <a:rPr lang="en-US" altLang="ko-KR" b="1" dirty="0" err="1" smtClean="0">
                <a:solidFill>
                  <a:schemeClr val="tx1"/>
                </a:solidFill>
              </a:rPr>
              <a:t>ArrayList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MyItem</a:t>
            </a:r>
            <a:r>
              <a:rPr lang="ko-KR" altLang="en-US" sz="1400" dirty="0" smtClean="0">
                <a:solidFill>
                  <a:schemeClr val="tx1"/>
                </a:solidFill>
              </a:rPr>
              <a:t>객체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Icon,Name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2195736" y="1731012"/>
            <a:ext cx="165618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54414" y="141559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항목갯수는</a:t>
            </a:r>
            <a:endParaRPr lang="ko-KR" altLang="en-US" sz="1400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195736" y="1983040"/>
            <a:ext cx="165618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62902" y="1708172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200</a:t>
            </a:r>
            <a:r>
              <a:rPr lang="ko-KR" altLang="en-US" sz="1400" dirty="0" smtClean="0"/>
              <a:t>개</a:t>
            </a:r>
            <a:endParaRPr lang="ko-KR" altLang="en-US" sz="1400" dirty="0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2195736" y="2596446"/>
            <a:ext cx="165618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354414" y="2281028"/>
            <a:ext cx="1306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0</a:t>
            </a:r>
            <a:r>
              <a:rPr lang="ko-KR" altLang="en-US" sz="1400" dirty="0" smtClean="0"/>
              <a:t>번 항목 요청</a:t>
            </a:r>
            <a:endParaRPr lang="ko-KR" altLang="en-US" sz="1400" dirty="0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195736" y="2848474"/>
            <a:ext cx="165618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762902" y="257360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리턴</a:t>
            </a:r>
            <a:endParaRPr lang="ko-KR" altLang="en-US" sz="1400" dirty="0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2222709" y="3368705"/>
            <a:ext cx="165618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81387" y="3053287"/>
            <a:ext cx="1306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</a:t>
            </a:r>
            <a:r>
              <a:rPr lang="ko-KR" altLang="en-US" sz="1400" dirty="0" smtClean="0"/>
              <a:t>번 항목 요청</a:t>
            </a:r>
            <a:endParaRPr lang="ko-KR" altLang="en-US" sz="1400" dirty="0"/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2222709" y="3620733"/>
            <a:ext cx="165618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789875" y="334586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리턴</a:t>
            </a:r>
            <a:endParaRPr lang="ko-KR" altLang="en-US" sz="1400" dirty="0"/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2210862" y="4161167"/>
            <a:ext cx="165618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369540" y="3845749"/>
            <a:ext cx="1306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</a:t>
            </a:r>
            <a:r>
              <a:rPr lang="ko-KR" altLang="en-US" sz="1400" dirty="0" smtClean="0"/>
              <a:t>번 항목 요청</a:t>
            </a:r>
            <a:endParaRPr lang="ko-KR" altLang="en-US" sz="1400" dirty="0"/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2210862" y="4413195"/>
            <a:ext cx="165618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778028" y="413832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리턴</a:t>
            </a:r>
            <a:endParaRPr lang="ko-KR" altLang="en-US" sz="1400" dirty="0"/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2249681" y="5736351"/>
            <a:ext cx="165618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408359" y="5420933"/>
            <a:ext cx="1306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</a:t>
            </a:r>
            <a:r>
              <a:rPr lang="ko-KR" altLang="en-US" sz="1400" dirty="0" smtClean="0"/>
              <a:t>번 항목 요청</a:t>
            </a:r>
            <a:endParaRPr lang="ko-KR" altLang="en-US" sz="1400" dirty="0"/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2249681" y="5988379"/>
            <a:ext cx="165618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816847" y="571351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리턴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1618079" y="480993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손가락으로 아래로 스크롤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355976" y="3053287"/>
            <a:ext cx="2304256" cy="600355"/>
            <a:chOff x="4355976" y="3053287"/>
            <a:chExt cx="2304256" cy="600355"/>
          </a:xfrm>
        </p:grpSpPr>
        <p:sp>
          <p:nvSpPr>
            <p:cNvPr id="20" name="직사각형 19"/>
            <p:cNvSpPr/>
            <p:nvPr/>
          </p:nvSpPr>
          <p:spPr>
            <a:xfrm>
              <a:off x="4355976" y="3053287"/>
              <a:ext cx="2304256" cy="6003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478674" y="3185829"/>
              <a:ext cx="432048" cy="365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070336" y="3185829"/>
              <a:ext cx="941824" cy="365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6156176" y="3185829"/>
              <a:ext cx="432048" cy="365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4" name="직선 화살표 연결선 53"/>
          <p:cNvCxnSpPr/>
          <p:nvPr/>
        </p:nvCxnSpPr>
        <p:spPr>
          <a:xfrm flipV="1">
            <a:off x="4694698" y="2891137"/>
            <a:ext cx="2397582" cy="45472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5616116" y="3053287"/>
            <a:ext cx="1980220" cy="42821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776493" y="3814971"/>
            <a:ext cx="154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convertView</a:t>
            </a:r>
            <a:endParaRPr lang="ko-KR" altLang="en-US" b="1" dirty="0"/>
          </a:p>
        </p:txBody>
      </p:sp>
      <p:cxnSp>
        <p:nvCxnSpPr>
          <p:cNvPr id="57" name="직선 화살표 연결선 56"/>
          <p:cNvCxnSpPr/>
          <p:nvPr/>
        </p:nvCxnSpPr>
        <p:spPr>
          <a:xfrm>
            <a:off x="5388561" y="1851085"/>
            <a:ext cx="140670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98799" y="671697"/>
            <a:ext cx="2526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MVC </a:t>
            </a:r>
            <a:r>
              <a:rPr lang="ko-KR" altLang="en-US" sz="2400" b="1" dirty="0" smtClean="0"/>
              <a:t>디자인패턴</a:t>
            </a:r>
            <a:endParaRPr lang="ko-KR" altLang="en-US" sz="24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5388561" y="5097958"/>
            <a:ext cx="33265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가정</a:t>
            </a:r>
            <a:endParaRPr lang="en-US" altLang="ko-KR" dirty="0" smtClean="0"/>
          </a:p>
          <a:p>
            <a:r>
              <a:rPr lang="ko-KR" altLang="en-US" dirty="0" smtClean="0"/>
              <a:t>데이터 항목이 </a:t>
            </a:r>
            <a:r>
              <a:rPr lang="en-US" altLang="ko-KR" dirty="0" smtClean="0"/>
              <a:t>200</a:t>
            </a:r>
            <a:r>
              <a:rPr lang="ko-KR" altLang="en-US" dirty="0" smtClean="0"/>
              <a:t>개이고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화면에는 항목이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개가 보이고</a:t>
            </a:r>
            <a:endParaRPr lang="en-US" altLang="ko-KR" dirty="0" smtClean="0"/>
          </a:p>
          <a:p>
            <a:r>
              <a:rPr lang="ko-KR" altLang="en-US" dirty="0" smtClean="0"/>
              <a:t> 아래로 </a:t>
            </a:r>
            <a:r>
              <a:rPr lang="ko-KR" altLang="en-US" dirty="0" err="1" smtClean="0"/>
              <a:t>스크롤한다고</a:t>
            </a:r>
            <a:r>
              <a:rPr lang="ko-KR" altLang="en-US" dirty="0" smtClean="0"/>
              <a:t> 가정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34274" y="127025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어댑터뷰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– </a:t>
            </a:r>
            <a:r>
              <a:rPr lang="ko-KR" altLang="en-US" b="1" dirty="0" err="1" smtClean="0"/>
              <a:t>리스트뷰</a:t>
            </a:r>
            <a:r>
              <a:rPr lang="ko-KR" altLang="en-US" b="1" dirty="0" smtClean="0"/>
              <a:t> 이해 </a:t>
            </a:r>
            <a:endParaRPr lang="ko-KR" altLang="en-US" b="1" dirty="0"/>
          </a:p>
        </p:txBody>
      </p:sp>
      <p:grpSp>
        <p:nvGrpSpPr>
          <p:cNvPr id="43" name="그룹 42"/>
          <p:cNvGrpSpPr/>
          <p:nvPr/>
        </p:nvGrpSpPr>
        <p:grpSpPr>
          <a:xfrm>
            <a:off x="203099" y="3397087"/>
            <a:ext cx="1441755" cy="448661"/>
            <a:chOff x="4355976" y="3053287"/>
            <a:chExt cx="2304256" cy="600355"/>
          </a:xfrm>
        </p:grpSpPr>
        <p:sp>
          <p:nvSpPr>
            <p:cNvPr id="46" name="직사각형 45"/>
            <p:cNvSpPr/>
            <p:nvPr/>
          </p:nvSpPr>
          <p:spPr>
            <a:xfrm>
              <a:off x="4355976" y="3053287"/>
              <a:ext cx="2304256" cy="6003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478674" y="3185829"/>
              <a:ext cx="432048" cy="365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070336" y="3185829"/>
              <a:ext cx="941824" cy="365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6156176" y="3185829"/>
              <a:ext cx="432048" cy="365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195962" y="3397089"/>
            <a:ext cx="1448892" cy="1352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196138" y="3852748"/>
            <a:ext cx="1441755" cy="448661"/>
            <a:chOff x="4355976" y="3053287"/>
            <a:chExt cx="2304256" cy="600355"/>
          </a:xfrm>
        </p:grpSpPr>
        <p:sp>
          <p:nvSpPr>
            <p:cNvPr id="63" name="직사각형 62"/>
            <p:cNvSpPr/>
            <p:nvPr/>
          </p:nvSpPr>
          <p:spPr>
            <a:xfrm>
              <a:off x="4355976" y="3053287"/>
              <a:ext cx="2304256" cy="6003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478674" y="3185829"/>
              <a:ext cx="432048" cy="365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5070336" y="3185829"/>
              <a:ext cx="941824" cy="365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156176" y="3185829"/>
              <a:ext cx="432048" cy="365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201642" y="4301409"/>
            <a:ext cx="1441755" cy="448661"/>
            <a:chOff x="4355976" y="3053287"/>
            <a:chExt cx="2304256" cy="600355"/>
          </a:xfrm>
        </p:grpSpPr>
        <p:sp>
          <p:nvSpPr>
            <p:cNvPr id="70" name="직사각형 69"/>
            <p:cNvSpPr/>
            <p:nvPr/>
          </p:nvSpPr>
          <p:spPr>
            <a:xfrm>
              <a:off x="4355976" y="3053287"/>
              <a:ext cx="2304256" cy="6003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4478674" y="3185829"/>
              <a:ext cx="432048" cy="365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5070336" y="3185829"/>
              <a:ext cx="941824" cy="365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6156176" y="3185829"/>
              <a:ext cx="432048" cy="365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73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6" grpId="0"/>
      <p:bldP spid="32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692696"/>
            <a:ext cx="8417882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err="1" smtClean="0"/>
              <a:t>실단말</a:t>
            </a:r>
            <a:r>
              <a:rPr lang="ko-KR" altLang="en-US" b="1" dirty="0" smtClean="0"/>
              <a:t> 연결하기</a:t>
            </a:r>
            <a:endParaRPr lang="en-US" altLang="ko-KR" b="1" dirty="0" smtClean="0"/>
          </a:p>
          <a:p>
            <a:r>
              <a:rPr lang="en-US" altLang="ko-KR" sz="1600" dirty="0" smtClean="0"/>
              <a:t>1) </a:t>
            </a:r>
            <a:r>
              <a:rPr lang="en-US" altLang="ko-KR" sz="1600" dirty="0" err="1" smtClean="0"/>
              <a:t>Usb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드라이버를 다운로드</a:t>
            </a:r>
            <a:endParaRPr lang="en-US" altLang="ko-KR" sz="1600" dirty="0" smtClean="0"/>
          </a:p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삼성단말</a:t>
            </a:r>
            <a:r>
              <a:rPr lang="en-US" altLang="ko-KR" sz="1600" dirty="0"/>
              <a:t>: </a:t>
            </a:r>
            <a:endParaRPr lang="en-US" altLang="ko-KR" sz="1600" dirty="0" smtClean="0"/>
          </a:p>
          <a:p>
            <a:r>
              <a:rPr lang="en-US" altLang="ko-KR" sz="1600" dirty="0" smtClean="0">
                <a:hlinkClick r:id="rId2"/>
              </a:rPr>
              <a:t>  http</a:t>
            </a:r>
            <a:r>
              <a:rPr lang="en-US" altLang="ko-KR" sz="1600" dirty="0">
                <a:hlinkClick r:id="rId2"/>
              </a:rPr>
              <a:t>://</a:t>
            </a:r>
            <a:r>
              <a:rPr lang="en-US" altLang="ko-KR" sz="1600" dirty="0" smtClean="0">
                <a:hlinkClick r:id="rId2"/>
              </a:rPr>
              <a:t>local.sec.samsung.com/comLocal/support/down/kies_main.do?kind=usb</a:t>
            </a:r>
            <a:endParaRPr lang="en-US" altLang="ko-KR" sz="1600" dirty="0" smtClean="0"/>
          </a:p>
          <a:p>
            <a:r>
              <a:rPr lang="en-US" altLang="ko-KR" sz="1600" dirty="0" smtClean="0"/>
              <a:t>- </a:t>
            </a:r>
            <a:r>
              <a:rPr lang="en-US" altLang="ko-KR" sz="1600" dirty="0" err="1" smtClean="0"/>
              <a:t>Lg</a:t>
            </a:r>
            <a:r>
              <a:rPr lang="ko-KR" altLang="en-US" sz="1600" dirty="0" smtClean="0"/>
              <a:t>단말</a:t>
            </a:r>
            <a:endParaRPr lang="en-US" altLang="ko-KR" sz="1600" dirty="0"/>
          </a:p>
          <a:p>
            <a:r>
              <a:rPr lang="en-US" altLang="ko-KR" sz="1600" dirty="0" smtClean="0"/>
              <a:t>  http</a:t>
            </a:r>
            <a:r>
              <a:rPr lang="en-US" altLang="ko-KR" sz="1600" dirty="0"/>
              <a:t>://www.lgmobile.co.kr/lgmobile/front/download/retrieveDownloadMain.dev#phone</a:t>
            </a:r>
            <a:endParaRPr lang="en-US" altLang="ko-KR" sz="1600" dirty="0" smtClean="0"/>
          </a:p>
          <a:p>
            <a:r>
              <a:rPr lang="ko-KR" altLang="en-US" sz="1600" dirty="0" smtClean="0"/>
              <a:t>  자신의 </a:t>
            </a:r>
            <a:r>
              <a:rPr lang="ko-KR" altLang="en-US" sz="1600" dirty="0" err="1" smtClean="0"/>
              <a:t>폰모델을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찾은후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Lg</a:t>
            </a:r>
            <a:r>
              <a:rPr lang="en-US" altLang="ko-KR" sz="1600" dirty="0" smtClean="0"/>
              <a:t> United Mobile Driver</a:t>
            </a:r>
            <a:r>
              <a:rPr lang="ko-KR" altLang="en-US" sz="1600" dirty="0" smtClean="0"/>
              <a:t>를 다운로드 받아 설치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2) </a:t>
            </a:r>
            <a:r>
              <a:rPr lang="ko-KR" altLang="en-US" sz="1600" dirty="0" smtClean="0"/>
              <a:t>단말 설정</a:t>
            </a:r>
            <a:endParaRPr lang="en-US" altLang="ko-KR" sz="1600" dirty="0" smtClean="0"/>
          </a:p>
          <a:p>
            <a:r>
              <a:rPr lang="en-US" altLang="ko-KR" sz="1600" dirty="0" smtClean="0"/>
              <a:t>  </a:t>
            </a:r>
            <a:r>
              <a:rPr lang="ko-KR" altLang="en-US" sz="1600" dirty="0" smtClean="0"/>
              <a:t>설정</a:t>
            </a:r>
            <a:r>
              <a:rPr lang="en-US" altLang="ko-KR" sz="1600" dirty="0" smtClean="0"/>
              <a:t>-&gt;</a:t>
            </a:r>
            <a:r>
              <a:rPr lang="ko-KR" altLang="en-US" sz="1600" dirty="0" smtClean="0"/>
              <a:t>개발자옵션</a:t>
            </a:r>
            <a:r>
              <a:rPr lang="en-US" altLang="ko-KR" sz="1600" dirty="0" smtClean="0"/>
              <a:t>-&gt;</a:t>
            </a:r>
            <a:r>
              <a:rPr lang="en-US" altLang="ko-KR" sz="1600" dirty="0" err="1" smtClean="0"/>
              <a:t>usb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디버깅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체크</a:t>
            </a:r>
            <a:endParaRPr lang="en-US" altLang="ko-KR" sz="1600" dirty="0" smtClean="0"/>
          </a:p>
          <a:p>
            <a:r>
              <a:rPr lang="en-US" altLang="ko-KR" sz="1600" dirty="0" smtClean="0"/>
              <a:t>  </a:t>
            </a:r>
            <a:r>
              <a:rPr lang="ko-KR" altLang="en-US" sz="1600" dirty="0" smtClean="0"/>
              <a:t>만일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개발자 옵션이 보이지 않는다면 </a:t>
            </a:r>
            <a:r>
              <a:rPr lang="ko-KR" altLang="en-US" sz="1600" dirty="0" err="1" smtClean="0"/>
              <a:t>빌드번호를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번 계속 터치한다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3) Eclipse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설정</a:t>
            </a:r>
            <a:endParaRPr lang="en-US" altLang="ko-KR" sz="1600" dirty="0" smtClean="0"/>
          </a:p>
          <a:p>
            <a:r>
              <a:rPr lang="en-US" altLang="ko-KR" sz="1600" dirty="0" smtClean="0"/>
              <a:t>Open perspective </a:t>
            </a:r>
            <a:r>
              <a:rPr lang="ko-KR" altLang="en-US" sz="1600" dirty="0" err="1" smtClean="0"/>
              <a:t>클릭후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DDMS </a:t>
            </a:r>
            <a:r>
              <a:rPr lang="ko-KR" altLang="en-US" sz="1600" dirty="0" smtClean="0"/>
              <a:t>클릭하여 추가</a:t>
            </a:r>
            <a:endParaRPr lang="en-US" altLang="ko-KR" sz="1600" dirty="0" smtClean="0"/>
          </a:p>
          <a:p>
            <a:r>
              <a:rPr lang="en-US" altLang="ko-KR" sz="1600" dirty="0" smtClean="0"/>
              <a:t>DDMS</a:t>
            </a:r>
            <a:r>
              <a:rPr lang="ko-KR" altLang="en-US" sz="1600" dirty="0" smtClean="0"/>
              <a:t>로 </a:t>
            </a:r>
            <a:r>
              <a:rPr lang="en-US" altLang="ko-KR" sz="1600" dirty="0" smtClean="0"/>
              <a:t>perspective</a:t>
            </a:r>
            <a:r>
              <a:rPr lang="ko-KR" altLang="en-US" sz="1600" dirty="0" smtClean="0"/>
              <a:t>를 </a:t>
            </a:r>
            <a:r>
              <a:rPr lang="ko-KR" altLang="en-US" sz="1600" dirty="0" err="1" smtClean="0"/>
              <a:t>이동후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usb</a:t>
            </a:r>
            <a:r>
              <a:rPr lang="ko-KR" altLang="en-US" sz="1600" dirty="0" smtClean="0"/>
              <a:t>로 연결한 단말이 보이는지 확인</a:t>
            </a:r>
            <a:endParaRPr lang="en-US" altLang="ko-KR" sz="1600" dirty="0"/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822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실단말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연결하기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123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29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어댑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터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뷰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종류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580907"/>
              </p:ext>
            </p:extLst>
          </p:nvPr>
        </p:nvGraphicFramePr>
        <p:xfrm>
          <a:off x="971600" y="1052736"/>
          <a:ext cx="7272807" cy="3901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7644"/>
                <a:gridCol w="1627644"/>
                <a:gridCol w="2505351"/>
                <a:gridCol w="1512168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/>
                        <a:t>어댑터뷰의</a:t>
                      </a:r>
                      <a:r>
                        <a:rPr lang="ko-KR" altLang="en-US" sz="1400" b="1" dirty="0" smtClean="0"/>
                        <a:t> 종류</a:t>
                      </a:r>
                      <a:endParaRPr lang="ko-KR" altLang="en-US" sz="14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 smtClean="0"/>
                        <a:t>항목뷰</a:t>
                      </a:r>
                      <a:r>
                        <a:rPr lang="en-US" altLang="ko-KR" sz="1200" b="0" dirty="0" smtClean="0"/>
                        <a:t>(</a:t>
                      </a:r>
                      <a:r>
                        <a:rPr lang="en-US" altLang="ko-KR" sz="1200" b="0" dirty="0" err="1" smtClean="0"/>
                        <a:t>convertView</a:t>
                      </a:r>
                      <a:r>
                        <a:rPr lang="en-US" altLang="ko-KR" sz="1200" b="0" dirty="0" smtClean="0"/>
                        <a:t>)</a:t>
                      </a:r>
                      <a:endParaRPr lang="ko-KR" alt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필요 어댑터</a:t>
                      </a:r>
                      <a:endParaRPr lang="ko-KR" altLang="en-US" sz="14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데이터원본</a:t>
                      </a:r>
                      <a:endParaRPr lang="ko-KR" altLang="en-US" sz="14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Spinner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TextView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ArrayAdapter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컬렉션</a:t>
                      </a:r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ListView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TextView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ArrayAdapter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컬렉션</a:t>
                      </a:r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ExpandableListView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TextView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ArrayAdapter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컬렉션</a:t>
                      </a:r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/>
                        <a:t>커스텀뷰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직접 구현 </a:t>
                      </a:r>
                      <a:r>
                        <a:rPr lang="en-US" altLang="ko-KR" sz="1400" b="1" dirty="0" smtClean="0"/>
                        <a:t>layout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직접 구현 </a:t>
                      </a:r>
                      <a:r>
                        <a:rPr lang="en-US" altLang="ko-KR" sz="1400" b="1" dirty="0" smtClean="0"/>
                        <a:t>Adapter</a:t>
                      </a:r>
                    </a:p>
                    <a:p>
                      <a:pPr latinLnBrk="1"/>
                      <a:r>
                        <a:rPr lang="en-US" altLang="ko-KR" sz="1400" b="1" dirty="0" smtClean="0"/>
                        <a:t>(</a:t>
                      </a:r>
                      <a:r>
                        <a:rPr lang="ko-KR" altLang="en-US" sz="1400" b="1" dirty="0" smtClean="0"/>
                        <a:t>주로 </a:t>
                      </a:r>
                      <a:r>
                        <a:rPr lang="en-US" altLang="ko-KR" sz="1400" b="1" dirty="0" err="1" smtClean="0"/>
                        <a:t>BaseAdapter</a:t>
                      </a:r>
                      <a:r>
                        <a:rPr lang="en-US" altLang="ko-KR" sz="1400" b="1" baseline="0" dirty="0" smtClean="0"/>
                        <a:t> </a:t>
                      </a:r>
                      <a:r>
                        <a:rPr lang="ko-KR" altLang="en-US" sz="1400" b="1" baseline="0" dirty="0" smtClean="0"/>
                        <a:t>상속</a:t>
                      </a:r>
                      <a:r>
                        <a:rPr lang="en-US" altLang="ko-KR" sz="1400" b="1" baseline="0" dirty="0" smtClean="0"/>
                        <a:t>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사용자 정의</a:t>
                      </a:r>
                      <a:endParaRPr lang="en-US" altLang="ko-KR" sz="1400" b="1" dirty="0" smtClean="0"/>
                    </a:p>
                    <a:p>
                      <a:pPr latinLnBrk="1"/>
                      <a:r>
                        <a:rPr lang="ko-KR" altLang="en-US" sz="1400" b="1" dirty="0" smtClean="0"/>
                        <a:t>객체 컬렉션</a:t>
                      </a:r>
                      <a:endParaRPr lang="ko-KR" altLang="en-US" sz="1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GridView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ImageView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직접 구현 </a:t>
                      </a:r>
                      <a:r>
                        <a:rPr lang="en-US" altLang="ko-KR" sz="1200" dirty="0" smtClean="0"/>
                        <a:t>Adapter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컬렉션</a:t>
                      </a:r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Gallery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ImageView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직접 구현 </a:t>
                      </a:r>
                      <a:r>
                        <a:rPr lang="en-US" altLang="ko-KR" sz="1200" dirty="0" smtClean="0"/>
                        <a:t>Adapter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컬렉션</a:t>
                      </a:r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err="1" smtClean="0"/>
                        <a:t>ViewPager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현재페이지</a:t>
                      </a:r>
                      <a:r>
                        <a:rPr lang="en-US" altLang="ko-KR" sz="1400" b="1" dirty="0" smtClean="0"/>
                        <a:t>, </a:t>
                      </a:r>
                      <a:r>
                        <a:rPr lang="ko-KR" altLang="en-US" sz="1400" b="1" dirty="0" smtClean="0"/>
                        <a:t>왼쪽페이지</a:t>
                      </a:r>
                      <a:r>
                        <a:rPr lang="en-US" altLang="ko-KR" sz="1400" b="1" dirty="0" smtClean="0"/>
                        <a:t>, </a:t>
                      </a:r>
                      <a:r>
                        <a:rPr lang="ko-KR" altLang="en-US" sz="1400" b="1" dirty="0" smtClean="0"/>
                        <a:t>오른쪽페이지</a:t>
                      </a:r>
                      <a:r>
                        <a:rPr lang="en-US" altLang="ko-KR" sz="1400" b="1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400" b="1" dirty="0" smtClean="0"/>
                        <a:t>총 </a:t>
                      </a:r>
                      <a:r>
                        <a:rPr lang="en-US" altLang="ko-KR" sz="1400" b="1" dirty="0" smtClean="0"/>
                        <a:t>3</a:t>
                      </a:r>
                      <a:r>
                        <a:rPr lang="ko-KR" altLang="en-US" sz="1400" b="1" dirty="0" smtClean="0"/>
                        <a:t>개의 페이지를 </a:t>
                      </a:r>
                      <a:r>
                        <a:rPr lang="ko-KR" altLang="en-US" sz="1400" b="1" dirty="0" err="1" smtClean="0"/>
                        <a:t>가져야함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직접 구현</a:t>
                      </a:r>
                      <a:endParaRPr lang="en-US" altLang="ko-KR" sz="1400" b="1" dirty="0" smtClean="0"/>
                    </a:p>
                    <a:p>
                      <a:pPr latinLnBrk="1"/>
                      <a:r>
                        <a:rPr lang="en-US" altLang="ko-KR" sz="1400" b="1" dirty="0" err="1" smtClean="0"/>
                        <a:t>PagerAdapter</a:t>
                      </a:r>
                      <a:r>
                        <a:rPr lang="en-US" altLang="ko-KR" sz="1400" b="1" dirty="0" smtClean="0"/>
                        <a:t> </a:t>
                      </a:r>
                      <a:r>
                        <a:rPr lang="ko-KR" altLang="en-US" sz="1400" b="1" dirty="0" smtClean="0"/>
                        <a:t>상속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컬렉션</a:t>
                      </a:r>
                      <a:endParaRPr lang="ko-KR" altLang="en-US" sz="14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45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6355" y="1907535"/>
            <a:ext cx="824218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u="sng" dirty="0" err="1"/>
              <a:t>Viewholder</a:t>
            </a:r>
            <a:r>
              <a:rPr lang="en-US" altLang="ko-KR" sz="1400" u="sng" dirty="0"/>
              <a:t> holder;</a:t>
            </a:r>
          </a:p>
          <a:p>
            <a:r>
              <a:rPr lang="en-US" altLang="ko-KR" sz="1400" dirty="0"/>
              <a:t>if(</a:t>
            </a:r>
            <a:r>
              <a:rPr lang="en-US" altLang="ko-KR" sz="1400" dirty="0" err="1"/>
              <a:t>convertView</a:t>
            </a:r>
            <a:r>
              <a:rPr lang="en-US" altLang="ko-KR" sz="1400" dirty="0"/>
              <a:t> == null){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 err="1" smtClean="0"/>
              <a:t>convertView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inflater.inflate</a:t>
            </a:r>
            <a:r>
              <a:rPr lang="en-US" altLang="ko-KR" sz="1400" dirty="0"/>
              <a:t>(layout, parent, false);</a:t>
            </a:r>
          </a:p>
          <a:p>
            <a:r>
              <a:rPr lang="en-US" altLang="ko-KR" sz="1400" dirty="0" smtClean="0"/>
              <a:t>   //</a:t>
            </a:r>
            <a:r>
              <a:rPr lang="en-US" altLang="ko-KR" sz="1400" u="sng" dirty="0" err="1"/>
              <a:t>Viewholder</a:t>
            </a:r>
            <a:r>
              <a:rPr lang="en-US" altLang="ko-KR" sz="1400" u="sng" dirty="0"/>
              <a:t> </a:t>
            </a:r>
            <a:r>
              <a:rPr lang="ko-KR" altLang="en-US" sz="1400" u="sng" dirty="0" smtClean="0"/>
              <a:t>생성 </a:t>
            </a:r>
            <a:r>
              <a:rPr lang="en-US" altLang="ko-KR" sz="1400" u="sng" dirty="0" err="1"/>
              <a:t>convertView</a:t>
            </a:r>
            <a:r>
              <a:rPr lang="ko-KR" altLang="en-US" sz="1400" u="sng" dirty="0"/>
              <a:t>에 꼬리표 부착</a:t>
            </a:r>
          </a:p>
          <a:p>
            <a:r>
              <a:rPr lang="en-US" altLang="ko-KR" sz="1400" dirty="0" smtClean="0"/>
              <a:t>   holder </a:t>
            </a:r>
            <a:r>
              <a:rPr lang="en-US" altLang="ko-KR" sz="1400" dirty="0"/>
              <a:t>= new </a:t>
            </a:r>
            <a:r>
              <a:rPr lang="en-US" altLang="ko-KR" sz="1400" u="sng" dirty="0" err="1"/>
              <a:t>Viewholder</a:t>
            </a:r>
            <a:r>
              <a:rPr lang="en-US" altLang="ko-KR" sz="1400" u="sng" dirty="0"/>
              <a:t>();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 err="1" smtClean="0"/>
              <a:t>holder.ivCard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(</a:t>
            </a:r>
            <a:r>
              <a:rPr lang="en-US" altLang="ko-KR" sz="1400" dirty="0" err="1"/>
              <a:t>ImageView</a:t>
            </a:r>
            <a:r>
              <a:rPr lang="en-US" altLang="ko-KR" sz="1400" dirty="0"/>
              <a:t>)</a:t>
            </a:r>
            <a:r>
              <a:rPr lang="en-US" altLang="ko-KR" sz="1400" dirty="0" err="1"/>
              <a:t>convertView.findViewById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R.id.ivCard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 smtClean="0"/>
              <a:t>   holder.tv1 </a:t>
            </a:r>
            <a:r>
              <a:rPr lang="en-US" altLang="ko-KR" sz="1400" dirty="0"/>
              <a:t>= (</a:t>
            </a:r>
            <a:r>
              <a:rPr lang="en-US" altLang="ko-KR" sz="1400" dirty="0" err="1"/>
              <a:t>TextView</a:t>
            </a:r>
            <a:r>
              <a:rPr lang="en-US" altLang="ko-KR" sz="1400" dirty="0"/>
              <a:t>)</a:t>
            </a:r>
            <a:r>
              <a:rPr lang="en-US" altLang="ko-KR" sz="1400" dirty="0" err="1"/>
              <a:t>convertView.findViewById</a:t>
            </a:r>
            <a:r>
              <a:rPr lang="en-US" altLang="ko-KR" sz="1400" dirty="0"/>
              <a:t>(R.id.tv1);</a:t>
            </a:r>
          </a:p>
          <a:p>
            <a:r>
              <a:rPr lang="en-US" altLang="ko-KR" sz="1400" dirty="0" smtClean="0"/>
              <a:t>   holder.tv2 </a:t>
            </a:r>
            <a:r>
              <a:rPr lang="en-US" altLang="ko-KR" sz="1400" dirty="0"/>
              <a:t>= (</a:t>
            </a:r>
            <a:r>
              <a:rPr lang="en-US" altLang="ko-KR" sz="1400" dirty="0" err="1"/>
              <a:t>TextView</a:t>
            </a:r>
            <a:r>
              <a:rPr lang="en-US" altLang="ko-KR" sz="1400" dirty="0"/>
              <a:t>)</a:t>
            </a:r>
            <a:r>
              <a:rPr lang="en-US" altLang="ko-KR" sz="1400" dirty="0" err="1"/>
              <a:t>convertView.findViewById</a:t>
            </a:r>
            <a:r>
              <a:rPr lang="en-US" altLang="ko-KR" sz="1400" dirty="0"/>
              <a:t>(R.id.tv2);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 err="1" smtClean="0"/>
              <a:t>convertView.setTag</a:t>
            </a:r>
            <a:r>
              <a:rPr lang="en-US" altLang="ko-KR" sz="1400" dirty="0" smtClean="0"/>
              <a:t>(holder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} else {</a:t>
            </a:r>
          </a:p>
          <a:p>
            <a:r>
              <a:rPr lang="en-US" altLang="ko-KR" sz="1400" dirty="0" smtClean="0"/>
              <a:t>   //</a:t>
            </a:r>
            <a:r>
              <a:rPr lang="ko-KR" altLang="en-US" sz="1400" dirty="0"/>
              <a:t>꼬리표 가져오기</a:t>
            </a:r>
          </a:p>
          <a:p>
            <a:r>
              <a:rPr lang="en-US" altLang="ko-KR" sz="1400" dirty="0" smtClean="0"/>
              <a:t>   holder </a:t>
            </a:r>
            <a:r>
              <a:rPr lang="en-US" altLang="ko-KR" sz="1400" dirty="0"/>
              <a:t>= (</a:t>
            </a:r>
            <a:r>
              <a:rPr lang="en-US" altLang="ko-KR" sz="1400" u="sng" dirty="0" err="1"/>
              <a:t>Viewholder</a:t>
            </a:r>
            <a:r>
              <a:rPr lang="en-US" altLang="ko-KR" sz="1400" u="sng" dirty="0"/>
              <a:t>) </a:t>
            </a:r>
            <a:r>
              <a:rPr lang="en-US" altLang="ko-KR" sz="1400" u="sng" dirty="0" err="1"/>
              <a:t>convertView.getTag</a:t>
            </a:r>
            <a:r>
              <a:rPr lang="en-US" altLang="ko-KR" sz="1400" u="sng" dirty="0"/>
              <a:t>();</a:t>
            </a:r>
          </a:p>
          <a:p>
            <a:r>
              <a:rPr lang="en-US" altLang="ko-KR" sz="1400" dirty="0"/>
              <a:t>}</a:t>
            </a:r>
          </a:p>
          <a:p>
            <a:endParaRPr lang="ko-KR" altLang="en-US" sz="1400" dirty="0"/>
          </a:p>
          <a:p>
            <a:r>
              <a:rPr lang="en-US" altLang="ko-KR" sz="1400" dirty="0"/>
              <a:t>//</a:t>
            </a:r>
            <a:r>
              <a:rPr lang="ko-KR" altLang="en-US" sz="1400" dirty="0" err="1"/>
              <a:t>홀더를</a:t>
            </a:r>
            <a:r>
              <a:rPr lang="ko-KR" altLang="en-US" sz="1400" dirty="0"/>
              <a:t> 이용해서 리소스 할당</a:t>
            </a:r>
          </a:p>
          <a:p>
            <a:r>
              <a:rPr lang="en-US" altLang="ko-KR" sz="1400" dirty="0"/>
              <a:t>(</a:t>
            </a:r>
            <a:r>
              <a:rPr lang="en-US" altLang="ko-KR" sz="1400" dirty="0" err="1"/>
              <a:t>holder.ivCard</a:t>
            </a:r>
            <a:r>
              <a:rPr lang="en-US" altLang="ko-KR" sz="1400" dirty="0"/>
              <a:t>).</a:t>
            </a:r>
            <a:r>
              <a:rPr lang="en-US" altLang="ko-KR" sz="1400" dirty="0" err="1"/>
              <a:t>setImageResource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getResources</a:t>
            </a:r>
            <a:r>
              <a:rPr lang="en-US" altLang="ko-KR" sz="1400" dirty="0"/>
              <a:t>().</a:t>
            </a:r>
            <a:r>
              <a:rPr lang="en-US" altLang="ko-KR" sz="1400" dirty="0" err="1"/>
              <a:t>getIdentifier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innerCard.get</a:t>
            </a:r>
            <a:r>
              <a:rPr lang="en-US" altLang="ko-KR" sz="1400" dirty="0"/>
              <a:t>(position).</a:t>
            </a:r>
            <a:r>
              <a:rPr lang="en-US" altLang="ko-KR" sz="1400" dirty="0" err="1"/>
              <a:t>fileName</a:t>
            </a:r>
            <a:r>
              <a:rPr lang="en-US" altLang="ko-KR" sz="1400" dirty="0"/>
              <a:t>, </a:t>
            </a:r>
          </a:p>
          <a:p>
            <a:r>
              <a:rPr lang="en-US" altLang="ko-KR" sz="1400" dirty="0"/>
              <a:t>"</a:t>
            </a:r>
            <a:r>
              <a:rPr lang="en-US" altLang="ko-KR" sz="1400" u="sng" dirty="0" err="1"/>
              <a:t>drawable</a:t>
            </a:r>
            <a:r>
              <a:rPr lang="en-US" altLang="ko-KR" sz="1400" u="sng" dirty="0"/>
              <a:t>", "</a:t>
            </a:r>
            <a:r>
              <a:rPr lang="en-US" altLang="ko-KR" sz="1400" u="sng" dirty="0" err="1"/>
              <a:t>com.green.listview</a:t>
            </a:r>
            <a:r>
              <a:rPr lang="en-US" altLang="ko-KR" sz="1400" u="sng" dirty="0"/>
              <a:t>"));</a:t>
            </a:r>
          </a:p>
          <a:p>
            <a:r>
              <a:rPr lang="en-US" altLang="ko-KR" sz="1400" dirty="0"/>
              <a:t>(holder.tv1).</a:t>
            </a:r>
            <a:r>
              <a:rPr lang="en-US" altLang="ko-KR" sz="1400" dirty="0" err="1"/>
              <a:t>setText</a:t>
            </a:r>
            <a:r>
              <a:rPr lang="en-US" altLang="ko-KR" sz="1400" dirty="0"/>
              <a:t>("</a:t>
            </a:r>
            <a:r>
              <a:rPr lang="ko-KR" altLang="en-US" sz="1400" dirty="0"/>
              <a:t>카드종류</a:t>
            </a:r>
            <a:r>
              <a:rPr lang="en-US" altLang="ko-KR" sz="1400" dirty="0"/>
              <a:t>: " + </a:t>
            </a:r>
            <a:r>
              <a:rPr lang="en-US" altLang="ko-KR" sz="1400" dirty="0" err="1"/>
              <a:t>innerCard.get</a:t>
            </a:r>
            <a:r>
              <a:rPr lang="en-US" altLang="ko-KR" sz="1400" dirty="0"/>
              <a:t>(position).</a:t>
            </a:r>
            <a:r>
              <a:rPr lang="en-US" altLang="ko-KR" sz="1400" dirty="0" err="1"/>
              <a:t>getKind</a:t>
            </a:r>
            <a:r>
              <a:rPr lang="en-US" altLang="ko-KR" sz="1400" dirty="0"/>
              <a:t>());</a:t>
            </a:r>
          </a:p>
          <a:p>
            <a:r>
              <a:rPr lang="en-US" altLang="ko-KR" sz="1400" dirty="0"/>
              <a:t>(holder.tv2).</a:t>
            </a:r>
            <a:r>
              <a:rPr lang="en-US" altLang="ko-KR" sz="1400" dirty="0" err="1"/>
              <a:t>setText</a:t>
            </a:r>
            <a:r>
              <a:rPr lang="en-US" altLang="ko-KR" sz="1400" dirty="0"/>
              <a:t>("</a:t>
            </a:r>
            <a:r>
              <a:rPr lang="ko-KR" altLang="en-US" sz="1400" dirty="0"/>
              <a:t>카드숫자</a:t>
            </a:r>
            <a:r>
              <a:rPr lang="en-US" altLang="ko-KR" sz="1400" dirty="0"/>
              <a:t>: " + </a:t>
            </a:r>
            <a:r>
              <a:rPr lang="en-US" altLang="ko-KR" sz="1400" dirty="0" err="1"/>
              <a:t>innerCard.get</a:t>
            </a:r>
            <a:r>
              <a:rPr lang="en-US" altLang="ko-KR" sz="1400" dirty="0"/>
              <a:t>(position).</a:t>
            </a:r>
            <a:r>
              <a:rPr lang="en-US" altLang="ko-KR" sz="1400" dirty="0" err="1"/>
              <a:t>getNumber</a:t>
            </a:r>
            <a:r>
              <a:rPr lang="en-US" altLang="ko-KR" sz="1400" dirty="0"/>
              <a:t>());</a:t>
            </a:r>
            <a:endParaRPr lang="ko-KR" altLang="en-US" sz="1400" dirty="0"/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어댑터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뷰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6355" y="764704"/>
            <a:ext cx="46057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en-US" altLang="ko-KR" b="1" dirty="0" err="1" smtClean="0"/>
              <a:t>Viewholer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사용한 성능향상 기법</a:t>
            </a:r>
            <a:endParaRPr lang="en-US" altLang="ko-KR" b="1" dirty="0" smtClean="0"/>
          </a:p>
          <a:p>
            <a:r>
              <a:rPr lang="en-US" altLang="ko-KR" dirty="0" smtClean="0"/>
              <a:t>=&gt;</a:t>
            </a:r>
            <a:r>
              <a:rPr lang="en-US" altLang="ko-KR" sz="1200" u="sng" dirty="0" err="1" smtClean="0"/>
              <a:t>findViewById</a:t>
            </a:r>
            <a:r>
              <a:rPr lang="ko-KR" altLang="en-US" sz="1200" u="sng" dirty="0" smtClean="0"/>
              <a:t>를 지속적으로 사용하지 않음으로써 성능 향상</a:t>
            </a:r>
            <a:endParaRPr lang="ko-KR" altLang="en-US" sz="1200" u="sng" dirty="0"/>
          </a:p>
        </p:txBody>
      </p:sp>
    </p:spTree>
    <p:extLst>
      <p:ext uri="{BB962C8B-B14F-4D97-AF65-F5344CB8AC3E}">
        <p14:creationId xmlns:p14="http://schemas.microsoft.com/office/powerpoint/2010/main" val="408297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434274" y="127025"/>
            <a:ext cx="1664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/>
              <a:t>AsyncTask</a:t>
            </a:r>
            <a:endParaRPr lang="ko-KR" altLang="en-US" sz="2400" b="1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67544" y="764703"/>
            <a:ext cx="8496944" cy="297629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b="1" dirty="0" smtClean="0"/>
              <a:t>* </a:t>
            </a:r>
            <a:r>
              <a:rPr lang="ko-KR" altLang="en-US" sz="1800" b="1" dirty="0" err="1"/>
              <a:t>스레드</a:t>
            </a:r>
            <a:r>
              <a:rPr lang="en-US" altLang="ko-KR" sz="1800" b="1" dirty="0"/>
              <a:t>, </a:t>
            </a:r>
            <a:r>
              <a:rPr lang="ko-KR" altLang="en-US" sz="1800" b="1" dirty="0" err="1"/>
              <a:t>핸들러</a:t>
            </a:r>
            <a:r>
              <a:rPr lang="ko-KR" altLang="en-US" sz="1800" b="1" dirty="0"/>
              <a:t> 등을 각각 </a:t>
            </a:r>
            <a:r>
              <a:rPr lang="ko-KR" altLang="en-US" sz="1800" b="1" dirty="0" err="1" smtClean="0"/>
              <a:t>만드는것이</a:t>
            </a:r>
            <a:r>
              <a:rPr lang="ko-KR" altLang="en-US" sz="1800" b="1" dirty="0" smtClean="0"/>
              <a:t> 번거롭다</a:t>
            </a:r>
            <a:endParaRPr lang="en-US" altLang="ko-KR" sz="1800" b="1" dirty="0" smtClean="0"/>
          </a:p>
          <a:p>
            <a:pPr algn="l"/>
            <a:r>
              <a:rPr lang="en-US" altLang="ko-KR" sz="1800" b="1" dirty="0"/>
              <a:t> </a:t>
            </a:r>
            <a:r>
              <a:rPr lang="en-US" altLang="ko-KR" sz="1800" b="1" dirty="0" smtClean="0"/>
              <a:t> =&gt; </a:t>
            </a:r>
            <a:r>
              <a:rPr lang="ko-KR" altLang="en-US" sz="1800" b="1" dirty="0" smtClean="0"/>
              <a:t>백그라운드 처리를 하고 그 결과를 별도의 </a:t>
            </a:r>
            <a:r>
              <a:rPr lang="en-US" altLang="ko-KR" sz="1800" b="1" dirty="0" smtClean="0"/>
              <a:t>UI </a:t>
            </a:r>
            <a:r>
              <a:rPr lang="ko-KR" altLang="en-US" sz="1800" b="1" dirty="0" err="1" smtClean="0"/>
              <a:t>스레드로</a:t>
            </a:r>
            <a:r>
              <a:rPr lang="ko-KR" altLang="en-US" sz="1800" b="1" dirty="0" smtClean="0"/>
              <a:t> 결과를 전송</a:t>
            </a:r>
            <a:endParaRPr lang="en-US" altLang="ko-KR" sz="1800" b="1" dirty="0" smtClean="0"/>
          </a:p>
          <a:p>
            <a:pPr algn="l"/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* </a:t>
            </a:r>
            <a:r>
              <a:rPr lang="en-US" altLang="ko-KR" sz="1800" b="1" dirty="0" err="1" smtClean="0"/>
              <a:t>AsyncTask</a:t>
            </a:r>
            <a:r>
              <a:rPr lang="en-US" altLang="ko-KR" sz="1800" b="1" dirty="0" smtClean="0"/>
              <a:t>&lt;</a:t>
            </a:r>
            <a:r>
              <a:rPr lang="en-US" altLang="ko-KR" sz="1800" b="1" dirty="0" err="1" smtClean="0"/>
              <a:t>Params</a:t>
            </a:r>
            <a:r>
              <a:rPr lang="en-US" altLang="ko-KR" sz="1800" b="1" dirty="0" smtClean="0"/>
              <a:t>, Progress, Result&gt;</a:t>
            </a:r>
            <a:r>
              <a:rPr lang="ko-KR" altLang="en-US" sz="1800" b="1" dirty="0" smtClean="0"/>
              <a:t>는 추상 클래스</a:t>
            </a:r>
            <a:endParaRPr lang="en-US" altLang="ko-KR" sz="1800" b="1" dirty="0" smtClean="0"/>
          </a:p>
          <a:p>
            <a:pPr marL="285750" indent="-285750" algn="l">
              <a:buFontTx/>
              <a:buChar char="-"/>
            </a:pPr>
            <a:r>
              <a:rPr lang="en-US" altLang="ko-KR" sz="1800" b="1" dirty="0" smtClean="0"/>
              <a:t>3</a:t>
            </a:r>
            <a:r>
              <a:rPr lang="ko-KR" altLang="en-US" sz="1800" b="1" dirty="0" smtClean="0"/>
              <a:t>가지 </a:t>
            </a:r>
            <a:r>
              <a:rPr lang="en-US" altLang="ko-KR" sz="1800" b="1" dirty="0" smtClean="0"/>
              <a:t>Generic </a:t>
            </a:r>
            <a:r>
              <a:rPr lang="ko-KR" altLang="en-US" sz="1800" b="1" dirty="0" smtClean="0"/>
              <a:t>타입을 정의</a:t>
            </a:r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    </a:t>
            </a:r>
            <a:r>
              <a:rPr lang="en-US" altLang="ko-KR" sz="1800" dirty="0" err="1" smtClean="0"/>
              <a:t>Params</a:t>
            </a:r>
            <a:r>
              <a:rPr lang="en-US" altLang="ko-KR" sz="1800" dirty="0" smtClean="0"/>
              <a:t> : </a:t>
            </a:r>
            <a:r>
              <a:rPr lang="ko-KR" altLang="en-US" sz="1800" dirty="0" err="1" smtClean="0"/>
              <a:t>실행시</a:t>
            </a:r>
            <a:r>
              <a:rPr lang="ko-KR" altLang="en-US" sz="1800" dirty="0" smtClean="0"/>
              <a:t> 전달할 인수의 타입</a:t>
            </a:r>
            <a:r>
              <a:rPr lang="en-US" altLang="ko-KR" sz="1800" dirty="0" smtClean="0"/>
              <a:t>, </a:t>
            </a:r>
            <a:r>
              <a:rPr lang="ko-KR" altLang="en-US" sz="1800" b="1" dirty="0" smtClean="0"/>
              <a:t>백그라운드</a:t>
            </a:r>
            <a:r>
              <a:rPr lang="ko-KR" altLang="en-US" sz="1800" dirty="0" smtClean="0"/>
              <a:t> 작업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여러개</a:t>
            </a:r>
            <a:r>
              <a:rPr lang="ko-KR" altLang="en-US" sz="1800" dirty="0" smtClean="0"/>
              <a:t> 전달</a:t>
            </a:r>
            <a:r>
              <a:rPr lang="en-US" altLang="ko-KR" sz="1800" dirty="0" smtClean="0"/>
              <a:t>(</a:t>
            </a:r>
            <a:r>
              <a:rPr lang="en-US" altLang="ko-KR" sz="1800" b="1" dirty="0" smtClean="0"/>
              <a:t>...</a:t>
            </a:r>
            <a:r>
              <a:rPr lang="en-US" altLang="ko-KR" sz="1800" dirty="0" smtClean="0"/>
              <a:t>)</a:t>
            </a:r>
          </a:p>
          <a:p>
            <a:pPr algn="l"/>
            <a:r>
              <a:rPr lang="en-US" altLang="ko-KR" sz="1800" dirty="0"/>
              <a:t> </a:t>
            </a:r>
            <a:r>
              <a:rPr lang="en-US" altLang="ko-KR" sz="1800" dirty="0" smtClean="0"/>
              <a:t>               </a:t>
            </a:r>
            <a:r>
              <a:rPr lang="en-US" altLang="ko-KR" sz="1800" dirty="0" err="1" smtClean="0"/>
              <a:t>doInBackground</a:t>
            </a: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Params</a:t>
            </a:r>
            <a:r>
              <a:rPr lang="en-US" altLang="ko-KR" sz="1800" dirty="0" smtClean="0"/>
              <a:t>… </a:t>
            </a:r>
            <a:r>
              <a:rPr lang="en-US" altLang="ko-KR" sz="1800" dirty="0" err="1" smtClean="0"/>
              <a:t>params</a:t>
            </a:r>
            <a:r>
              <a:rPr lang="en-US" altLang="ko-KR" sz="1800" dirty="0" smtClean="0"/>
              <a:t>)</a:t>
            </a:r>
          </a:p>
          <a:p>
            <a:pPr algn="l"/>
            <a:r>
              <a:rPr lang="en-US" altLang="ko-KR" sz="1800" dirty="0" smtClean="0"/>
              <a:t>    Progress : </a:t>
            </a:r>
            <a:r>
              <a:rPr lang="ko-KR" altLang="en-US" sz="1800" dirty="0" smtClean="0"/>
              <a:t>매 작업 단계마다 진행상태를 표기하기 위한 타입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여러개</a:t>
            </a:r>
            <a:r>
              <a:rPr lang="ko-KR" altLang="en-US" sz="1800" dirty="0" smtClean="0"/>
              <a:t> 전달</a:t>
            </a:r>
            <a:r>
              <a:rPr lang="en-US" altLang="ko-KR" sz="1800" dirty="0" smtClean="0"/>
              <a:t>(...)</a:t>
            </a:r>
          </a:p>
          <a:p>
            <a:pPr algn="l"/>
            <a:r>
              <a:rPr lang="en-US" altLang="ko-KR" sz="1800" dirty="0"/>
              <a:t> </a:t>
            </a:r>
            <a:r>
              <a:rPr lang="en-US" altLang="ko-KR" sz="1800" dirty="0" smtClean="0"/>
              <a:t>                 </a:t>
            </a:r>
            <a:r>
              <a:rPr lang="en-US" altLang="ko-KR" sz="1800" dirty="0" err="1" smtClean="0"/>
              <a:t>onProgressUpdate</a:t>
            </a:r>
            <a:r>
              <a:rPr lang="en-US" altLang="ko-KR" sz="1800" dirty="0" smtClean="0"/>
              <a:t>(Progress… values)</a:t>
            </a:r>
          </a:p>
          <a:p>
            <a:pPr algn="l"/>
            <a:r>
              <a:rPr lang="en-US" altLang="ko-KR" sz="1800" dirty="0" smtClean="0"/>
              <a:t>    Result : </a:t>
            </a:r>
            <a:r>
              <a:rPr lang="ko-KR" altLang="en-US" sz="1800" dirty="0" smtClean="0"/>
              <a:t>작업의 결과로 </a:t>
            </a:r>
            <a:r>
              <a:rPr lang="ko-KR" altLang="en-US" sz="1800" dirty="0" err="1" smtClean="0"/>
              <a:t>리턴될</a:t>
            </a:r>
            <a:r>
              <a:rPr lang="ko-KR" altLang="en-US" sz="1800" dirty="0" smtClean="0"/>
              <a:t> 타입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onPostExecue</a:t>
            </a:r>
            <a:r>
              <a:rPr lang="en-US" altLang="ko-KR" sz="1800" dirty="0" smtClean="0"/>
              <a:t>(Result result)</a:t>
            </a:r>
          </a:p>
          <a:p>
            <a:pPr algn="l"/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* </a:t>
            </a:r>
            <a:r>
              <a:rPr lang="en-US" altLang="ko-KR" sz="1800" b="1" dirty="0" err="1" smtClean="0"/>
              <a:t>doInBackground</a:t>
            </a:r>
            <a:r>
              <a:rPr lang="en-US" altLang="ko-KR" sz="1800" b="1" dirty="0" smtClean="0"/>
              <a:t> </a:t>
            </a:r>
            <a:r>
              <a:rPr lang="ko-KR" altLang="en-US" sz="1800" b="1" dirty="0" err="1" smtClean="0"/>
              <a:t>메서드</a:t>
            </a:r>
            <a:r>
              <a:rPr lang="ko-KR" altLang="en-US" sz="1800" b="1" dirty="0" smtClean="0"/>
              <a:t> 외에 모두 </a:t>
            </a:r>
            <a:r>
              <a:rPr lang="en-US" altLang="ko-KR" sz="1800" b="1" dirty="0" smtClean="0"/>
              <a:t>UI </a:t>
            </a:r>
            <a:r>
              <a:rPr lang="ko-KR" altLang="en-US" sz="1800" b="1" dirty="0" err="1" smtClean="0"/>
              <a:t>스레드에서</a:t>
            </a:r>
            <a:r>
              <a:rPr lang="ko-KR" altLang="en-US" sz="1800" b="1" dirty="0" smtClean="0"/>
              <a:t> 실행</a:t>
            </a:r>
            <a:endParaRPr lang="en-US" altLang="ko-KR" sz="1800" b="1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1331640" y="4221088"/>
            <a:ext cx="2736304" cy="2304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execute</a:t>
            </a: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onPrepareExecute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onProgressUpdate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onPostExecute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88024" y="4221088"/>
            <a:ext cx="2736304" cy="2304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 smtClean="0">
                <a:solidFill>
                  <a:schemeClr val="tx1"/>
                </a:solidFill>
              </a:rPr>
              <a:t>doInBackground</a:t>
            </a:r>
            <a:r>
              <a:rPr lang="en-US" altLang="ko-KR" dirty="0" smtClean="0">
                <a:solidFill>
                  <a:schemeClr val="tx1"/>
                </a:solidFill>
              </a:rPr>
              <a:t>(P){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 while(){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//</a:t>
            </a:r>
            <a:r>
              <a:rPr lang="ko-KR" altLang="en-US" dirty="0" smtClean="0">
                <a:solidFill>
                  <a:schemeClr val="tx1"/>
                </a:solidFill>
              </a:rPr>
              <a:t>작업처리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en-US" altLang="ko-KR" dirty="0" err="1" smtClean="0">
                <a:solidFill>
                  <a:schemeClr val="tx1"/>
                </a:solidFill>
              </a:rPr>
              <a:t>publishProgress</a:t>
            </a:r>
            <a:r>
              <a:rPr lang="en-US" altLang="ko-KR" dirty="0" smtClean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return result;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2699792" y="4725144"/>
            <a:ext cx="0" cy="2880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3779912" y="4650377"/>
            <a:ext cx="1079471" cy="4348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3779913" y="5447211"/>
            <a:ext cx="1379916" cy="2140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>
            <a:off x="3563888" y="5949280"/>
            <a:ext cx="1445718" cy="28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97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434274" y="127025"/>
            <a:ext cx="1664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/>
              <a:t>AsyncTask</a:t>
            </a:r>
            <a:endParaRPr lang="ko-KR" altLang="en-US" sz="2400" b="1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67544" y="764703"/>
            <a:ext cx="8496944" cy="297629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b="1" dirty="0" smtClean="0"/>
              <a:t>* </a:t>
            </a:r>
            <a:r>
              <a:rPr lang="ko-KR" altLang="en-US" sz="1800" b="1" dirty="0" err="1"/>
              <a:t>스레드</a:t>
            </a:r>
            <a:r>
              <a:rPr lang="en-US" altLang="ko-KR" sz="1800" b="1" dirty="0"/>
              <a:t>, </a:t>
            </a:r>
            <a:r>
              <a:rPr lang="ko-KR" altLang="en-US" sz="1800" b="1" dirty="0" err="1"/>
              <a:t>핸들러</a:t>
            </a:r>
            <a:r>
              <a:rPr lang="ko-KR" altLang="en-US" sz="1800" b="1" dirty="0"/>
              <a:t> 등을 각각 </a:t>
            </a:r>
            <a:r>
              <a:rPr lang="ko-KR" altLang="en-US" sz="1800" b="1" dirty="0" err="1" smtClean="0"/>
              <a:t>만드는것이</a:t>
            </a:r>
            <a:r>
              <a:rPr lang="ko-KR" altLang="en-US" sz="1800" b="1" dirty="0" smtClean="0"/>
              <a:t> 번거롭다</a:t>
            </a:r>
            <a:endParaRPr lang="en-US" altLang="ko-KR" sz="1800" b="1" dirty="0" smtClean="0"/>
          </a:p>
          <a:p>
            <a:pPr algn="l"/>
            <a:r>
              <a:rPr lang="en-US" altLang="ko-KR" sz="1800" b="1" dirty="0"/>
              <a:t> </a:t>
            </a:r>
            <a:r>
              <a:rPr lang="en-US" altLang="ko-KR" sz="1800" b="1" dirty="0" smtClean="0"/>
              <a:t> =&gt; </a:t>
            </a:r>
            <a:r>
              <a:rPr lang="ko-KR" altLang="en-US" sz="1800" b="1" dirty="0" smtClean="0"/>
              <a:t>백그라운드 처리를 하고 그 결과를 별도의 </a:t>
            </a:r>
            <a:r>
              <a:rPr lang="en-US" altLang="ko-KR" sz="1800" b="1" dirty="0" smtClean="0"/>
              <a:t>UI </a:t>
            </a:r>
            <a:r>
              <a:rPr lang="ko-KR" altLang="en-US" sz="1800" b="1" dirty="0" err="1" smtClean="0"/>
              <a:t>스레드로</a:t>
            </a:r>
            <a:r>
              <a:rPr lang="ko-KR" altLang="en-US" sz="1800" b="1" dirty="0" smtClean="0"/>
              <a:t> 결과를 전송</a:t>
            </a:r>
            <a:endParaRPr lang="en-US" altLang="ko-KR" sz="1800" b="1" dirty="0" smtClean="0"/>
          </a:p>
          <a:p>
            <a:pPr algn="l"/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* </a:t>
            </a:r>
            <a:r>
              <a:rPr lang="en-US" altLang="ko-KR" sz="1800" b="1" dirty="0" err="1" smtClean="0"/>
              <a:t>AsyncTask</a:t>
            </a:r>
            <a:r>
              <a:rPr lang="en-US" altLang="ko-KR" sz="1800" b="1" dirty="0" smtClean="0"/>
              <a:t>&lt;</a:t>
            </a:r>
            <a:r>
              <a:rPr lang="en-US" altLang="ko-KR" sz="1800" b="1" dirty="0" err="1" smtClean="0"/>
              <a:t>Params</a:t>
            </a:r>
            <a:r>
              <a:rPr lang="en-US" altLang="ko-KR" sz="1800" b="1" dirty="0" smtClean="0"/>
              <a:t>, Progress, Result&gt;</a:t>
            </a:r>
            <a:r>
              <a:rPr lang="ko-KR" altLang="en-US" sz="1800" b="1" dirty="0" smtClean="0"/>
              <a:t>는 추상 클래스</a:t>
            </a:r>
            <a:endParaRPr lang="en-US" altLang="ko-KR" sz="1800" b="1" dirty="0" smtClean="0"/>
          </a:p>
          <a:p>
            <a:pPr marL="285750" indent="-285750" algn="l">
              <a:buFontTx/>
              <a:buChar char="-"/>
            </a:pPr>
            <a:r>
              <a:rPr lang="en-US" altLang="ko-KR" sz="1800" b="1" dirty="0" smtClean="0"/>
              <a:t>3</a:t>
            </a:r>
            <a:r>
              <a:rPr lang="ko-KR" altLang="en-US" sz="1800" b="1" dirty="0" smtClean="0"/>
              <a:t>가지 </a:t>
            </a:r>
            <a:r>
              <a:rPr lang="en-US" altLang="ko-KR" sz="1800" b="1" dirty="0" smtClean="0"/>
              <a:t>Generic </a:t>
            </a:r>
            <a:r>
              <a:rPr lang="ko-KR" altLang="en-US" sz="1800" b="1" dirty="0" smtClean="0"/>
              <a:t>타입을 정의</a:t>
            </a:r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    </a:t>
            </a:r>
            <a:r>
              <a:rPr lang="en-US" altLang="ko-KR" sz="1800" dirty="0" err="1" smtClean="0"/>
              <a:t>Params</a:t>
            </a:r>
            <a:r>
              <a:rPr lang="en-US" altLang="ko-KR" sz="1800" dirty="0" smtClean="0"/>
              <a:t> : </a:t>
            </a:r>
            <a:r>
              <a:rPr lang="ko-KR" altLang="en-US" sz="1800" dirty="0" err="1" smtClean="0"/>
              <a:t>실행시</a:t>
            </a:r>
            <a:r>
              <a:rPr lang="ko-KR" altLang="en-US" sz="1800" dirty="0" smtClean="0"/>
              <a:t> 전달할 인수의 타입</a:t>
            </a:r>
            <a:r>
              <a:rPr lang="en-US" altLang="ko-KR" sz="1800" dirty="0" smtClean="0"/>
              <a:t>, </a:t>
            </a:r>
            <a:r>
              <a:rPr lang="ko-KR" altLang="en-US" sz="1800" b="1" dirty="0" smtClean="0"/>
              <a:t>백그라운드</a:t>
            </a:r>
            <a:r>
              <a:rPr lang="ko-KR" altLang="en-US" sz="1800" dirty="0" smtClean="0"/>
              <a:t> 작업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여러개</a:t>
            </a:r>
            <a:r>
              <a:rPr lang="ko-KR" altLang="en-US" sz="1800" dirty="0" smtClean="0"/>
              <a:t> 전달</a:t>
            </a:r>
            <a:r>
              <a:rPr lang="en-US" altLang="ko-KR" sz="1800" dirty="0" smtClean="0"/>
              <a:t>(</a:t>
            </a:r>
            <a:r>
              <a:rPr lang="en-US" altLang="ko-KR" sz="1800" b="1" dirty="0" smtClean="0"/>
              <a:t>...</a:t>
            </a:r>
            <a:r>
              <a:rPr lang="en-US" altLang="ko-KR" sz="1800" dirty="0" smtClean="0"/>
              <a:t>)</a:t>
            </a:r>
          </a:p>
          <a:p>
            <a:pPr algn="l"/>
            <a:r>
              <a:rPr lang="en-US" altLang="ko-KR" sz="1800" dirty="0"/>
              <a:t> </a:t>
            </a:r>
            <a:r>
              <a:rPr lang="en-US" altLang="ko-KR" sz="1800" dirty="0" smtClean="0"/>
              <a:t>               </a:t>
            </a:r>
            <a:r>
              <a:rPr lang="en-US" altLang="ko-KR" sz="1800" dirty="0" err="1" smtClean="0"/>
              <a:t>doInBackground</a:t>
            </a: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Params</a:t>
            </a:r>
            <a:r>
              <a:rPr lang="en-US" altLang="ko-KR" sz="1800" dirty="0" smtClean="0"/>
              <a:t>… </a:t>
            </a:r>
            <a:r>
              <a:rPr lang="en-US" altLang="ko-KR" sz="1800" dirty="0" err="1" smtClean="0"/>
              <a:t>params</a:t>
            </a:r>
            <a:r>
              <a:rPr lang="en-US" altLang="ko-KR" sz="1800" dirty="0" smtClean="0"/>
              <a:t>)</a:t>
            </a:r>
          </a:p>
          <a:p>
            <a:pPr algn="l"/>
            <a:r>
              <a:rPr lang="en-US" altLang="ko-KR" sz="1800" dirty="0" smtClean="0"/>
              <a:t>    Progress : </a:t>
            </a:r>
            <a:r>
              <a:rPr lang="ko-KR" altLang="en-US" sz="1800" dirty="0" smtClean="0"/>
              <a:t>매 작업 단계마다 진행상태를 표기하기 위한 타입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여러개</a:t>
            </a:r>
            <a:r>
              <a:rPr lang="ko-KR" altLang="en-US" sz="1800" dirty="0" smtClean="0"/>
              <a:t> 전달</a:t>
            </a:r>
            <a:r>
              <a:rPr lang="en-US" altLang="ko-KR" sz="1800" dirty="0" smtClean="0"/>
              <a:t>(...)</a:t>
            </a:r>
          </a:p>
          <a:p>
            <a:pPr algn="l"/>
            <a:r>
              <a:rPr lang="en-US" altLang="ko-KR" sz="1800" dirty="0"/>
              <a:t> </a:t>
            </a:r>
            <a:r>
              <a:rPr lang="en-US" altLang="ko-KR" sz="1800" dirty="0" smtClean="0"/>
              <a:t>                 </a:t>
            </a:r>
            <a:r>
              <a:rPr lang="en-US" altLang="ko-KR" sz="1800" dirty="0" err="1" smtClean="0"/>
              <a:t>onProgressUpdate</a:t>
            </a:r>
            <a:r>
              <a:rPr lang="en-US" altLang="ko-KR" sz="1800" dirty="0" smtClean="0"/>
              <a:t>(Progress… values)</a:t>
            </a:r>
          </a:p>
          <a:p>
            <a:pPr algn="l"/>
            <a:r>
              <a:rPr lang="en-US" altLang="ko-KR" sz="1800" dirty="0" smtClean="0"/>
              <a:t>    Result : </a:t>
            </a:r>
            <a:r>
              <a:rPr lang="ko-KR" altLang="en-US" sz="1800" dirty="0" smtClean="0"/>
              <a:t>작업의 결과로 </a:t>
            </a:r>
            <a:r>
              <a:rPr lang="ko-KR" altLang="en-US" sz="1800" dirty="0" err="1" smtClean="0"/>
              <a:t>리턴될</a:t>
            </a:r>
            <a:r>
              <a:rPr lang="ko-KR" altLang="en-US" sz="1800" dirty="0" smtClean="0"/>
              <a:t> 타입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onPostExecue</a:t>
            </a:r>
            <a:r>
              <a:rPr lang="en-US" altLang="ko-KR" sz="1800" dirty="0" smtClean="0"/>
              <a:t>(Result result)</a:t>
            </a:r>
          </a:p>
          <a:p>
            <a:pPr algn="l"/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* </a:t>
            </a:r>
            <a:r>
              <a:rPr lang="en-US" altLang="ko-KR" sz="1800" b="1" dirty="0" err="1" smtClean="0"/>
              <a:t>doInBackground</a:t>
            </a:r>
            <a:r>
              <a:rPr lang="en-US" altLang="ko-KR" sz="1800" b="1" dirty="0" smtClean="0"/>
              <a:t> </a:t>
            </a:r>
            <a:r>
              <a:rPr lang="ko-KR" altLang="en-US" sz="1800" b="1" dirty="0" err="1" smtClean="0"/>
              <a:t>메서드</a:t>
            </a:r>
            <a:r>
              <a:rPr lang="ko-KR" altLang="en-US" sz="1800" b="1" dirty="0" smtClean="0"/>
              <a:t> 외에 모두 </a:t>
            </a:r>
            <a:r>
              <a:rPr lang="en-US" altLang="ko-KR" sz="1800" b="1" dirty="0" smtClean="0"/>
              <a:t>UI </a:t>
            </a:r>
            <a:r>
              <a:rPr lang="ko-KR" altLang="en-US" sz="1800" b="1" dirty="0" err="1" smtClean="0"/>
              <a:t>스레드에서</a:t>
            </a:r>
            <a:r>
              <a:rPr lang="ko-KR" altLang="en-US" sz="1800" b="1" dirty="0" smtClean="0"/>
              <a:t> 실행</a:t>
            </a:r>
            <a:endParaRPr lang="en-US" altLang="ko-KR" sz="1800" b="1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1331640" y="4221088"/>
            <a:ext cx="2736304" cy="2304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execute</a:t>
            </a: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onPrepareExecute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onProgressUpdate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onPostExecute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88024" y="4221088"/>
            <a:ext cx="2736304" cy="2304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 smtClean="0">
                <a:solidFill>
                  <a:schemeClr val="tx1"/>
                </a:solidFill>
              </a:rPr>
              <a:t>doInBackground</a:t>
            </a:r>
            <a:r>
              <a:rPr lang="en-US" altLang="ko-KR" dirty="0" smtClean="0">
                <a:solidFill>
                  <a:schemeClr val="tx1"/>
                </a:solidFill>
              </a:rPr>
              <a:t>(P){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 while(){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//</a:t>
            </a:r>
            <a:r>
              <a:rPr lang="ko-KR" altLang="en-US" dirty="0" smtClean="0">
                <a:solidFill>
                  <a:schemeClr val="tx1"/>
                </a:solidFill>
              </a:rPr>
              <a:t>작업처리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en-US" altLang="ko-KR" dirty="0" err="1" smtClean="0">
                <a:solidFill>
                  <a:schemeClr val="tx1"/>
                </a:solidFill>
              </a:rPr>
              <a:t>publishProgress</a:t>
            </a:r>
            <a:r>
              <a:rPr lang="en-US" altLang="ko-KR" dirty="0" smtClean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return result;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2699792" y="4725144"/>
            <a:ext cx="0" cy="2880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3779912" y="4650377"/>
            <a:ext cx="1079471" cy="4348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3779913" y="5447211"/>
            <a:ext cx="1379916" cy="2140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>
            <a:off x="3563888" y="5949280"/>
            <a:ext cx="1445718" cy="2817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97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980728"/>
            <a:ext cx="2365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BookFragment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생성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fragment_book.xml</a:t>
            </a:r>
            <a:endParaRPr lang="ko-KR" altLang="en-US" b="1" dirty="0"/>
          </a:p>
        </p:txBody>
      </p:sp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29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책검색앱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193683" y="789390"/>
            <a:ext cx="5698797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&lt;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LinearLayout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xmlns: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=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"http://schemas.android.com/apk/res/android"</a:t>
            </a:r>
            <a:b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xmlns: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tools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=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"http://schemas.android.com/tools"</a:t>
            </a:r>
            <a:b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:id=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"@+id/container"</a:t>
            </a:r>
            <a:b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:layout_width=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"match_parent"</a:t>
            </a:r>
            <a:b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:layout_height=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"match_parent"</a:t>
            </a:r>
            <a:b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:orientation=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"vertical"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&gt;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&lt;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LinearLayout</a:t>
            </a:r>
            <a:b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:layout_width=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"fill_parent"</a:t>
            </a:r>
            <a:b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:layout_height=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"wrap_content"</a:t>
            </a:r>
            <a:b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:orientation=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"horizontal"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&gt;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&lt;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EditText</a:t>
            </a:r>
            <a:b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:id=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"@+id/etBook"</a:t>
            </a:r>
            <a:b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:layout_width=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"wrap_content"</a:t>
            </a:r>
            <a:b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:layout_height=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"wrap_content"</a:t>
            </a:r>
            <a:b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:layout_weight=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"1"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&gt;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&lt;/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EditText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&gt;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&lt;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Button</a:t>
            </a:r>
            <a:b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:id=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"@+id/btnSubmit"</a:t>
            </a:r>
            <a:b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:layout_width=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"wrap_content"</a:t>
            </a:r>
            <a:b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:layout_height=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"wrap_content"</a:t>
            </a:r>
            <a:b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:text=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</a:t>
            </a:r>
            <a:r>
              <a:rPr kumimoji="1" 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검색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/&gt;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&lt;/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LinearLayout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&gt;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&lt;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ListView</a:t>
            </a:r>
            <a:b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:id=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"@+id/listBook"</a:t>
            </a:r>
            <a:b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:layout_width=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"match_parent"</a:t>
            </a:r>
            <a:b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:layout_height=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"0dp"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:layout_weight=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"1"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&gt;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&lt;/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ListView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&gt;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&lt;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Button</a:t>
            </a:r>
            <a:b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:id=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"@+id/btnMore"</a:t>
            </a:r>
            <a:b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:layout_width=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"match_parent"</a:t>
            </a:r>
            <a:b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:layout_height=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"wrap_content"</a:t>
            </a:r>
            <a:b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:visibility=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"gone"</a:t>
            </a:r>
            <a:b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android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:text=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</a:t>
            </a:r>
            <a:r>
              <a:rPr kumimoji="1" lang="ko-KR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더보기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/&gt;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&lt;/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LinearLayout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&gt;</a:t>
            </a:r>
            <a:endParaRPr kumimoji="1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20888"/>
            <a:ext cx="2083951" cy="3704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557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9512" y="604724"/>
            <a:ext cx="375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네이버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책검색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open API </a:t>
            </a:r>
            <a:r>
              <a:rPr lang="ko-KR" altLang="en-US" b="1" dirty="0" smtClean="0"/>
              <a:t>사용하기</a:t>
            </a:r>
            <a:endParaRPr lang="ko-KR" altLang="en-US" b="1" dirty="0"/>
          </a:p>
        </p:txBody>
      </p:sp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29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책검색앱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1957" y="3332877"/>
            <a:ext cx="7848872" cy="30008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u="sng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//</a:t>
            </a:r>
            <a:r>
              <a:rPr lang="ko-KR" altLang="en-US" sz="1100" u="sng" dirty="0" err="1" smtClean="0">
                <a:solidFill>
                  <a:srgbClr val="3F7F5F"/>
                </a:solidFill>
                <a:latin typeface="나눔고딕코딩"/>
                <a:ea typeface="나눔고딕코딩"/>
              </a:rPr>
              <a:t>파라메터</a:t>
            </a:r>
            <a:r>
              <a:rPr lang="ko-KR" altLang="en-US" sz="1100" u="sng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관련 초기화</a:t>
            </a:r>
            <a:r>
              <a:rPr lang="en-US" altLang="ko-KR" sz="1100" u="sng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private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String </a:t>
            </a:r>
            <a:r>
              <a:rPr lang="en-US" altLang="ko-KR" sz="1100" b="1" dirty="0">
                <a:solidFill>
                  <a:srgbClr val="0000C0"/>
                </a:solidFill>
                <a:latin typeface="나눔고딕코딩"/>
                <a:ea typeface="나눔고딕코딩"/>
              </a:rPr>
              <a:t>key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100" b="1" dirty="0">
                <a:solidFill>
                  <a:srgbClr val="2A00FF"/>
                </a:solidFill>
                <a:latin typeface="나눔고딕코딩"/>
                <a:ea typeface="나눔고딕코딩"/>
              </a:rPr>
              <a:t>"d0a5e25b257ec23f7c86b64b0d927f88"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7F0055"/>
                </a:solidFill>
                <a:latin typeface="나눔고딕코딩"/>
                <a:ea typeface="나눔고딕코딩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0000C0"/>
                </a:solidFill>
                <a:latin typeface="나눔고딕코딩"/>
                <a:ea typeface="나눔고딕코딩"/>
              </a:rPr>
              <a:t>display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= 20;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private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String </a:t>
            </a:r>
            <a:r>
              <a:rPr lang="en-US" altLang="ko-KR" sz="1100" b="1" dirty="0">
                <a:solidFill>
                  <a:srgbClr val="0000C0"/>
                </a:solidFill>
                <a:latin typeface="나눔고딕코딩"/>
                <a:ea typeface="나눔고딕코딩"/>
              </a:rPr>
              <a:t>target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100" b="1" dirty="0">
                <a:solidFill>
                  <a:srgbClr val="2A00FF"/>
                </a:solidFill>
                <a:latin typeface="나눔고딕코딩"/>
                <a:ea typeface="나눔고딕코딩"/>
              </a:rPr>
              <a:t>"book</a:t>
            </a:r>
            <a:r>
              <a:rPr lang="en-US" altLang="ko-KR" sz="1100" b="1" dirty="0" smtClean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100" b="1" dirty="0">
                <a:solidFill>
                  <a:srgbClr val="7F0055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7F0055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mPageNo</a:t>
            </a:r>
            <a:r>
              <a:rPr lang="en-US" altLang="ko-KR" sz="1100" b="1" dirty="0">
                <a:solidFill>
                  <a:srgbClr val="000000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 = 1;</a:t>
            </a:r>
            <a:endParaRPr lang="en-US" altLang="ko-KR" sz="1100" b="1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String </a:t>
            </a:r>
            <a:r>
              <a:rPr lang="en-US" altLang="ko-KR" sz="1100" b="1" u="sng" dirty="0">
                <a:solidFill>
                  <a:srgbClr val="0000C0"/>
                </a:solidFill>
                <a:latin typeface="나눔고딕코딩"/>
                <a:ea typeface="나눔고딕코딩"/>
              </a:rPr>
              <a:t>query</a:t>
            </a:r>
            <a:r>
              <a:rPr lang="en-US" altLang="ko-KR" sz="1100" b="1" u="sng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100" b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""</a:t>
            </a:r>
            <a:r>
              <a:rPr lang="en-US" altLang="ko-KR" sz="1100" b="1" u="sng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nb-NO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private</a:t>
            </a:r>
            <a:r>
              <a:rPr lang="nb-NO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nb-NO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String </a:t>
            </a:r>
            <a:r>
              <a:rPr lang="nb-NO" altLang="ko-KR" sz="1100" b="1" dirty="0">
                <a:solidFill>
                  <a:srgbClr val="0000C0"/>
                </a:solidFill>
                <a:latin typeface="나눔고딕코딩"/>
                <a:ea typeface="나눔고딕코딩"/>
              </a:rPr>
              <a:t>url</a:t>
            </a:r>
            <a:r>
              <a:rPr lang="nb-NO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nb-NO" altLang="ko-KR" sz="1100" b="1" dirty="0">
                <a:solidFill>
                  <a:srgbClr val="2A00FF"/>
                </a:solidFill>
                <a:latin typeface="나눔고딕코딩"/>
                <a:ea typeface="나눔고딕코딩"/>
              </a:rPr>
              <a:t>"http://openapi.naver.com/search</a:t>
            </a:r>
            <a:r>
              <a:rPr lang="nb-NO" altLang="ko-KR" sz="1100" b="1" dirty="0" smtClean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nb-NO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  <a:endParaRPr lang="ko-KR" altLang="en-US" sz="1100" dirty="0">
              <a:latin typeface="나눔고딕코딩"/>
              <a:ea typeface="나눔고딕코딩"/>
            </a:endParaRPr>
          </a:p>
          <a:p>
            <a:endParaRPr lang="en-US" altLang="ko-KR" sz="1100" b="1" dirty="0" smtClean="0">
              <a:solidFill>
                <a:srgbClr val="7F0055"/>
              </a:solidFill>
              <a:latin typeface="나눔고딕코딩"/>
              <a:ea typeface="나눔고딕코딩"/>
            </a:endParaRP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protected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onCreate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(Bundle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savedInstanceState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 {</a:t>
            </a:r>
          </a:p>
          <a:p>
            <a:r>
              <a:rPr lang="en-US" altLang="ko-KR" sz="1100" dirty="0" smtClean="0">
                <a:solidFill>
                  <a:srgbClr val="0000C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    </a:t>
            </a:r>
            <a:r>
              <a:rPr lang="en-US" altLang="ko-KR" sz="1100" dirty="0" err="1" smtClean="0">
                <a:solidFill>
                  <a:srgbClr val="0000C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btnSubmit</a:t>
            </a:r>
            <a:r>
              <a:rPr lang="en-US" altLang="ko-KR" sz="1100" dirty="0" smtClean="0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= (Button) 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findViewById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R.id.</a:t>
            </a:r>
            <a:r>
              <a:rPr lang="en-US" altLang="ko-KR" sz="1100" i="1" dirty="0" err="1">
                <a:solidFill>
                  <a:srgbClr val="0000C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btnSubmit</a:t>
            </a:r>
            <a:r>
              <a:rPr lang="en-US" altLang="ko-KR" sz="1100" i="1" dirty="0" smtClean="0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);</a:t>
            </a:r>
            <a:endParaRPr lang="ko-KR" altLang="en-US" sz="1100" dirty="0"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0000C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    </a:t>
            </a:r>
            <a:r>
              <a:rPr lang="en-US" altLang="ko-KR" sz="1100" dirty="0" err="1" smtClean="0">
                <a:solidFill>
                  <a:srgbClr val="0000C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btnSubmit</a:t>
            </a:r>
            <a:r>
              <a:rPr lang="en-US" altLang="ko-KR" sz="1100" dirty="0" err="1" smtClean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.setOnClickListener</a:t>
            </a:r>
            <a:r>
              <a:rPr lang="en-US" altLang="ko-KR" sz="1100" dirty="0" smtClean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(</a:t>
            </a:r>
            <a:r>
              <a:rPr lang="en-US" altLang="ko-KR" sz="1100" b="1" dirty="0" smtClean="0">
                <a:solidFill>
                  <a:srgbClr val="7F0055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new</a:t>
            </a:r>
            <a:r>
              <a:rPr lang="en-US" altLang="ko-KR" sz="1100" b="1" dirty="0" smtClean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View.OnClickListener</a:t>
            </a:r>
            <a:r>
              <a:rPr lang="en-US" altLang="ko-KR" sz="1100" b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() {</a:t>
            </a:r>
          </a:p>
          <a:p>
            <a:r>
              <a:rPr lang="en-US" altLang="ko-KR" sz="1100" dirty="0" smtClean="0">
                <a:solidFill>
                  <a:srgbClr val="646464"/>
                </a:solidFill>
                <a:latin typeface="나눔고딕코딩"/>
                <a:ea typeface="나눔고딕코딩"/>
              </a:rPr>
              <a:t>        @</a:t>
            </a:r>
            <a:r>
              <a:rPr lang="en-US" altLang="ko-KR" sz="1100" dirty="0">
                <a:solidFill>
                  <a:srgbClr val="646464"/>
                </a:solidFill>
                <a:latin typeface="나눔고딕코딩"/>
                <a:ea typeface="나눔고딕코딩"/>
              </a:rPr>
              <a:t>Override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  public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onClick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(View v) {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getQuery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(); </a:t>
            </a:r>
            <a:r>
              <a:rPr lang="en-US" altLang="ko-KR" sz="1100" u="sng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//</a:t>
            </a:r>
            <a:r>
              <a:rPr lang="ko-KR" altLang="en-US" sz="1100" u="sng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책 검색 </a:t>
            </a:r>
            <a:r>
              <a:rPr lang="en-US" altLang="ko-KR" sz="1100" u="sng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API </a:t>
            </a:r>
            <a:r>
              <a:rPr lang="ko-KR" altLang="en-US" sz="1100" u="sng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호출</a:t>
            </a:r>
            <a:endParaRPr lang="en-US" altLang="ko-KR" sz="11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}</a:t>
            </a:r>
            <a:endParaRPr lang="en-US" altLang="ko-KR" sz="11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});</a:t>
            </a:r>
            <a:endParaRPr lang="en-US" altLang="ko-KR" sz="11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  <a:r>
              <a:rPr lang="en-US" altLang="ko-KR" sz="1100" dirty="0" smtClean="0">
                <a:latin typeface="나눔고딕코딩"/>
                <a:ea typeface="나눔고딕코딩"/>
              </a:rPr>
              <a:t> </a:t>
            </a:r>
            <a:endParaRPr lang="en-US" altLang="ko-KR" sz="1100" dirty="0">
              <a:solidFill>
                <a:srgbClr val="000000"/>
              </a:solidFill>
              <a:latin typeface="나눔고딕코딩"/>
              <a:ea typeface="나눔고딕코딩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1957" y="1256854"/>
            <a:ext cx="7950483" cy="1615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*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키 발급 </a:t>
            </a:r>
            <a:endParaRPr lang="en-US" altLang="ko-KR" sz="11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  <a:hlinkClick r:id="rId2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  <a:hlinkClick r:id="rId2"/>
              </a:rPr>
              <a:t> http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  <a:hlinkClick r:id="rId2"/>
              </a:rPr>
              <a:t>://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  <a:hlinkClick r:id="rId2"/>
              </a:rPr>
              <a:t>developer.naver.com/wiki/pages/OpenAPI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키발급</a:t>
            </a:r>
            <a:endParaRPr lang="en-US" altLang="ko-KR" sz="1100" dirty="0" smtClean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  <a:hlinkClick r:id="rId2"/>
              </a:rPr>
              <a:t>*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코딩"/>
                <a:ea typeface="나눔고딕코딩"/>
                <a:hlinkClick r:id="rId2"/>
              </a:rPr>
              <a:t>책검색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코딩"/>
                <a:ea typeface="나눔고딕코딩"/>
                <a:hlinkClick r:id="rId2"/>
              </a:rPr>
              <a:t>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  <a:hlinkClick r:id="rId2"/>
              </a:rPr>
              <a:t>API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코딩"/>
                <a:ea typeface="나눔고딕코딩"/>
                <a:hlinkClick r:id="rId2"/>
              </a:rPr>
              <a:t>프로토콜 확인 </a:t>
            </a:r>
            <a:endParaRPr lang="en-US" altLang="ko-KR" sz="1100" dirty="0" smtClean="0">
              <a:solidFill>
                <a:srgbClr val="000000"/>
              </a:solidFill>
              <a:latin typeface="나눔고딕코딩"/>
              <a:ea typeface="나눔고딕코딩"/>
              <a:hlinkClick r:id="rId2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  <a:hlinkClick r:id="rId2"/>
              </a:rPr>
              <a:t>- http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  <a:hlinkClick r:id="rId2"/>
              </a:rPr>
              <a:t>://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  <a:hlinkClick r:id="rId2"/>
              </a:rPr>
              <a:t>developer.naver.com/wiki/pages/OpenAPI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검색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API -&gt;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책 클릭</a:t>
            </a:r>
            <a:endParaRPr lang="en-US" altLang="ko-KR" sz="1100" dirty="0" smtClean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-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요청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URL 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</a:t>
            </a:r>
            <a:r>
              <a:rPr lang="en-US" altLang="ko-KR" sz="1100" dirty="0">
                <a:hlinkClick r:id="rId3"/>
              </a:rPr>
              <a:t>http://</a:t>
            </a:r>
            <a:r>
              <a:rPr lang="en-US" altLang="ko-KR" sz="1100" dirty="0" smtClean="0">
                <a:hlinkClick r:id="rId3"/>
              </a:rPr>
              <a:t>openapi.naver.com/search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ko-KR" altLang="en-US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파라메터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확인</a:t>
            </a:r>
            <a:endParaRPr lang="en-US" altLang="ko-KR" sz="1100" dirty="0" smtClean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-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샘플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URL</a:t>
            </a:r>
          </a:p>
          <a:p>
            <a:r>
              <a:rPr lang="en-US" altLang="ko-KR" sz="1100" u="sng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http</a:t>
            </a:r>
            <a:r>
              <a:rPr lang="en-US" altLang="ko-KR" sz="11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://openapi.naver.com/search?key=d0a5e25b257ec23f7c86b64b0d927f88&amp;display=10&amp;start=1&amp;target=book&amp;query=</a:t>
            </a:r>
            <a:r>
              <a:rPr lang="ko-KR" altLang="en-US" sz="1100" u="sng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자바</a:t>
            </a:r>
            <a:endParaRPr lang="en-US" altLang="ko-KR" sz="1100" dirty="0">
              <a:solidFill>
                <a:srgbClr val="000000"/>
              </a:solidFill>
              <a:latin typeface="나눔고딕코딩"/>
              <a:ea typeface="나눔고딕코딩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908720"/>
            <a:ext cx="3584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책검색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API </a:t>
            </a:r>
            <a:r>
              <a:rPr lang="ko-KR" altLang="en-US" sz="1400" dirty="0" smtClean="0"/>
              <a:t>키 발급 및 프로토콜 확인하기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81957" y="301669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초기화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843808" y="2584401"/>
            <a:ext cx="360040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36096" y="2564904"/>
            <a:ext cx="57606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56176" y="2578825"/>
            <a:ext cx="504056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804248" y="2578825"/>
            <a:ext cx="504056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572334" y="2588985"/>
            <a:ext cx="504056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57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9512" y="604724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네이버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책검색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open API </a:t>
            </a:r>
            <a:r>
              <a:rPr lang="ko-KR" altLang="en-US" b="1" dirty="0" smtClean="0"/>
              <a:t>사용하기</a:t>
            </a:r>
            <a:r>
              <a:rPr lang="en-US" altLang="ko-KR" b="1" dirty="0" smtClean="0"/>
              <a:t>(1)</a:t>
            </a:r>
            <a:endParaRPr lang="ko-KR" altLang="en-US" b="1" dirty="0"/>
          </a:p>
        </p:txBody>
      </p:sp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29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책검색앱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2899" y="1281833"/>
            <a:ext cx="6199341" cy="55092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getQuery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 {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Map&lt;String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, Object&gt; 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params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HashMap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&lt;String, Object&gt;();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params.put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나눔고딕코딩"/>
                <a:ea typeface="나눔고딕코딩"/>
              </a:rPr>
              <a:t>"key"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100" dirty="0">
                <a:solidFill>
                  <a:srgbClr val="0000C0"/>
                </a:solidFill>
                <a:latin typeface="나눔고딕코딩"/>
                <a:ea typeface="나눔고딕코딩"/>
              </a:rPr>
              <a:t>key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params.put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나눔고딕코딩"/>
                <a:ea typeface="나눔고딕코딩"/>
              </a:rPr>
              <a:t>"display"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100" dirty="0">
                <a:solidFill>
                  <a:srgbClr val="0000C0"/>
                </a:solidFill>
                <a:latin typeface="나눔고딕코딩"/>
                <a:ea typeface="나눔고딕코딩"/>
              </a:rPr>
              <a:t>display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params.put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나눔고딕코딩"/>
                <a:ea typeface="나눔고딕코딩"/>
              </a:rPr>
              <a:t>"start"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, (</a:t>
            </a:r>
            <a:r>
              <a:rPr lang="en-US" altLang="ko-KR" sz="1100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mPageNo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- 1) * </a:t>
            </a:r>
            <a:r>
              <a:rPr lang="en-US" altLang="ko-KR" sz="1100" dirty="0">
                <a:solidFill>
                  <a:srgbClr val="0000C0"/>
                </a:solidFill>
                <a:latin typeface="나눔고딕코딩"/>
                <a:ea typeface="나눔고딕코딩"/>
              </a:rPr>
              <a:t>display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+ 1);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params.put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나눔고딕코딩"/>
                <a:ea typeface="나눔고딕코딩"/>
              </a:rPr>
              <a:t>"target"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100" dirty="0">
                <a:solidFill>
                  <a:srgbClr val="0000C0"/>
                </a:solidFill>
                <a:latin typeface="나눔고딕코딩"/>
                <a:ea typeface="나눔고딕코딩"/>
              </a:rPr>
              <a:t>target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params.put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나눔고딕코딩"/>
                <a:ea typeface="나눔고딕코딩"/>
              </a:rPr>
              <a:t>"query"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100" dirty="0">
                <a:solidFill>
                  <a:srgbClr val="0000C0"/>
                </a:solidFill>
                <a:latin typeface="나눔고딕코딩"/>
                <a:ea typeface="나눔고딕코딩"/>
              </a:rPr>
              <a:t>mAq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.id(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R.id.</a:t>
            </a:r>
            <a:r>
              <a:rPr lang="en-US" altLang="ko-KR" sz="1100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etBook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).</a:t>
            </a:r>
            <a:r>
              <a:rPr lang="en-US" altLang="ko-KR" sz="11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getText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().</a:t>
            </a:r>
            <a:r>
              <a:rPr lang="en-US" altLang="ko-KR" sz="11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toString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());</a:t>
            </a:r>
          </a:p>
          <a:p>
            <a:endParaRPr lang="ko-KR" altLang="en-US" sz="1100" dirty="0"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//</a:t>
            </a:r>
            <a:r>
              <a:rPr lang="en-US" altLang="ko-KR" sz="1100" u="sng" dirty="0" err="1">
                <a:solidFill>
                  <a:srgbClr val="3F7F5F"/>
                </a:solidFill>
                <a:latin typeface="나눔고딕코딩"/>
                <a:ea typeface="나눔고딕코딩"/>
              </a:rPr>
              <a:t>url</a:t>
            </a:r>
            <a:r>
              <a:rPr lang="en-US" altLang="ko-KR" sz="11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 </a:t>
            </a:r>
            <a:r>
              <a:rPr lang="ko-KR" altLang="en-US" sz="11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결과를 </a:t>
            </a:r>
            <a:r>
              <a:rPr lang="ko-KR" altLang="en-US" sz="1100" u="sng" dirty="0" err="1">
                <a:solidFill>
                  <a:srgbClr val="3F7F5F"/>
                </a:solidFill>
                <a:latin typeface="나눔고딕코딩"/>
                <a:ea typeface="나눔고딕코딩"/>
              </a:rPr>
              <a:t>세번째</a:t>
            </a:r>
            <a:r>
              <a:rPr lang="ko-KR" altLang="en-US" sz="11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 </a:t>
            </a:r>
            <a:r>
              <a:rPr lang="ko-KR" altLang="en-US" sz="1100" u="sng" dirty="0" err="1">
                <a:solidFill>
                  <a:srgbClr val="3F7F5F"/>
                </a:solidFill>
                <a:latin typeface="나눔고딕코딩"/>
                <a:ea typeface="나눔고딕코딩"/>
              </a:rPr>
              <a:t>인스턴스에게</a:t>
            </a:r>
            <a:r>
              <a:rPr lang="ko-KR" altLang="en-US" sz="11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 맡기고 </a:t>
            </a:r>
            <a:r>
              <a:rPr lang="ko-KR" altLang="en-US" sz="1100" u="sng" dirty="0" err="1">
                <a:solidFill>
                  <a:srgbClr val="3F7F5F"/>
                </a:solidFill>
                <a:latin typeface="나눔고딕코딩"/>
                <a:ea typeface="나눔고딕코딩"/>
              </a:rPr>
              <a:t>메인쓰레드는</a:t>
            </a:r>
            <a:r>
              <a:rPr lang="ko-KR" altLang="en-US" sz="11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 계속 </a:t>
            </a:r>
            <a:r>
              <a:rPr lang="ko-KR" altLang="en-US" sz="1100" u="sng" dirty="0" err="1">
                <a:solidFill>
                  <a:srgbClr val="3F7F5F"/>
                </a:solidFill>
                <a:latin typeface="나눔고딕코딩"/>
                <a:ea typeface="나눔고딕코딩"/>
              </a:rPr>
              <a:t>자기을</a:t>
            </a:r>
            <a:r>
              <a:rPr lang="ko-KR" altLang="en-US" sz="11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 함</a:t>
            </a:r>
            <a:r>
              <a:rPr lang="en-US" altLang="ko-KR" sz="11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.</a:t>
            </a:r>
          </a:p>
          <a:p>
            <a:r>
              <a:rPr lang="en-US" altLang="ko-KR" sz="11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mAq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</a:t>
            </a:r>
            <a:r>
              <a:rPr lang="en-US" altLang="ko-KR" sz="1100" dirty="0" err="1" smtClean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ajax</a:t>
            </a:r>
            <a:r>
              <a:rPr lang="en-US" altLang="ko-KR" sz="1100" dirty="0" smtClean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(</a:t>
            </a:r>
            <a:r>
              <a:rPr lang="en-US" altLang="ko-KR" sz="1100" dirty="0" err="1" smtClean="0">
                <a:solidFill>
                  <a:srgbClr val="0000C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url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, 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params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, 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XmlDom.</a:t>
            </a:r>
            <a:r>
              <a:rPr lang="en-US" altLang="ko-KR" sz="1100" b="1" dirty="0" err="1">
                <a:solidFill>
                  <a:srgbClr val="7F0055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, </a:t>
            </a:r>
            <a:r>
              <a:rPr lang="en-US" altLang="ko-KR" sz="1100" b="1" dirty="0">
                <a:solidFill>
                  <a:srgbClr val="7F0055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AjaxCallback</a:t>
            </a:r>
            <a:r>
              <a:rPr lang="en-US" altLang="ko-KR" sz="1100" b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&lt;</a:t>
            </a:r>
            <a:r>
              <a:rPr lang="en-US" altLang="ko-KR" sz="1100" b="1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XmlDom</a:t>
            </a:r>
            <a:r>
              <a:rPr lang="en-US" altLang="ko-KR" sz="1100" b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&gt;(){</a:t>
            </a:r>
          </a:p>
          <a:p>
            <a:r>
              <a:rPr lang="en-US" altLang="ko-KR" sz="1100" dirty="0" smtClean="0">
                <a:solidFill>
                  <a:srgbClr val="646464"/>
                </a:solidFill>
                <a:latin typeface="나눔고딕코딩"/>
                <a:ea typeface="나눔고딕코딩"/>
              </a:rPr>
              <a:t>        @</a:t>
            </a:r>
            <a:r>
              <a:rPr lang="en-US" altLang="ko-KR" sz="1100" dirty="0">
                <a:solidFill>
                  <a:srgbClr val="646464"/>
                </a:solidFill>
                <a:latin typeface="나눔고딕코딩"/>
                <a:ea typeface="나눔고딕코딩"/>
              </a:rPr>
              <a:t>Override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  public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callback(String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url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XmlDom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object,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AjaxStatus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status) {</a:t>
            </a:r>
          </a:p>
          <a:p>
            <a:r>
              <a:rPr lang="en-US" altLang="ko-KR" sz="11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        //</a:t>
            </a:r>
            <a:r>
              <a:rPr lang="en-US" altLang="ko-KR" sz="11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Xml</a:t>
            </a:r>
            <a:r>
              <a:rPr lang="ko-KR" altLang="en-US" sz="11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을 </a:t>
            </a:r>
            <a:r>
              <a:rPr lang="ko-KR" altLang="en-US" sz="1100" u="sng" dirty="0" err="1">
                <a:solidFill>
                  <a:srgbClr val="3F7F5F"/>
                </a:solidFill>
                <a:latin typeface="나눔고딕코딩"/>
                <a:ea typeface="나눔고딕코딩"/>
              </a:rPr>
              <a:t>파싱</a:t>
            </a:r>
            <a:endParaRPr lang="ko-KR" altLang="en-US" sz="1100" u="sng" dirty="0">
              <a:solidFill>
                <a:srgbClr val="3F7F5F"/>
              </a:solidFill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        //</a:t>
            </a:r>
            <a:r>
              <a:rPr lang="en-US" altLang="ko-KR" sz="110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Log.d</a:t>
            </a:r>
            <a:r>
              <a:rPr lang="en-US" altLang="ko-KR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("LDK", "</a:t>
            </a:r>
            <a:r>
              <a:rPr lang="ko-KR" altLang="en-US" sz="110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파싱결과</a:t>
            </a:r>
            <a:r>
              <a:rPr lang="en-US" altLang="ko-KR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:" + </a:t>
            </a:r>
            <a:r>
              <a:rPr lang="en-US" altLang="ko-KR" sz="110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object.toString</a:t>
            </a:r>
            <a:r>
              <a:rPr lang="en-US" altLang="ko-KR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());</a:t>
            </a:r>
          </a:p>
          <a:p>
            <a:r>
              <a:rPr lang="en-US" altLang="ko-KR" sz="11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mTotal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 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Integer.</a:t>
            </a:r>
            <a:r>
              <a:rPr lang="en-US" altLang="ko-KR" sz="11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parseInt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object.tag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"total"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).text());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Log.</a:t>
            </a:r>
            <a:r>
              <a:rPr lang="en-US" altLang="ko-KR" sz="1100" i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d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"LDK"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mTotal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: "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 + </a:t>
            </a:r>
            <a:r>
              <a:rPr lang="en-US" altLang="ko-KR" sz="1100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mTotal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endParaRPr lang="ko-KR" altLang="en-US" sz="1100" dirty="0"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List&lt;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XmlDom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&gt; items = 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object.tags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나눔고딕코딩"/>
                <a:ea typeface="나눔고딕코딩"/>
              </a:rPr>
              <a:t>"item"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  <a:r>
              <a:rPr lang="en-US" altLang="ko-KR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//item </a:t>
            </a:r>
            <a:r>
              <a:rPr lang="ko-KR" altLang="en-US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태그의 </a:t>
            </a:r>
            <a:r>
              <a:rPr lang="ko-KR" altLang="en-US" sz="110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노드리스트를</a:t>
            </a:r>
            <a:r>
              <a:rPr lang="ko-KR" altLang="en-US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 리턴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      for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b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XmlDom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item : items) {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    Book 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book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Book();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book.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title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 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item.tag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나눔고딕코딩"/>
                <a:ea typeface="나눔고딕코딩"/>
              </a:rPr>
              <a:t>"title"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).text();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book.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author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 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item.tag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나눔고딕코딩"/>
                <a:ea typeface="나눔고딕코딩"/>
              </a:rPr>
              <a:t>"author"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).text();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book.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imageUrl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 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item.tag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나눔고딕코딩"/>
                <a:ea typeface="나눔고딕코딩"/>
              </a:rPr>
              <a:t>"image"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).text();</a:t>
            </a:r>
          </a:p>
          <a:p>
            <a:r>
              <a:rPr lang="en-US" altLang="ko-KR" sz="11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              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mBooks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.add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(book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}</a:t>
            </a:r>
          </a:p>
          <a:p>
            <a:r>
              <a:rPr lang="en-US" altLang="ko-KR" sz="11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        //</a:t>
            </a:r>
            <a:r>
              <a:rPr lang="ko-KR" altLang="en-US" sz="110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리스트뷰</a:t>
            </a:r>
            <a:r>
              <a:rPr lang="ko-KR" altLang="en-US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 데이터 업데이트</a:t>
            </a:r>
          </a:p>
          <a:p>
            <a:r>
              <a:rPr lang="en-US" altLang="ko-KR" sz="1100" dirty="0">
                <a:solidFill>
                  <a:srgbClr val="0000C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100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mAdapter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.notifyDataSetChanged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endParaRPr lang="en-US" altLang="ko-KR" sz="11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endParaRPr lang="en-US" altLang="ko-KR" sz="1100" dirty="0" smtClean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}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}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2899" y="974056"/>
            <a:ext cx="3869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책검색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API 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- get </a:t>
            </a:r>
            <a:r>
              <a:rPr lang="ko-KR" altLang="en-US" sz="1400" dirty="0" smtClean="0"/>
              <a:t>방식 호출 및 </a:t>
            </a:r>
            <a:r>
              <a:rPr lang="en-US" altLang="ko-KR" sz="1400" dirty="0" smtClean="0"/>
              <a:t>XML </a:t>
            </a:r>
            <a:r>
              <a:rPr lang="ko-KR" altLang="en-US" sz="1400" dirty="0" err="1" smtClean="0"/>
              <a:t>파싱하기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6798460" y="1284007"/>
            <a:ext cx="2088231" cy="110799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//</a:t>
            </a:r>
            <a:r>
              <a:rPr lang="ko-KR" altLang="en-US" sz="110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파싱</a:t>
            </a:r>
            <a:r>
              <a:rPr lang="ko-KR" altLang="en-US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 결과를 담을 </a:t>
            </a:r>
            <a:r>
              <a:rPr lang="en-US" altLang="ko-KR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DTO </a:t>
            </a:r>
            <a:r>
              <a:rPr lang="ko-KR" altLang="en-US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객체</a:t>
            </a:r>
          </a:p>
          <a:p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Book {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public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String </a:t>
            </a:r>
            <a:r>
              <a:rPr lang="en-US" altLang="ko-KR" sz="1100" b="1" dirty="0">
                <a:solidFill>
                  <a:srgbClr val="0000C0"/>
                </a:solidFill>
                <a:latin typeface="나눔고딕코딩"/>
                <a:ea typeface="나눔고딕코딩"/>
              </a:rPr>
              <a:t>title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public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String </a:t>
            </a:r>
            <a:r>
              <a:rPr lang="en-US" altLang="ko-KR" sz="1100" b="1" dirty="0">
                <a:solidFill>
                  <a:srgbClr val="0000C0"/>
                </a:solidFill>
                <a:latin typeface="나눔고딕코딩"/>
                <a:ea typeface="나눔고딕코딩"/>
              </a:rPr>
              <a:t>author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public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String </a:t>
            </a:r>
            <a:r>
              <a:rPr lang="en-US" altLang="ko-KR" sz="1100" b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imageUrl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9593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9512" y="604724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네이버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책검색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open API </a:t>
            </a:r>
            <a:r>
              <a:rPr lang="ko-KR" altLang="en-US" b="1" dirty="0" smtClean="0"/>
              <a:t>사용하기</a:t>
            </a:r>
            <a:r>
              <a:rPr lang="en-US" altLang="ko-KR" b="1" dirty="0" smtClean="0"/>
              <a:t>(2)</a:t>
            </a:r>
            <a:endParaRPr lang="ko-KR" altLang="en-US" b="1" dirty="0"/>
          </a:p>
        </p:txBody>
      </p:sp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29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책검색앱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2899" y="1281833"/>
            <a:ext cx="6847413" cy="55092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08080"/>
                </a:solidFill>
                <a:latin typeface="나눔고딕코딩"/>
                <a:ea typeface="나눔고딕코딩"/>
              </a:rPr>
              <a:t>&lt;?</a:t>
            </a:r>
            <a:r>
              <a:rPr lang="en-US" altLang="ko-KR" sz="1100" dirty="0">
                <a:solidFill>
                  <a:srgbClr val="3F7F7F"/>
                </a:solidFill>
                <a:latin typeface="나눔고딕코딩"/>
                <a:ea typeface="나눔고딕코딩"/>
              </a:rPr>
              <a:t>xml </a:t>
            </a:r>
            <a:r>
              <a:rPr lang="en-US" altLang="ko-KR" sz="1100" dirty="0">
                <a:solidFill>
                  <a:srgbClr val="7F007F"/>
                </a:solidFill>
                <a:latin typeface="나눔고딕코딩"/>
                <a:ea typeface="나눔고딕코딩"/>
              </a:rPr>
              <a:t>version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"1.0" </a:t>
            </a:r>
            <a:r>
              <a:rPr lang="en-US" altLang="ko-KR" sz="1100" i="1" dirty="0">
                <a:solidFill>
                  <a:srgbClr val="7F007F"/>
                </a:solidFill>
                <a:latin typeface="나눔고딕코딩"/>
                <a:ea typeface="나눔고딕코딩"/>
              </a:rPr>
              <a:t>encoding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"utf-8"</a:t>
            </a:r>
            <a:r>
              <a:rPr lang="en-US" altLang="ko-KR" sz="1100" i="1" dirty="0">
                <a:solidFill>
                  <a:srgbClr val="008080"/>
                </a:solidFill>
                <a:latin typeface="나눔고딕코딩"/>
                <a:ea typeface="나눔고딕코딩"/>
              </a:rPr>
              <a:t>?&gt;</a:t>
            </a:r>
          </a:p>
          <a:p>
            <a:r>
              <a:rPr lang="en-US" altLang="ko-KR" sz="11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100" dirty="0" err="1">
                <a:solidFill>
                  <a:srgbClr val="3F7F7F"/>
                </a:solidFill>
                <a:latin typeface="나눔고딕코딩"/>
                <a:ea typeface="나눔고딕코딩"/>
              </a:rPr>
              <a:t>LinearLayout</a:t>
            </a:r>
            <a:r>
              <a:rPr lang="en-US" altLang="ko-KR" sz="1100" dirty="0">
                <a:solidFill>
                  <a:srgbClr val="3F7F7F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xmlns:android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"http://schemas.android.com/</a:t>
            </a:r>
            <a:r>
              <a:rPr lang="en-US" altLang="ko-KR" sz="11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apk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/res/android"</a:t>
            </a:r>
          </a:p>
          <a:p>
            <a:r>
              <a:rPr lang="en-US" altLang="ko-KR" sz="1100" dirty="0">
                <a:latin typeface="나눔고딕코딩"/>
                <a:ea typeface="나눔고딕코딩"/>
              </a:rPr>
              <a:t>    </a:t>
            </a:r>
            <a:r>
              <a:rPr lang="en-US" altLang="ko-KR" sz="11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match_parent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100" i="1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100" dirty="0">
                <a:latin typeface="나눔고딕코딩"/>
                <a:ea typeface="나눔고딕코딩"/>
              </a:rPr>
              <a:t>    </a:t>
            </a:r>
            <a:r>
              <a:rPr lang="en-US" altLang="ko-KR" sz="11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android:padding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"5dp"</a:t>
            </a:r>
          </a:p>
          <a:p>
            <a:r>
              <a:rPr lang="en-US" altLang="ko-KR" sz="1100" dirty="0">
                <a:latin typeface="나눔고딕코딩"/>
                <a:ea typeface="나눔고딕코딩"/>
              </a:rPr>
              <a:t>    </a:t>
            </a:r>
            <a:r>
              <a:rPr lang="en-US" altLang="ko-KR" sz="11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android:orientation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"horizontal" </a:t>
            </a:r>
            <a:r>
              <a:rPr lang="en-US" altLang="ko-KR" sz="1100" i="1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100" u="sng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100" u="sng" dirty="0" err="1">
                <a:solidFill>
                  <a:srgbClr val="3F7F7F"/>
                </a:solidFill>
                <a:latin typeface="나눔고딕코딩"/>
                <a:ea typeface="나눔고딕코딩"/>
              </a:rPr>
              <a:t>ImageView</a:t>
            </a:r>
            <a:endParaRPr lang="en-US" altLang="ko-KR" sz="1100" u="sng" dirty="0">
              <a:solidFill>
                <a:srgbClr val="3F7F7F"/>
              </a:solidFill>
              <a:latin typeface="나눔고딕코딩"/>
              <a:ea typeface="나눔고딕코딩"/>
            </a:endParaRPr>
          </a:p>
          <a:p>
            <a:r>
              <a:rPr lang="en-US" altLang="ko-KR" sz="1100" dirty="0">
                <a:latin typeface="나눔고딕코딩"/>
                <a:ea typeface="나눔고딕코딩"/>
              </a:rPr>
              <a:t>        </a:t>
            </a:r>
            <a:r>
              <a:rPr lang="en-US" altLang="ko-KR" sz="11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android:id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</a:t>
            </a:r>
            <a:r>
              <a:rPr lang="en-US" altLang="ko-KR" sz="11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imgBook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100" dirty="0">
                <a:latin typeface="나눔고딕코딩"/>
                <a:ea typeface="나눔고딕코딩"/>
              </a:rPr>
              <a:t>        </a:t>
            </a:r>
            <a:r>
              <a:rPr lang="en-US" altLang="ko-KR" sz="11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"50dp"</a:t>
            </a:r>
          </a:p>
          <a:p>
            <a:r>
              <a:rPr lang="en-US" altLang="ko-KR" sz="1100" dirty="0">
                <a:latin typeface="나눔고딕코딩"/>
                <a:ea typeface="나눔고딕코딩"/>
              </a:rPr>
              <a:t>        </a:t>
            </a:r>
            <a:r>
              <a:rPr lang="en-US" altLang="ko-KR" sz="11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"50dp"</a:t>
            </a:r>
          </a:p>
          <a:p>
            <a:r>
              <a:rPr lang="en-US" altLang="ko-KR" sz="1100" dirty="0">
                <a:latin typeface="나눔고딕코딩"/>
                <a:ea typeface="나눔고딕코딩"/>
              </a:rPr>
              <a:t>        </a:t>
            </a:r>
            <a:r>
              <a:rPr lang="en-US" altLang="ko-KR" sz="11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android:src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</a:t>
            </a:r>
            <a:r>
              <a:rPr lang="en-US" altLang="ko-KR" sz="11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drawable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/</a:t>
            </a:r>
            <a:r>
              <a:rPr lang="en-US" altLang="ko-KR" sz="11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ic_launcher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10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1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100" dirty="0" err="1">
                <a:solidFill>
                  <a:srgbClr val="3F7F7F"/>
                </a:solidFill>
                <a:latin typeface="나눔고딕코딩"/>
                <a:ea typeface="나눔고딕코딩"/>
              </a:rPr>
              <a:t>RelativeLayout</a:t>
            </a:r>
            <a:endParaRPr lang="en-US" altLang="ko-KR" sz="1100" dirty="0">
              <a:solidFill>
                <a:srgbClr val="3F7F7F"/>
              </a:solidFill>
              <a:latin typeface="나눔고딕코딩"/>
              <a:ea typeface="나눔고딕코딩"/>
            </a:endParaRPr>
          </a:p>
          <a:p>
            <a:r>
              <a:rPr lang="en-US" altLang="ko-KR" sz="1100" dirty="0">
                <a:latin typeface="나눔고딕코딩"/>
                <a:ea typeface="나눔고딕코딩"/>
              </a:rPr>
              <a:t>        </a:t>
            </a:r>
            <a:r>
              <a:rPr lang="en-US" altLang="ko-KR" sz="11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fill_parent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100" dirty="0">
                <a:latin typeface="나눔고딕코딩"/>
                <a:ea typeface="나눔고딕코딩"/>
              </a:rPr>
              <a:t>        </a:t>
            </a:r>
            <a:r>
              <a:rPr lang="en-US" altLang="ko-KR" sz="11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"50dp"</a:t>
            </a:r>
          </a:p>
          <a:p>
            <a:r>
              <a:rPr lang="en-US" altLang="ko-KR" sz="1100" dirty="0">
                <a:latin typeface="나눔고딕코딩"/>
                <a:ea typeface="나눔고딕코딩"/>
              </a:rPr>
              <a:t>        </a:t>
            </a:r>
            <a:r>
              <a:rPr lang="en-US" altLang="ko-KR" sz="1100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android:layout_marginLeft</a:t>
            </a:r>
            <a:r>
              <a:rPr lang="en-US" altLang="ko-KR" sz="1100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1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"10dp"</a:t>
            </a:r>
          </a:p>
          <a:p>
            <a:r>
              <a:rPr lang="en-US" altLang="ko-KR" sz="1100" dirty="0">
                <a:latin typeface="나눔고딕코딩"/>
                <a:ea typeface="나눔고딕코딩"/>
              </a:rPr>
              <a:t>        </a:t>
            </a:r>
            <a:r>
              <a:rPr lang="en-US" altLang="ko-KR" sz="11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android:orientation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"vertical" </a:t>
            </a:r>
            <a:r>
              <a:rPr lang="en-US" altLang="ko-KR" sz="1100" i="1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1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100" dirty="0" err="1">
                <a:solidFill>
                  <a:srgbClr val="3F7F7F"/>
                </a:solidFill>
                <a:latin typeface="나눔고딕코딩"/>
                <a:ea typeface="나눔고딕코딩"/>
              </a:rPr>
              <a:t>TextView</a:t>
            </a:r>
            <a:endParaRPr lang="en-US" altLang="ko-KR" sz="1100" dirty="0">
              <a:solidFill>
                <a:srgbClr val="3F7F7F"/>
              </a:solidFill>
              <a:latin typeface="나눔고딕코딩"/>
              <a:ea typeface="나눔고딕코딩"/>
            </a:endParaRPr>
          </a:p>
          <a:p>
            <a:r>
              <a:rPr lang="en-US" altLang="ko-KR" sz="1100" dirty="0">
                <a:latin typeface="나눔고딕코딩"/>
                <a:ea typeface="나눔고딕코딩"/>
              </a:rPr>
              <a:t>            </a:t>
            </a:r>
            <a:r>
              <a:rPr lang="en-US" altLang="ko-KR" sz="11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android:id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</a:t>
            </a:r>
            <a:r>
              <a:rPr lang="en-US" altLang="ko-KR" sz="11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tvTitle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100" dirty="0">
                <a:latin typeface="나눔고딕코딩"/>
                <a:ea typeface="나눔고딕코딩"/>
              </a:rPr>
              <a:t>            </a:t>
            </a:r>
            <a:r>
              <a:rPr lang="en-US" altLang="ko-KR" sz="11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android:textSize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"18sp"</a:t>
            </a:r>
          </a:p>
          <a:p>
            <a:r>
              <a:rPr lang="en-US" altLang="ko-KR" sz="1100" dirty="0">
                <a:latin typeface="나눔고딕코딩"/>
                <a:ea typeface="나눔고딕코딩"/>
              </a:rPr>
              <a:t>            </a:t>
            </a:r>
            <a:r>
              <a:rPr lang="en-US" altLang="ko-KR" sz="11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100" i="1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100" dirty="0">
                <a:latin typeface="나눔고딕코딩"/>
                <a:ea typeface="나눔고딕코딩"/>
              </a:rPr>
              <a:t>            </a:t>
            </a:r>
            <a:r>
              <a:rPr lang="en-US" altLang="ko-KR" sz="1100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android:layout_alignParentLeft</a:t>
            </a:r>
            <a:r>
              <a:rPr lang="en-US" altLang="ko-KR" sz="1100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1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"true" </a:t>
            </a:r>
            <a:r>
              <a:rPr lang="en-US" altLang="ko-KR" sz="1100" i="1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android:layout_alignParentTop</a:t>
            </a:r>
            <a:r>
              <a:rPr lang="en-US" altLang="ko-KR" sz="1100" i="1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1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"true"</a:t>
            </a:r>
          </a:p>
          <a:p>
            <a:r>
              <a:rPr lang="en-US" altLang="ko-KR" sz="1100" dirty="0">
                <a:latin typeface="나눔고딕코딩"/>
                <a:ea typeface="나눔고딕코딩"/>
              </a:rPr>
              <a:t>            </a:t>
            </a:r>
            <a:r>
              <a:rPr lang="en-US" altLang="ko-KR" sz="11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android:singleLine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"true"</a:t>
            </a:r>
          </a:p>
          <a:p>
            <a:r>
              <a:rPr lang="en-US" altLang="ko-KR" sz="1100" dirty="0">
                <a:latin typeface="나눔고딕코딩"/>
                <a:ea typeface="나눔고딕코딩"/>
              </a:rPr>
              <a:t>            </a:t>
            </a:r>
            <a:r>
              <a:rPr lang="en-US" altLang="ko-KR" sz="1100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android:text</a:t>
            </a:r>
            <a:r>
              <a:rPr lang="en-US" altLang="ko-KR" sz="1100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1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"Title" </a:t>
            </a:r>
            <a:r>
              <a:rPr lang="en-US" altLang="ko-KR" sz="1100" i="1" u="sng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1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100" dirty="0" err="1">
                <a:solidFill>
                  <a:srgbClr val="3F7F7F"/>
                </a:solidFill>
                <a:latin typeface="나눔고딕코딩"/>
                <a:ea typeface="나눔고딕코딩"/>
              </a:rPr>
              <a:t>TextView</a:t>
            </a:r>
            <a:endParaRPr lang="en-US" altLang="ko-KR" sz="1100" dirty="0">
              <a:solidFill>
                <a:srgbClr val="3F7F7F"/>
              </a:solidFill>
              <a:latin typeface="나눔고딕코딩"/>
              <a:ea typeface="나눔고딕코딩"/>
            </a:endParaRPr>
          </a:p>
          <a:p>
            <a:r>
              <a:rPr lang="en-US" altLang="ko-KR" sz="1100" dirty="0">
                <a:latin typeface="나눔고딕코딩"/>
                <a:ea typeface="나눔고딕코딩"/>
              </a:rPr>
              <a:t>            </a:t>
            </a:r>
            <a:r>
              <a:rPr lang="en-US" altLang="ko-KR" sz="11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android:id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</a:t>
            </a:r>
            <a:r>
              <a:rPr lang="en-US" altLang="ko-KR" sz="11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tvAuthor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100" dirty="0">
                <a:latin typeface="나눔고딕코딩"/>
                <a:ea typeface="나눔고딕코딩"/>
              </a:rPr>
              <a:t>            </a:t>
            </a:r>
            <a:r>
              <a:rPr lang="en-US" altLang="ko-KR" sz="11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android:textSize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"14sp"</a:t>
            </a:r>
          </a:p>
          <a:p>
            <a:r>
              <a:rPr lang="en-US" altLang="ko-KR" sz="1100" dirty="0">
                <a:latin typeface="나눔고딕코딩"/>
                <a:ea typeface="나눔고딕코딩"/>
              </a:rPr>
              <a:t>            </a:t>
            </a:r>
            <a:r>
              <a:rPr lang="en-US" altLang="ko-KR" sz="11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100" i="1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100" dirty="0">
                <a:latin typeface="나눔고딕코딩"/>
                <a:ea typeface="나눔고딕코딩"/>
              </a:rPr>
              <a:t>            </a:t>
            </a:r>
            <a:r>
              <a:rPr lang="en-US" altLang="ko-KR" sz="1100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android:layout_alignParentLeft</a:t>
            </a:r>
            <a:r>
              <a:rPr lang="en-US" altLang="ko-KR" sz="1100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1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"true" </a:t>
            </a:r>
            <a:r>
              <a:rPr lang="en-US" altLang="ko-KR" sz="1100" i="1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android:layout_alignParentBottom</a:t>
            </a:r>
            <a:r>
              <a:rPr lang="en-US" altLang="ko-KR" sz="1100" i="1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1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"true"</a:t>
            </a:r>
          </a:p>
          <a:p>
            <a:r>
              <a:rPr lang="en-US" altLang="ko-KR" sz="1100" dirty="0">
                <a:latin typeface="나눔고딕코딩"/>
                <a:ea typeface="나눔고딕코딩"/>
              </a:rPr>
              <a:t>            </a:t>
            </a:r>
            <a:r>
              <a:rPr lang="en-US" altLang="ko-KR" sz="11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android:singleLine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"true"</a:t>
            </a:r>
          </a:p>
          <a:p>
            <a:r>
              <a:rPr lang="en-US" altLang="ko-KR" sz="1100" dirty="0">
                <a:latin typeface="나눔고딕코딩"/>
                <a:ea typeface="나눔고딕코딩"/>
              </a:rPr>
              <a:t>            </a:t>
            </a:r>
            <a:r>
              <a:rPr lang="en-US" altLang="ko-KR" sz="1100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android:text</a:t>
            </a:r>
            <a:r>
              <a:rPr lang="en-US" altLang="ko-KR" sz="1100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1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"Author" </a:t>
            </a:r>
            <a:r>
              <a:rPr lang="en-US" altLang="ko-KR" sz="1100" i="1" u="sng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100" dirty="0">
                <a:solidFill>
                  <a:srgbClr val="008080"/>
                </a:solidFill>
                <a:latin typeface="나눔고딕코딩"/>
                <a:ea typeface="나눔고딕코딩"/>
              </a:rPr>
              <a:t>&lt;/</a:t>
            </a:r>
            <a:r>
              <a:rPr lang="en-US" altLang="ko-KR" sz="1100" dirty="0" err="1">
                <a:solidFill>
                  <a:srgbClr val="3F7F7F"/>
                </a:solidFill>
                <a:latin typeface="나눔고딕코딩"/>
                <a:ea typeface="나눔고딕코딩"/>
              </a:rPr>
              <a:t>RelativeLayout</a:t>
            </a:r>
            <a:r>
              <a:rPr lang="en-US" altLang="ko-KR" sz="1100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r>
              <a:rPr lang="en-US" altLang="ko-KR" sz="1100" dirty="0">
                <a:solidFill>
                  <a:srgbClr val="008080"/>
                </a:solidFill>
                <a:latin typeface="나눔고딕코딩"/>
                <a:ea typeface="나눔고딕코딩"/>
              </a:rPr>
              <a:t>&lt;/</a:t>
            </a:r>
            <a:r>
              <a:rPr lang="en-US" altLang="ko-KR" sz="1100" dirty="0" err="1">
                <a:solidFill>
                  <a:srgbClr val="3F7F7F"/>
                </a:solidFill>
                <a:latin typeface="나눔고딕코딩"/>
                <a:ea typeface="나눔고딕코딩"/>
              </a:rPr>
              <a:t>LinearLayout</a:t>
            </a:r>
            <a:r>
              <a:rPr lang="en-US" altLang="ko-KR" sz="1100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  <a:endParaRPr lang="en-US" altLang="ko-KR" sz="1100" dirty="0">
              <a:solidFill>
                <a:srgbClr val="000000"/>
              </a:solidFill>
              <a:latin typeface="나눔고딕코딩"/>
              <a:ea typeface="나눔고딕코딩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2899" y="974056"/>
            <a:ext cx="3696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책검색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API 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리스트뷰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convertView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만들기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5885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9512" y="604724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네이버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책검색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open API </a:t>
            </a:r>
            <a:r>
              <a:rPr lang="ko-KR" altLang="en-US" b="1" dirty="0" smtClean="0"/>
              <a:t>사용하기</a:t>
            </a:r>
            <a:r>
              <a:rPr lang="en-US" altLang="ko-KR" b="1" dirty="0" smtClean="0"/>
              <a:t>(3)</a:t>
            </a:r>
            <a:endParaRPr lang="ko-KR" altLang="en-US" b="1" dirty="0"/>
          </a:p>
        </p:txBody>
      </p:sp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29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책검색앱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7544" y="1281833"/>
            <a:ext cx="6265561" cy="54595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MyAdapter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extends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BaseAdapter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{</a:t>
            </a:r>
          </a:p>
          <a:p>
            <a:r>
              <a:rPr lang="en-US" altLang="ko-KR" sz="1100" dirty="0" smtClean="0">
                <a:solidFill>
                  <a:srgbClr val="646464"/>
                </a:solidFill>
                <a:latin typeface="나눔고딕코딩"/>
                <a:ea typeface="나눔고딕코딩"/>
              </a:rPr>
              <a:t>    @</a:t>
            </a:r>
            <a:r>
              <a:rPr lang="en-US" altLang="ko-KR" sz="1100" dirty="0">
                <a:solidFill>
                  <a:srgbClr val="646464"/>
                </a:solidFill>
                <a:latin typeface="나눔고딕코딩"/>
                <a:ea typeface="나눔고딕코딩"/>
              </a:rPr>
              <a:t>Override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public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View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getView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b="1" dirty="0" err="1">
                <a:solidFill>
                  <a:srgbClr val="7F0055"/>
                </a:solidFill>
                <a:latin typeface="나눔고딕코딩"/>
                <a:ea typeface="나눔고딕코딩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position, View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convertView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ViewGroup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parent) {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Viewholder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holder;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  if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b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convertView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==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null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 {</a:t>
            </a:r>
          </a:p>
          <a:p>
            <a:r>
              <a:rPr lang="en-US" altLang="ko-KR" sz="11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        //</a:t>
            </a:r>
            <a:r>
              <a:rPr lang="en-US" altLang="ko-KR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list_book.xml </a:t>
            </a:r>
            <a:r>
              <a:rPr lang="ko-KR" altLang="en-US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레이아웃을 전개해서 </a:t>
            </a:r>
            <a:r>
              <a:rPr lang="en-US" altLang="ko-KR" sz="11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view</a:t>
            </a:r>
            <a:r>
              <a:rPr lang="ko-KR" altLang="en-US" sz="11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로 가져오기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convertView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 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View.</a:t>
            </a:r>
            <a:r>
              <a:rPr lang="en-US" altLang="ko-KR" sz="11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inflate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BookActivity.</a:t>
            </a:r>
            <a:r>
              <a:rPr lang="en-US" altLang="ko-KR" sz="1100" b="1" i="1" dirty="0" err="1">
                <a:solidFill>
                  <a:srgbClr val="7F0055"/>
                </a:solidFill>
                <a:latin typeface="나눔고딕코딩"/>
                <a:ea typeface="나눔고딕코딩"/>
              </a:rPr>
              <a:t>this</a:t>
            </a:r>
            <a:r>
              <a:rPr lang="en-US" altLang="ko-KR" sz="1100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100" b="1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R.layout.</a:t>
            </a:r>
            <a:r>
              <a:rPr lang="en-US" altLang="ko-KR" sz="1100" b="1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list_book</a:t>
            </a:r>
            <a:r>
              <a:rPr lang="en-US" altLang="ko-KR" sz="1100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100" b="1" i="1" dirty="0">
                <a:solidFill>
                  <a:srgbClr val="7F0055"/>
                </a:solidFill>
                <a:latin typeface="나눔고딕코딩"/>
                <a:ea typeface="나눔고딕코딩"/>
              </a:rPr>
              <a:t>null</a:t>
            </a:r>
            <a:r>
              <a:rPr lang="en-US" altLang="ko-KR" sz="1100" b="1" i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  <a:endParaRPr lang="ko-KR" altLang="en-US" sz="1100" dirty="0"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holder 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Viewholder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holder.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tvTitle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 (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TextView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 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convertView.findViewById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R.id.</a:t>
            </a:r>
            <a:r>
              <a:rPr lang="en-US" altLang="ko-KR" sz="1100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tvTitle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holder.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tvAuthor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 (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TextView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 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convertView.findViewById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R.id.</a:t>
            </a:r>
            <a:r>
              <a:rPr lang="en-US" altLang="ko-KR" sz="1100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tvAuthor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holder.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imgBook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 (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ImageView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 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convertView.findViewById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R.id.</a:t>
            </a:r>
            <a:r>
              <a:rPr lang="en-US" altLang="ko-KR" sz="1100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imgBook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convertView.setTag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(holder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}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else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{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holder 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 (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Viewholder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 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convertView.getTag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}</a:t>
            </a:r>
            <a:endParaRPr lang="en-US" altLang="ko-KR" sz="11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endParaRPr lang="ko-KR" altLang="en-US" sz="1100" dirty="0"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AQuery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aq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AQuery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convertView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aq.id(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holder.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tvTitle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).text(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Html.</a:t>
            </a:r>
            <a:r>
              <a:rPr lang="en-US" altLang="ko-KR" sz="11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fromHtml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mBooks</a:t>
            </a:r>
            <a:r>
              <a:rPr lang="en-US" altLang="ko-KR" sz="11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.get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(position).</a:t>
            </a:r>
            <a:r>
              <a:rPr lang="en-US" altLang="ko-KR" sz="1100" i="1" dirty="0">
                <a:solidFill>
                  <a:srgbClr val="0000C0"/>
                </a:solidFill>
                <a:latin typeface="나눔고딕코딩"/>
                <a:ea typeface="나눔고딕코딩"/>
              </a:rPr>
              <a:t>title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));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aq.id(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holder.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tvAuthor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).text(</a:t>
            </a:r>
            <a:r>
              <a:rPr lang="en-US" altLang="ko-KR" sz="1100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mBooks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.get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(position).</a:t>
            </a:r>
            <a:r>
              <a:rPr lang="en-US" altLang="ko-KR" sz="1100" dirty="0">
                <a:solidFill>
                  <a:srgbClr val="0000C0"/>
                </a:solidFill>
                <a:latin typeface="나눔고딕코딩"/>
                <a:ea typeface="나눔고딕코딩"/>
              </a:rPr>
              <a:t>author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endParaRPr lang="ko-KR" altLang="en-US" sz="1100" dirty="0"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    //</a:t>
            </a:r>
            <a:r>
              <a:rPr lang="ko-KR" altLang="en-US" sz="1100" dirty="0" err="1" smtClean="0">
                <a:solidFill>
                  <a:srgbClr val="3F7F5F"/>
                </a:solidFill>
                <a:latin typeface="나눔고딕코딩"/>
                <a:ea typeface="나눔고딕코딩"/>
              </a:rPr>
              <a:t>딜레이</a:t>
            </a:r>
            <a:r>
              <a:rPr lang="ko-KR" altLang="en-US" sz="11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</a:t>
            </a:r>
            <a:r>
              <a:rPr lang="ko-KR" altLang="en-US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이미지 로딩 기법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  if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b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aq.shouldDelay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(position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convertView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, parent, </a:t>
            </a:r>
            <a:endParaRPr lang="en-US" altLang="ko-KR" sz="1100" b="1" dirty="0" smtClean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</a:t>
            </a:r>
            <a:r>
              <a:rPr lang="en-US" altLang="ko-KR" sz="1100" b="1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mBooks</a:t>
            </a:r>
            <a:r>
              <a:rPr lang="en-US" altLang="ko-KR" sz="1100" b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.get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(position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).</a:t>
            </a:r>
            <a:r>
              <a:rPr lang="en-US" altLang="ko-KR" sz="1100" b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imageUrl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)){</a:t>
            </a:r>
          </a:p>
          <a:p>
            <a:r>
              <a:rPr lang="en-US" altLang="ko-KR" sz="11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        //</a:t>
            </a:r>
            <a:r>
              <a:rPr lang="ko-KR" altLang="en-US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현재 리스트가 스크롤중임을 의미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}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else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{</a:t>
            </a:r>
          </a:p>
          <a:p>
            <a:r>
              <a:rPr lang="en-US" altLang="ko-KR" sz="11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        //</a:t>
            </a:r>
            <a:r>
              <a:rPr lang="ko-KR" altLang="en-US" sz="1100" dirty="0" err="1" smtClean="0">
                <a:solidFill>
                  <a:srgbClr val="3F7F5F"/>
                </a:solidFill>
                <a:latin typeface="나눔고딕코딩"/>
                <a:ea typeface="나눔고딕코딩"/>
              </a:rPr>
              <a:t>메모리캐쉬</a:t>
            </a:r>
            <a:r>
              <a:rPr lang="en-US" altLang="ko-KR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, </a:t>
            </a:r>
            <a:r>
              <a:rPr lang="ko-KR" altLang="en-US" sz="110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파일캐쉬</a:t>
            </a:r>
            <a:r>
              <a:rPr lang="ko-KR" altLang="en-US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 사용하기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aq.id(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holder.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imgBook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).image(</a:t>
            </a:r>
            <a:r>
              <a:rPr lang="en-US" altLang="ko-KR" sz="1100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mBooks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.get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(position).</a:t>
            </a:r>
            <a:r>
              <a:rPr lang="en-US" altLang="ko-KR" sz="1100" dirty="0" err="1">
                <a:solidFill>
                  <a:srgbClr val="0000C0"/>
                </a:solidFill>
                <a:latin typeface="나눔고딕코딩"/>
                <a:ea typeface="나눔고딕코딩"/>
              </a:rPr>
              <a:t>imageUrl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true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true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}</a:t>
            </a:r>
            <a:endParaRPr lang="en-US" altLang="ko-KR" sz="11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endParaRPr lang="ko-KR" altLang="en-US" sz="1100" dirty="0">
              <a:latin typeface="나눔고딕코딩"/>
              <a:ea typeface="나눔고딕코딩"/>
            </a:endParaRP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  return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convertView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}</a:t>
            </a:r>
            <a:endParaRPr lang="en-US" altLang="ko-KR" sz="11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  <a:endParaRPr lang="en-US" altLang="ko-KR" sz="1100" dirty="0">
              <a:solidFill>
                <a:srgbClr val="000000"/>
              </a:solidFill>
              <a:latin typeface="나눔고딕코딩"/>
              <a:ea typeface="나눔고딕코딩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2899" y="974056"/>
            <a:ext cx="2276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책검색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API 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어댑터 구현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6798460" y="1284007"/>
            <a:ext cx="2088231" cy="93871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Viewholder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{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public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ImageView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imgBook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public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TextView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tvTitle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public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TextView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tvAuthor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0127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9512" y="60472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더보기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버튼 구현하기</a:t>
            </a:r>
            <a:endParaRPr lang="ko-KR" altLang="en-US" b="1" dirty="0"/>
          </a:p>
        </p:txBody>
      </p:sp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29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책검색앱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7538" y="4056351"/>
            <a:ext cx="6265561" cy="14465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//more </a:t>
            </a:r>
            <a:r>
              <a:rPr lang="ko-KR" altLang="en-US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버튼 처리</a:t>
            </a:r>
          </a:p>
          <a:p>
            <a:r>
              <a:rPr lang="en-US" altLang="ko-KR" sz="1100" b="1" dirty="0" err="1">
                <a:solidFill>
                  <a:srgbClr val="7F0055"/>
                </a:solidFill>
                <a:latin typeface="나눔고딕코딩"/>
                <a:ea typeface="나눔고딕코딩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totalPage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100" b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mTotal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/10;</a:t>
            </a:r>
          </a:p>
          <a:p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totalPage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&lt;= </a:t>
            </a:r>
            <a:r>
              <a:rPr lang="en-US" altLang="ko-KR" sz="1100" b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mPageNo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 {</a:t>
            </a:r>
          </a:p>
          <a:p>
            <a:r>
              <a:rPr lang="en-US" altLang="ko-KR" sz="11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//</a:t>
            </a:r>
            <a:r>
              <a:rPr lang="en-US" altLang="ko-KR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more </a:t>
            </a:r>
            <a:r>
              <a:rPr lang="ko-KR" altLang="en-US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버튼 비활성화</a:t>
            </a:r>
          </a:p>
          <a:p>
            <a:r>
              <a:rPr lang="en-US" altLang="ko-KR" sz="11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btnMore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.setVisibility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View.</a:t>
            </a:r>
            <a:r>
              <a:rPr lang="en-US" altLang="ko-KR" sz="1100" i="1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GONE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}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else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{</a:t>
            </a:r>
          </a:p>
          <a:p>
            <a:r>
              <a:rPr lang="en-US" altLang="ko-KR" sz="11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btnMore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.setVisibility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View.</a:t>
            </a:r>
            <a:r>
              <a:rPr lang="en-US" altLang="ko-KR" sz="1100" i="1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VISIBLE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3433" y="3624303"/>
            <a:ext cx="2395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Aquery</a:t>
            </a:r>
            <a:r>
              <a:rPr lang="en-US" altLang="ko-KR" sz="1400" dirty="0"/>
              <a:t> </a:t>
            </a:r>
            <a:r>
              <a:rPr lang="ko-KR" altLang="en-US" sz="1400" dirty="0" err="1" smtClean="0"/>
              <a:t>메서드</a:t>
            </a:r>
            <a:r>
              <a:rPr lang="ko-KR" altLang="en-US" sz="1400" dirty="0" smtClean="0"/>
              <a:t> 내부에 추가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437538" y="1752095"/>
            <a:ext cx="6265561" cy="13849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0000C0"/>
                </a:solidFill>
                <a:latin typeface="나눔고딕코딩"/>
                <a:ea typeface="나눔고딕코딩"/>
              </a:rPr>
              <a:t>btnMore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.setOnClickListener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View.OnClickListener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 {</a:t>
            </a:r>
          </a:p>
          <a:p>
            <a:r>
              <a:rPr lang="en-US" altLang="ko-KR" sz="1200" dirty="0" smtClean="0">
                <a:solidFill>
                  <a:srgbClr val="646464"/>
                </a:solidFill>
                <a:latin typeface="나눔고딕코딩"/>
                <a:ea typeface="나눔고딕코딩"/>
              </a:rPr>
              <a:t>    @</a:t>
            </a:r>
            <a:r>
              <a:rPr lang="en-US" altLang="ko-KR" sz="1200" dirty="0">
                <a:solidFill>
                  <a:srgbClr val="646464"/>
                </a:solidFill>
                <a:latin typeface="나눔고딕코딩"/>
                <a:ea typeface="나눔고딕코딩"/>
              </a:rPr>
              <a:t>Override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public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onClick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(View v) {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++</a:t>
            </a:r>
            <a:r>
              <a:rPr lang="en-US" altLang="ko-KR" sz="1200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mPageNo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getQuery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}</a:t>
            </a:r>
            <a:endParaRPr lang="en-US" altLang="ko-KR" sz="12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});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7538" y="1340768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클릭 이벤트 처리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1773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812126"/>
            <a:ext cx="6931156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835696" y="1412776"/>
            <a:ext cx="2160239" cy="3791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63795" y="1532206"/>
            <a:ext cx="1597917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946" y="33569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프로젝트</a:t>
            </a:r>
            <a:endParaRPr lang="ko-KR" altLang="en-US" dirty="0"/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1169050" y="2841518"/>
            <a:ext cx="623772" cy="5154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1520" y="24208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모듈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endCxn id="13" idx="3"/>
          </p:cNvCxnSpPr>
          <p:nvPr/>
        </p:nvCxnSpPr>
        <p:spPr>
          <a:xfrm flipH="1">
            <a:off x="897851" y="1784234"/>
            <a:ext cx="1153869" cy="8213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1948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프로젝트 구조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분석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3961" y="5527591"/>
            <a:ext cx="555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하나의 프로젝트에 여러 개의 모듈이 존재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현재는 프로젝트에 </a:t>
            </a:r>
            <a:r>
              <a:rPr lang="en-US" altLang="ko-KR" dirty="0" smtClean="0"/>
              <a:t>app</a:t>
            </a:r>
            <a:r>
              <a:rPr lang="ko-KR" altLang="en-US" dirty="0" smtClean="0"/>
              <a:t>이라는 하나의 모듈만 존재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520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463288" y="1124744"/>
            <a:ext cx="7488832" cy="489654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b="1" dirty="0" smtClean="0"/>
              <a:t>* </a:t>
            </a:r>
            <a:r>
              <a:rPr lang="ko-KR" altLang="en-US" sz="1800" b="1" dirty="0" smtClean="0"/>
              <a:t>다이얼로그 만들기</a:t>
            </a:r>
            <a:endParaRPr lang="en-US" altLang="ko-KR" sz="1800" dirty="0" smtClean="0"/>
          </a:p>
          <a:p>
            <a:pPr marL="342900" indent="-342900" algn="l">
              <a:buAutoNum type="arabicParenR"/>
            </a:pPr>
            <a:r>
              <a:rPr lang="en-US" altLang="ko-KR" sz="1800" b="1" dirty="0" err="1" smtClean="0"/>
              <a:t>AlertDialog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로 만들기</a:t>
            </a:r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2) Fragment </a:t>
            </a:r>
            <a:r>
              <a:rPr lang="ko-KR" altLang="en-US" sz="1800" b="1" dirty="0" smtClean="0"/>
              <a:t>로 만들기</a:t>
            </a:r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3) Inflate</a:t>
            </a:r>
            <a:r>
              <a:rPr lang="ko-KR" altLang="en-US" sz="1800" b="1" dirty="0" smtClean="0"/>
              <a:t>의 이해</a:t>
            </a:r>
            <a:endParaRPr lang="en-US" altLang="ko-KR" sz="1800" b="1" dirty="0" smtClean="0"/>
          </a:p>
          <a:p>
            <a:pPr algn="l"/>
            <a:endParaRPr lang="en-US" altLang="ko-KR" sz="1800" b="1" dirty="0"/>
          </a:p>
          <a:p>
            <a:pPr algn="l"/>
            <a:r>
              <a:rPr lang="en-US" altLang="ko-KR" sz="1800" b="1" dirty="0" smtClean="0"/>
              <a:t>* </a:t>
            </a:r>
            <a:r>
              <a:rPr lang="en-US" altLang="ko-KR" sz="1800" b="1" dirty="0" err="1" smtClean="0"/>
              <a:t>Git</a:t>
            </a:r>
            <a:r>
              <a:rPr lang="ko-KR" altLang="en-US" sz="1800" b="1" dirty="0" smtClean="0"/>
              <a:t> </a:t>
            </a:r>
            <a:r>
              <a:rPr lang="ko-KR" altLang="en-US" sz="1800" b="1" dirty="0" err="1" smtClean="0"/>
              <a:t>오픈소스</a:t>
            </a:r>
            <a:r>
              <a:rPr lang="ko-KR" altLang="en-US" sz="1800" b="1" dirty="0" smtClean="0"/>
              <a:t> 사용하기</a:t>
            </a:r>
            <a:endParaRPr lang="en-US" altLang="ko-KR" sz="1800" b="1" dirty="0" smtClean="0"/>
          </a:p>
          <a:p>
            <a:pPr algn="l"/>
            <a:endParaRPr lang="en-US" altLang="ko-KR" sz="1800" b="1" dirty="0"/>
          </a:p>
          <a:p>
            <a:pPr algn="l"/>
            <a:r>
              <a:rPr lang="en-US" altLang="ko-KR" sz="1800" b="1" dirty="0" smtClean="0"/>
              <a:t>* </a:t>
            </a:r>
            <a:r>
              <a:rPr lang="ko-KR" altLang="en-US" sz="1800" b="1" dirty="0" err="1" smtClean="0"/>
              <a:t>커스텀</a:t>
            </a:r>
            <a:r>
              <a:rPr lang="ko-KR" altLang="en-US" sz="1800" b="1" dirty="0" smtClean="0"/>
              <a:t> </a:t>
            </a:r>
            <a:r>
              <a:rPr lang="ko-KR" altLang="en-US" sz="1800" b="1" dirty="0" err="1" smtClean="0"/>
              <a:t>뷰</a:t>
            </a:r>
            <a:r>
              <a:rPr lang="ko-KR" altLang="en-US" sz="1800" b="1" dirty="0" smtClean="0"/>
              <a:t> 만들기</a:t>
            </a:r>
            <a:endParaRPr lang="en-US" altLang="ko-KR" sz="1800" b="1" dirty="0" smtClean="0"/>
          </a:p>
          <a:p>
            <a:pPr algn="l"/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* </a:t>
            </a:r>
            <a:r>
              <a:rPr lang="ko-KR" altLang="en-US" sz="1800" b="1" dirty="0" smtClean="0"/>
              <a:t>터치 처리</a:t>
            </a:r>
            <a:endParaRPr lang="en-US" altLang="ko-KR" sz="1800" b="1" dirty="0" smtClean="0"/>
          </a:p>
          <a:p>
            <a:pPr algn="l"/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* </a:t>
            </a:r>
            <a:r>
              <a:rPr lang="ko-KR" altLang="en-US" sz="1800" b="1" dirty="0" smtClean="0"/>
              <a:t>벡터이미지와 비트맵 이미지의 차이점 이해</a:t>
            </a:r>
            <a:endParaRPr lang="en-US" altLang="ko-KR" sz="1800" b="1" dirty="0" smtClean="0"/>
          </a:p>
          <a:p>
            <a:pPr algn="l"/>
            <a:endParaRPr lang="en-US" altLang="ko-KR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341974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34820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터치 이벤트 예제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그림 그리기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99592" y="1556792"/>
            <a:ext cx="2808312" cy="3816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1475656" y="2132856"/>
            <a:ext cx="576064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19827" y="2204864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down </a:t>
            </a:r>
          </a:p>
          <a:p>
            <a:r>
              <a:rPr lang="en-US" altLang="ko-KR" sz="1200" dirty="0" smtClean="0"/>
              <a:t>event</a:t>
            </a:r>
            <a:endParaRPr lang="ko-KR" altLang="en-US" sz="1200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051720" y="2132856"/>
            <a:ext cx="432048" cy="302840"/>
          </a:xfrm>
          <a:prstGeom prst="straightConnector1">
            <a:avLst/>
          </a:prstGeom>
          <a:ln w="12700">
            <a:solidFill>
              <a:schemeClr val="tx1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2483768" y="2436676"/>
            <a:ext cx="72008" cy="560276"/>
          </a:xfrm>
          <a:prstGeom prst="straightConnector1">
            <a:avLst/>
          </a:prstGeom>
          <a:ln w="12700">
            <a:solidFill>
              <a:schemeClr val="tx1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H="1">
            <a:off x="2411760" y="2996952"/>
            <a:ext cx="144016" cy="560276"/>
          </a:xfrm>
          <a:prstGeom prst="straightConnector1">
            <a:avLst/>
          </a:prstGeom>
          <a:ln w="12700">
            <a:solidFill>
              <a:schemeClr val="tx1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819470" y="1671191"/>
            <a:ext cx="565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move</a:t>
            </a:r>
          </a:p>
          <a:p>
            <a:r>
              <a:rPr lang="en-US" altLang="ko-KR" sz="1200" dirty="0" smtClean="0"/>
              <a:t>event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2519772" y="2132856"/>
            <a:ext cx="565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move</a:t>
            </a:r>
          </a:p>
          <a:p>
            <a:r>
              <a:rPr lang="en-US" altLang="ko-KR" sz="1200" dirty="0" smtClean="0"/>
              <a:t>event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2589668" y="2766119"/>
            <a:ext cx="565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move</a:t>
            </a:r>
          </a:p>
          <a:p>
            <a:r>
              <a:rPr lang="en-US" altLang="ko-KR" sz="1200" dirty="0" smtClean="0"/>
              <a:t>event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133272" y="3557228"/>
            <a:ext cx="1399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move</a:t>
            </a:r>
          </a:p>
          <a:p>
            <a:r>
              <a:rPr lang="en-US" altLang="ko-KR" sz="1200" dirty="0" smtClean="0"/>
              <a:t>event + up event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1219827" y="183125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solidFill>
                  <a:srgbClr val="0070C0"/>
                </a:solidFill>
              </a:rPr>
              <a:t>터</a:t>
            </a:r>
            <a:r>
              <a:rPr lang="ko-KR" altLang="en-US" sz="1200" b="1">
                <a:solidFill>
                  <a:srgbClr val="0070C0"/>
                </a:solidFill>
              </a:rPr>
              <a:t>치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49431" y="3326504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0070C0"/>
                </a:solidFill>
              </a:rPr>
              <a:t>터치 종료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4067944" y="1126714"/>
            <a:ext cx="4608512" cy="44625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b="1" dirty="0" smtClean="0"/>
              <a:t>1. Vertex </a:t>
            </a:r>
            <a:r>
              <a:rPr lang="ko-KR" altLang="en-US" sz="1400" b="1" dirty="0" smtClean="0"/>
              <a:t>클래스 정의</a:t>
            </a:r>
            <a:endParaRPr lang="en-US" altLang="ko-KR" sz="1400" b="1" dirty="0" smtClean="0"/>
          </a:p>
          <a:p>
            <a:pPr algn="l"/>
            <a:endParaRPr lang="en-US" altLang="ko-KR" sz="1400" b="1" dirty="0"/>
          </a:p>
          <a:p>
            <a:pPr algn="l"/>
            <a:r>
              <a:rPr lang="en-US" altLang="ko-KR" sz="1400" b="1" dirty="0" smtClean="0"/>
              <a:t>- property </a:t>
            </a:r>
          </a:p>
          <a:p>
            <a:pPr algn="l"/>
            <a:r>
              <a:rPr lang="en-US" altLang="ko-KR" sz="1400" b="1" dirty="0" smtClean="0"/>
              <a:t>  x, y</a:t>
            </a:r>
          </a:p>
          <a:p>
            <a:pPr algn="l"/>
            <a:r>
              <a:rPr lang="en-US" altLang="ko-KR" sz="1400" b="1" dirty="0"/>
              <a:t> </a:t>
            </a:r>
            <a:r>
              <a:rPr lang="en-US" altLang="ko-KR" sz="1400" b="1" dirty="0" smtClean="0"/>
              <a:t> down, move event </a:t>
            </a:r>
            <a:r>
              <a:rPr lang="ko-KR" altLang="en-US" sz="1400" b="1" dirty="0" smtClean="0"/>
              <a:t>점을 저장</a:t>
            </a:r>
            <a:endParaRPr lang="en-US" altLang="ko-KR" sz="1400" b="1" dirty="0" smtClean="0"/>
          </a:p>
          <a:p>
            <a:pPr algn="l"/>
            <a:r>
              <a:rPr lang="en-US" altLang="ko-KR" sz="1400" b="1" dirty="0" smtClean="0"/>
              <a:t>- </a:t>
            </a:r>
            <a:r>
              <a:rPr lang="ko-KR" altLang="en-US" sz="1400" b="1" dirty="0" smtClean="0"/>
              <a:t>그릴지 </a:t>
            </a:r>
            <a:r>
              <a:rPr lang="en-US" altLang="ko-KR" sz="1400" b="1" dirty="0" smtClean="0"/>
              <a:t>or </a:t>
            </a:r>
            <a:r>
              <a:rPr lang="ko-KR" altLang="en-US" sz="1400" b="1" dirty="0" smtClean="0"/>
              <a:t>안 그릴지 정의 하는 </a:t>
            </a:r>
            <a:r>
              <a:rPr lang="en-US" altLang="ko-KR" sz="1400" b="1" dirty="0" err="1" smtClean="0"/>
              <a:t>isDraw</a:t>
            </a:r>
            <a:endParaRPr lang="en-US" altLang="ko-KR" sz="1400" b="1" dirty="0" smtClean="0"/>
          </a:p>
          <a:p>
            <a:pPr algn="l"/>
            <a:endParaRPr lang="en-US" altLang="ko-KR" sz="1400" b="1" dirty="0" smtClean="0"/>
          </a:p>
          <a:p>
            <a:pPr marL="285750" indent="-285750" algn="l">
              <a:buFont typeface="Symbol"/>
              <a:buChar char="Þ"/>
            </a:pPr>
            <a:r>
              <a:rPr lang="en-US" altLang="ko-KR" sz="1400" b="1" dirty="0" smtClean="0"/>
              <a:t>n</a:t>
            </a:r>
            <a:r>
              <a:rPr lang="ko-KR" altLang="en-US" sz="1400" b="1" dirty="0" smtClean="0"/>
              <a:t>개의 점이 있으면 </a:t>
            </a:r>
            <a:r>
              <a:rPr lang="en-US" altLang="ko-KR" sz="1400" b="1" dirty="0" smtClean="0"/>
              <a:t>n-1</a:t>
            </a:r>
            <a:r>
              <a:rPr lang="ko-KR" altLang="en-US" sz="1400" b="1" dirty="0" smtClean="0"/>
              <a:t>개의 선분이 존재</a:t>
            </a:r>
            <a:endParaRPr lang="en-US" altLang="ko-KR" sz="1400" b="1" dirty="0" smtClean="0"/>
          </a:p>
          <a:p>
            <a:pPr marL="285750" indent="-285750" algn="l">
              <a:buFont typeface="Symbol"/>
              <a:buChar char="Þ"/>
            </a:pPr>
            <a:endParaRPr lang="en-US" altLang="ko-KR" sz="1400" b="1" dirty="0"/>
          </a:p>
          <a:p>
            <a:pPr algn="l"/>
            <a:endParaRPr lang="en-US" altLang="ko-KR" sz="1400" b="1" dirty="0" smtClean="0"/>
          </a:p>
          <a:p>
            <a:pPr algn="l"/>
            <a:r>
              <a:rPr lang="en-US" altLang="ko-KR" sz="1400" b="1" dirty="0" smtClean="0"/>
              <a:t>2. Vertex</a:t>
            </a:r>
            <a:r>
              <a:rPr lang="ko-KR" altLang="en-US" sz="1400" b="1" dirty="0" smtClean="0"/>
              <a:t>를 저장하는 컬렉션 정의</a:t>
            </a:r>
            <a:endParaRPr lang="en-US" altLang="ko-KR" sz="1400" b="1" dirty="0" smtClean="0"/>
          </a:p>
          <a:p>
            <a:pPr algn="l"/>
            <a:endParaRPr lang="en-US" altLang="ko-KR" sz="1400" b="1" dirty="0"/>
          </a:p>
          <a:p>
            <a:pPr algn="l"/>
            <a:r>
              <a:rPr lang="en-US" altLang="ko-KR" sz="1400" b="1" dirty="0" smtClean="0"/>
              <a:t>3. </a:t>
            </a:r>
            <a:r>
              <a:rPr lang="ko-KR" altLang="en-US" sz="1400" b="1" dirty="0" err="1" smtClean="0"/>
              <a:t>터치시</a:t>
            </a:r>
            <a:r>
              <a:rPr lang="ko-KR" altLang="en-US" sz="1400" b="1" dirty="0" smtClean="0"/>
              <a:t> 터치 점을 저장</a:t>
            </a:r>
            <a:endParaRPr lang="en-US" altLang="ko-KR" sz="1400" b="1" dirty="0" smtClean="0"/>
          </a:p>
          <a:p>
            <a:pPr algn="l"/>
            <a:r>
              <a:rPr lang="en-US" altLang="ko-KR" sz="1400" b="1" dirty="0" smtClean="0"/>
              <a:t>down</a:t>
            </a:r>
            <a:r>
              <a:rPr lang="ko-KR" altLang="en-US" sz="1400" b="1" dirty="0" smtClean="0"/>
              <a:t>과 </a:t>
            </a:r>
            <a:r>
              <a:rPr lang="en-US" altLang="ko-KR" sz="1400" b="1" dirty="0" smtClean="0"/>
              <a:t>move</a:t>
            </a:r>
            <a:r>
              <a:rPr lang="ko-KR" altLang="en-US" sz="1400" b="1" dirty="0" smtClean="0"/>
              <a:t>시에만 저장</a:t>
            </a:r>
            <a:endParaRPr lang="en-US" altLang="ko-KR" sz="1400" b="1" dirty="0" smtClean="0"/>
          </a:p>
          <a:p>
            <a:pPr algn="l"/>
            <a:r>
              <a:rPr lang="en-US" altLang="ko-KR" sz="1400" b="1" dirty="0" smtClean="0"/>
              <a:t>(down event</a:t>
            </a:r>
            <a:r>
              <a:rPr lang="ko-KR" altLang="en-US" sz="1400" b="1" dirty="0" smtClean="0"/>
              <a:t>는 최초에 한번만 발생</a:t>
            </a:r>
            <a:r>
              <a:rPr lang="en-US" altLang="ko-KR" sz="1400" b="1" dirty="0" smtClean="0"/>
              <a:t>)</a:t>
            </a:r>
          </a:p>
          <a:p>
            <a:pPr algn="l"/>
            <a:endParaRPr lang="en-US" altLang="ko-KR" sz="1400" b="1" dirty="0"/>
          </a:p>
          <a:p>
            <a:pPr algn="l"/>
            <a:r>
              <a:rPr lang="en-US" altLang="ko-KR" sz="1400" b="1" dirty="0" smtClean="0"/>
              <a:t>4. </a:t>
            </a:r>
            <a:r>
              <a:rPr lang="ko-KR" altLang="en-US" sz="1400" b="1" dirty="0" smtClean="0"/>
              <a:t>그리기</a:t>
            </a:r>
            <a:endParaRPr lang="en-US" altLang="ko-KR" sz="1400" b="1" dirty="0"/>
          </a:p>
          <a:p>
            <a:pPr algn="l"/>
            <a:r>
              <a:rPr lang="en-US" altLang="ko-KR" sz="1400" b="1" dirty="0" err="1" smtClean="0"/>
              <a:t>isDraw</a:t>
            </a:r>
            <a:r>
              <a:rPr lang="ko-KR" altLang="en-US" sz="1400" b="1" dirty="0" smtClean="0"/>
              <a:t>가 </a:t>
            </a:r>
            <a:r>
              <a:rPr lang="en-US" altLang="ko-KR" sz="1400" b="1" dirty="0" smtClean="0"/>
              <a:t>true</a:t>
            </a:r>
            <a:r>
              <a:rPr lang="ko-KR" altLang="en-US" sz="1400" b="1" dirty="0" smtClean="0"/>
              <a:t>이면</a:t>
            </a:r>
            <a:endParaRPr lang="en-US" altLang="ko-KR" sz="1400" b="1" dirty="0" smtClean="0"/>
          </a:p>
          <a:p>
            <a:pPr algn="l"/>
            <a:r>
              <a:rPr lang="en-US" altLang="ko-KR" sz="1400" b="1" dirty="0" smtClean="0"/>
              <a:t>n-1 </a:t>
            </a:r>
            <a:r>
              <a:rPr lang="ko-KR" altLang="en-US" sz="1400" b="1" dirty="0" smtClean="0"/>
              <a:t>점에서 </a:t>
            </a:r>
            <a:r>
              <a:rPr lang="en-US" altLang="ko-KR" sz="1400" b="1" dirty="0" smtClean="0"/>
              <a:t>n</a:t>
            </a:r>
            <a:r>
              <a:rPr lang="ko-KR" altLang="en-US" sz="1400" b="1" dirty="0" smtClean="0"/>
              <a:t>점까지 그린다</a:t>
            </a:r>
            <a:endParaRPr lang="en-US" altLang="ko-KR" sz="1400" b="1" dirty="0" smtClean="0"/>
          </a:p>
          <a:p>
            <a:pPr algn="l"/>
            <a:r>
              <a:rPr lang="en-US" altLang="ko-KR" sz="1400" b="1" dirty="0"/>
              <a:t>	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165075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1419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입력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터치 이벤트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684539"/>
              </p:ext>
            </p:extLst>
          </p:nvPr>
        </p:nvGraphicFramePr>
        <p:xfrm>
          <a:off x="1444488" y="836712"/>
          <a:ext cx="6096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동작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ACTION_DOWN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화면을 눌렀다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ACTION_MOVE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누른채로</a:t>
                      </a:r>
                      <a:r>
                        <a:rPr lang="ko-KR" altLang="en-US" dirty="0" smtClean="0"/>
                        <a:t> 움직인다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ACTION_UP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화면에서 손가락을 뗐다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제목 1"/>
          <p:cNvSpPr txBox="1">
            <a:spLocks/>
          </p:cNvSpPr>
          <p:nvPr/>
        </p:nvSpPr>
        <p:spPr>
          <a:xfrm>
            <a:off x="3203848" y="2636912"/>
            <a:ext cx="3456384" cy="61206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 err="1" smtClean="0"/>
              <a:t>핸들러</a:t>
            </a:r>
            <a:r>
              <a:rPr lang="ko-KR" altLang="en-US" sz="1800" b="1" dirty="0" smtClean="0"/>
              <a:t> 우선순위</a:t>
            </a:r>
            <a:endParaRPr lang="en-US" altLang="ko-KR" sz="1800" b="1" dirty="0"/>
          </a:p>
          <a:p>
            <a:pPr algn="l"/>
            <a:endParaRPr lang="en-US" altLang="ko-KR" sz="1800" b="1" dirty="0"/>
          </a:p>
          <a:p>
            <a:pPr algn="l"/>
            <a:endParaRPr lang="en-US" altLang="ko-KR" sz="1800" b="1" dirty="0" smtClean="0"/>
          </a:p>
          <a:p>
            <a:pPr algn="l"/>
            <a:endParaRPr lang="en-US" altLang="ko-KR" sz="1800" b="1" dirty="0"/>
          </a:p>
          <a:p>
            <a:pPr algn="l"/>
            <a:endParaRPr lang="en-US" altLang="ko-KR" sz="1800" b="1" dirty="0" smtClean="0"/>
          </a:p>
          <a:p>
            <a:pPr algn="l"/>
            <a:r>
              <a:rPr lang="en-US" altLang="ko-KR" sz="1800" b="1" dirty="0"/>
              <a:t>	</a:t>
            </a:r>
            <a:endParaRPr lang="en-US" altLang="ko-KR" sz="1800" b="1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2084864" y="3180643"/>
            <a:ext cx="4536504" cy="435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뷰의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리스너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51720" y="4149080"/>
            <a:ext cx="4536504" cy="435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뷰의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onTouchEvent</a:t>
            </a:r>
            <a:r>
              <a:rPr lang="ko-KR" altLang="en-US" dirty="0" err="1" smtClean="0">
                <a:solidFill>
                  <a:schemeClr val="tx1"/>
                </a:solidFill>
              </a:rPr>
              <a:t>콜백메서드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77846" y="5085184"/>
            <a:ext cx="4536504" cy="435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액티비</a:t>
            </a:r>
            <a:r>
              <a:rPr lang="ko-KR" altLang="en-US" dirty="0" err="1">
                <a:solidFill>
                  <a:schemeClr val="tx1"/>
                </a:solidFill>
              </a:rPr>
              <a:t>티</a:t>
            </a:r>
            <a:r>
              <a:rPr lang="ko-KR" altLang="en-US" dirty="0" err="1" smtClean="0">
                <a:solidFill>
                  <a:schemeClr val="tx1"/>
                </a:solidFill>
              </a:rPr>
              <a:t>의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onTouchEvent</a:t>
            </a:r>
            <a:r>
              <a:rPr lang="ko-KR" altLang="en-US" dirty="0" err="1">
                <a:solidFill>
                  <a:schemeClr val="tx1"/>
                </a:solidFill>
              </a:rPr>
              <a:t>콜백메서드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355976" y="3688370"/>
            <a:ext cx="0" cy="43204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4355976" y="4653136"/>
            <a:ext cx="0" cy="43204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827584" y="5805264"/>
            <a:ext cx="7488832" cy="86409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 err="1" smtClean="0"/>
              <a:t>리턴값의</a:t>
            </a:r>
            <a:r>
              <a:rPr lang="ko-KR" altLang="en-US" sz="1800" b="1" dirty="0" smtClean="0"/>
              <a:t> 의미</a:t>
            </a:r>
            <a:endParaRPr lang="en-US" altLang="ko-KR" sz="1800" b="1" dirty="0" smtClean="0"/>
          </a:p>
          <a:p>
            <a:pPr algn="l"/>
            <a:r>
              <a:rPr lang="ko-KR" altLang="en-US" sz="1600" b="1" dirty="0" smtClean="0"/>
              <a:t>이벤트가 완전히 처리되었다면 </a:t>
            </a:r>
            <a:r>
              <a:rPr lang="en-US" altLang="ko-KR" sz="1600" b="1" dirty="0" smtClean="0"/>
              <a:t>true, </a:t>
            </a:r>
            <a:r>
              <a:rPr lang="ko-KR" altLang="en-US" sz="1600" b="1" dirty="0" smtClean="0"/>
              <a:t>처리되지 않았다면 다음 순위의 </a:t>
            </a:r>
            <a:r>
              <a:rPr lang="ko-KR" altLang="en-US" sz="1600" b="1" dirty="0" err="1" smtClean="0"/>
              <a:t>핸들러를</a:t>
            </a:r>
            <a:r>
              <a:rPr lang="ko-KR" altLang="en-US" sz="1600" b="1" dirty="0" smtClean="0"/>
              <a:t> 찾기 위해 </a:t>
            </a:r>
            <a:r>
              <a:rPr lang="en-US" altLang="ko-KR" sz="1600" b="1" dirty="0" smtClean="0"/>
              <a:t>false</a:t>
            </a:r>
            <a:r>
              <a:rPr lang="ko-KR" altLang="en-US" sz="1600" b="1" dirty="0" smtClean="0"/>
              <a:t>를 리턴</a:t>
            </a:r>
            <a:endParaRPr lang="en-US" altLang="ko-KR" sz="1600" b="1" dirty="0"/>
          </a:p>
          <a:p>
            <a:pPr algn="l"/>
            <a:endParaRPr lang="en-US" altLang="ko-KR" sz="1800" b="1" dirty="0" smtClean="0"/>
          </a:p>
          <a:p>
            <a:pPr algn="l"/>
            <a:endParaRPr lang="en-US" altLang="ko-KR" sz="1800" b="1" dirty="0"/>
          </a:p>
          <a:p>
            <a:pPr algn="l"/>
            <a:endParaRPr lang="en-US" altLang="ko-KR" sz="1800" b="1" dirty="0" smtClean="0"/>
          </a:p>
          <a:p>
            <a:pPr algn="l"/>
            <a:r>
              <a:rPr lang="en-US" altLang="ko-KR" sz="1800" b="1" dirty="0"/>
              <a:t>	</a:t>
            </a:r>
            <a:endParaRPr lang="en-US" altLang="ko-KR" sz="1800" b="1" dirty="0" smtClean="0"/>
          </a:p>
        </p:txBody>
      </p:sp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40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29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그리기앱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55976" y="692695"/>
            <a:ext cx="460851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200" dirty="0" err="1">
                <a:solidFill>
                  <a:srgbClr val="3F7F7F"/>
                </a:solidFill>
                <a:latin typeface="나눔고딕코딩"/>
                <a:ea typeface="나눔고딕코딩"/>
              </a:rPr>
              <a:t>LinearLayout</a:t>
            </a:r>
            <a:r>
              <a:rPr lang="en-US" altLang="ko-KR" sz="1200" dirty="0">
                <a:solidFill>
                  <a:srgbClr val="3F7F7F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xmlns:android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"http://schemas.android.com/</a:t>
            </a:r>
            <a:r>
              <a:rPr lang="en-US" altLang="ko-KR" sz="12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apk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/res/android"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xmlns:tools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"http://schemas.android.com/tools"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android:id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"@+id/container"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match_parent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match_parent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android:orientation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"vertical"</a:t>
            </a:r>
            <a:r>
              <a:rPr lang="en-US" altLang="ko-KR" sz="1200" i="1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u="sng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200" u="sng" dirty="0" err="1">
                <a:solidFill>
                  <a:srgbClr val="3F7F7F"/>
                </a:solidFill>
                <a:latin typeface="나눔고딕코딩"/>
                <a:ea typeface="나눔고딕코딩"/>
              </a:rPr>
              <a:t>LinearLayout</a:t>
            </a:r>
            <a:endParaRPr lang="en-US" altLang="ko-KR" sz="1200" u="sng" dirty="0">
              <a:solidFill>
                <a:srgbClr val="3F7F7F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match_parent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android:orientation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"horizontal" </a:t>
            </a:r>
            <a:r>
              <a:rPr lang="en-US" altLang="ko-KR" sz="1200" i="1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2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나눔고딕코딩"/>
                <a:ea typeface="나눔고딕코딩"/>
              </a:rPr>
              <a:t>Button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android:id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</a:t>
            </a:r>
            <a:r>
              <a:rPr lang="en-US" altLang="ko-KR" sz="12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btnPenSize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    </a:t>
            </a:r>
            <a:r>
              <a:rPr lang="en-US" altLang="ko-KR" sz="1200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android:text</a:t>
            </a:r>
            <a:r>
              <a:rPr lang="en-US" altLang="ko-KR" sz="1200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200" i="1" u="sng" dirty="0" err="1">
                <a:solidFill>
                  <a:srgbClr val="2A00FF"/>
                </a:solidFill>
                <a:latin typeface="나눔고딕코딩"/>
                <a:ea typeface="나눔고딕코딩"/>
              </a:rPr>
              <a:t>PenSize</a:t>
            </a:r>
            <a:r>
              <a:rPr lang="en-US" altLang="ko-KR" sz="12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200" i="1" u="sng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2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200" dirty="0" err="1">
                <a:solidFill>
                  <a:srgbClr val="3F7F7F"/>
                </a:solidFill>
                <a:latin typeface="나눔고딕코딩"/>
                <a:ea typeface="나눔고딕코딩"/>
              </a:rPr>
              <a:t>TextView</a:t>
            </a:r>
            <a:endParaRPr lang="en-US" altLang="ko-KR" sz="1200" dirty="0">
              <a:solidFill>
                <a:srgbClr val="3F7F7F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android:id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</a:t>
            </a:r>
            <a:r>
              <a:rPr lang="en-US" altLang="ko-KR" sz="12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tvPenSize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    </a:t>
            </a:r>
            <a:r>
              <a:rPr lang="en-US" altLang="ko-KR" sz="1200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android:text</a:t>
            </a:r>
            <a:r>
              <a:rPr lang="en-US" altLang="ko-KR" sz="1200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"5" </a:t>
            </a:r>
            <a:r>
              <a:rPr lang="en-US" altLang="ko-KR" sz="1200" i="1" u="sng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2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나눔고딕코딩"/>
                <a:ea typeface="나눔고딕코딩"/>
              </a:rPr>
              <a:t>Button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android:id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</a:t>
            </a:r>
            <a:r>
              <a:rPr lang="en-US" altLang="ko-KR" sz="12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btnPenColor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    </a:t>
            </a:r>
            <a:r>
              <a:rPr lang="en-US" altLang="ko-KR" sz="1200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android:text</a:t>
            </a:r>
            <a:r>
              <a:rPr lang="en-US" altLang="ko-KR" sz="1200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200" i="1" u="sng" dirty="0" err="1">
                <a:solidFill>
                  <a:srgbClr val="2A00FF"/>
                </a:solidFill>
                <a:latin typeface="나눔고딕코딩"/>
                <a:ea typeface="나눔고딕코딩"/>
              </a:rPr>
              <a:t>PenColor</a:t>
            </a:r>
            <a:r>
              <a:rPr lang="en-US" altLang="ko-KR" sz="12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200" i="1" u="sng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2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200" dirty="0" err="1">
                <a:solidFill>
                  <a:srgbClr val="3F7F7F"/>
                </a:solidFill>
                <a:latin typeface="나눔고딕코딩"/>
                <a:ea typeface="나눔고딕코딩"/>
              </a:rPr>
              <a:t>TextView</a:t>
            </a:r>
            <a:endParaRPr lang="en-US" altLang="ko-KR" sz="1200" dirty="0">
              <a:solidFill>
                <a:srgbClr val="3F7F7F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android:id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</a:t>
            </a:r>
            <a:r>
              <a:rPr lang="en-US" altLang="ko-KR" sz="12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tvPenColor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"20dp" 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"20dp"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android:background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"#FF000000" </a:t>
            </a:r>
            <a:r>
              <a:rPr lang="en-US" altLang="ko-KR" sz="120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>
                <a:solidFill>
                  <a:srgbClr val="008080"/>
                </a:solidFill>
                <a:latin typeface="나눔고딕코딩"/>
                <a:ea typeface="나눔고딕코딩"/>
              </a:rPr>
              <a:t>&lt;/</a:t>
            </a:r>
            <a:r>
              <a:rPr lang="en-US" altLang="ko-KR" sz="1200" dirty="0" err="1">
                <a:solidFill>
                  <a:srgbClr val="3F7F7F"/>
                </a:solidFill>
                <a:latin typeface="나눔고딕코딩"/>
                <a:ea typeface="나눔고딕코딩"/>
              </a:rPr>
              <a:t>LinearLayout</a:t>
            </a:r>
            <a:r>
              <a:rPr lang="en-US" altLang="ko-KR" sz="1200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r>
              <a:rPr lang="en-US" altLang="ko-KR" sz="1200" dirty="0">
                <a:solidFill>
                  <a:srgbClr val="008080"/>
                </a:solidFill>
                <a:latin typeface="나눔고딕코딩"/>
                <a:ea typeface="나눔고딕코딩"/>
              </a:rPr>
              <a:t>&lt;/</a:t>
            </a:r>
            <a:r>
              <a:rPr lang="en-US" altLang="ko-KR" sz="1200" dirty="0" err="1">
                <a:solidFill>
                  <a:srgbClr val="3F7F7F"/>
                </a:solidFill>
                <a:latin typeface="나눔고딕코딩"/>
                <a:ea typeface="나눔고딕코딩"/>
              </a:rPr>
              <a:t>LinearLayout</a:t>
            </a:r>
            <a:r>
              <a:rPr lang="en-US" altLang="ko-KR" sz="1200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  <a:endParaRPr lang="ko-KR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6" t="19782" r="52102" b="29474"/>
          <a:stretch/>
        </p:blipFill>
        <p:spPr bwMode="auto">
          <a:xfrm>
            <a:off x="352100" y="1124744"/>
            <a:ext cx="2635724" cy="42564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3528" y="62068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화면만들</a:t>
            </a:r>
            <a:r>
              <a:rPr lang="ko-KR" altLang="en-US" b="1" dirty="0" err="1"/>
              <a:t>기</a:t>
            </a:r>
            <a:endParaRPr lang="ko-KR" altLang="en-US" b="1" dirty="0"/>
          </a:p>
        </p:txBody>
      </p:sp>
      <p:sp>
        <p:nvSpPr>
          <p:cNvPr id="4" name="직사각형 3"/>
          <p:cNvSpPr/>
          <p:nvPr/>
        </p:nvSpPr>
        <p:spPr>
          <a:xfrm>
            <a:off x="157493" y="5939420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mProgress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Integer.</a:t>
            </a:r>
            <a:r>
              <a:rPr lang="en-US" altLang="ko-KR" sz="12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parseInt</a:t>
            </a:r>
            <a:r>
              <a:rPr lang="en-US" altLang="ko-KR" sz="1200" i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</a:p>
          <a:p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	</a:t>
            </a:r>
            <a:r>
              <a:rPr lang="en-US" altLang="ko-KR" sz="1200" i="1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tvPenSize</a:t>
            </a:r>
            <a:r>
              <a:rPr lang="en-US" altLang="ko-KR" sz="1200" i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.getText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().</a:t>
            </a:r>
            <a:r>
              <a:rPr lang="en-US" altLang="ko-KR" sz="12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toString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());</a:t>
            </a:r>
          </a:p>
          <a:p>
            <a:r>
              <a:rPr lang="en-US" altLang="ko-KR" sz="12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mColor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Color.</a:t>
            </a:r>
            <a:r>
              <a:rPr lang="en-US" altLang="ko-KR" sz="1200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BLACK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475656" y="562053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초기화하기</a:t>
            </a:r>
            <a:endParaRPr lang="ko-KR" altLang="en-US" sz="1400" dirty="0"/>
          </a:p>
        </p:txBody>
      </p:sp>
      <p:sp>
        <p:nvSpPr>
          <p:cNvPr id="7" name="타원 6"/>
          <p:cNvSpPr/>
          <p:nvPr/>
        </p:nvSpPr>
        <p:spPr>
          <a:xfrm>
            <a:off x="971600" y="1657908"/>
            <a:ext cx="360040" cy="330932"/>
          </a:xfrm>
          <a:prstGeom prst="ellipse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925460" y="1655434"/>
            <a:ext cx="352499" cy="347942"/>
          </a:xfrm>
          <a:prstGeom prst="ellipse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7" idx="4"/>
          </p:cNvCxnSpPr>
          <p:nvPr/>
        </p:nvCxnSpPr>
        <p:spPr>
          <a:xfrm flipH="1">
            <a:off x="539552" y="1988840"/>
            <a:ext cx="612068" cy="4060322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0" idx="3"/>
          </p:cNvCxnSpPr>
          <p:nvPr/>
        </p:nvCxnSpPr>
        <p:spPr>
          <a:xfrm flipH="1">
            <a:off x="755576" y="1952421"/>
            <a:ext cx="1221506" cy="4428907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19366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8719" y="1628800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MyView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extends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View {</a:t>
            </a:r>
          </a:p>
          <a:p>
            <a:endParaRPr lang="ko-KR" altLang="en-US" sz="1200" dirty="0">
              <a:latin typeface="나눔고딕코딩"/>
              <a:ea typeface="나눔고딕코딩"/>
            </a:endParaRP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public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MyView</a:t>
            </a:r>
            <a:r>
              <a:rPr lang="en-US" altLang="ko-KR" sz="1200" b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(Context context) {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super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(context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}</a:t>
            </a:r>
            <a:endParaRPr lang="en-US" altLang="ko-KR" sz="12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endParaRPr lang="ko-KR" altLang="en-US" sz="1200" dirty="0">
              <a:solidFill>
                <a:srgbClr val="3F7F5F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 smtClean="0">
                <a:solidFill>
                  <a:srgbClr val="646464"/>
                </a:solidFill>
                <a:latin typeface="나눔고딕코딩"/>
                <a:ea typeface="나눔고딕코딩"/>
              </a:rPr>
              <a:t>   @</a:t>
            </a:r>
            <a:r>
              <a:rPr lang="en-US" altLang="ko-KR" sz="1200" dirty="0">
                <a:solidFill>
                  <a:srgbClr val="646464"/>
                </a:solidFill>
                <a:latin typeface="나눔고딕코딩"/>
                <a:ea typeface="나눔고딕코딩"/>
              </a:rPr>
              <a:t>Override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protected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onDraw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(Canvas canvas) {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canvas.drawColor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Color.</a:t>
            </a:r>
            <a:r>
              <a:rPr lang="en-US" altLang="ko-KR" sz="1200" i="1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LTGRAY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}</a:t>
            </a:r>
            <a:endParaRPr lang="en-US" altLang="ko-KR" sz="12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  <a:endParaRPr lang="en-US" altLang="ko-KR" sz="1200" dirty="0">
              <a:solidFill>
                <a:srgbClr val="000000"/>
              </a:solidFill>
              <a:latin typeface="나눔고딕코딩"/>
              <a:ea typeface="나눔고딕코딩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596707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커스텀뷰</a:t>
            </a:r>
            <a:r>
              <a:rPr lang="ko-KR" altLang="en-US" b="1" dirty="0" smtClean="0"/>
              <a:t> 만들기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08719" y="4005064"/>
            <a:ext cx="3461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2) </a:t>
            </a:r>
            <a:r>
              <a:rPr lang="ko-KR" altLang="en-US" sz="1400" dirty="0"/>
              <a:t>레이아웃에 </a:t>
            </a:r>
            <a:r>
              <a:rPr lang="ko-KR" altLang="en-US" sz="1400" dirty="0" err="1"/>
              <a:t>커스텀뷰</a:t>
            </a:r>
            <a:r>
              <a:rPr lang="ko-KR" altLang="en-US" sz="1400" dirty="0"/>
              <a:t> 동적으로 </a:t>
            </a:r>
            <a:r>
              <a:rPr lang="ko-KR" altLang="en-US" sz="1400" dirty="0" smtClean="0"/>
              <a:t>붙이기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395536" y="4349107"/>
            <a:ext cx="73356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>
                <a:solidFill>
                  <a:srgbClr val="0000C0"/>
                </a:solidFill>
                <a:latin typeface="나눔고딕코딩"/>
                <a:ea typeface="나눔고딕코딩"/>
              </a:rPr>
              <a:t>container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= (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LinearLayout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)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findViewById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R.id.</a:t>
            </a:r>
            <a:r>
              <a:rPr lang="en-US" altLang="ko-KR" sz="1200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container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//</a:t>
            </a:r>
            <a:r>
              <a:rPr lang="en-US" altLang="ko-KR" sz="120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MyView</a:t>
            </a:r>
            <a:r>
              <a:rPr lang="ko-KR" altLang="en-US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를 </a:t>
            </a:r>
            <a:r>
              <a:rPr lang="en-US" altLang="ko-KR" sz="12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container</a:t>
            </a:r>
            <a:r>
              <a:rPr lang="ko-KR" altLang="en-US" sz="12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에 동적으로 </a:t>
            </a:r>
            <a:r>
              <a:rPr lang="ko-KR" altLang="en-US" sz="1200" u="sng" dirty="0" err="1">
                <a:solidFill>
                  <a:srgbClr val="3F7F5F"/>
                </a:solidFill>
                <a:latin typeface="나눔고딕코딩"/>
                <a:ea typeface="나눔고딕코딩"/>
              </a:rPr>
              <a:t>생성후</a:t>
            </a:r>
            <a:r>
              <a:rPr lang="ko-KR" altLang="en-US" sz="12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 붙이기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mMyView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MyView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this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); </a:t>
            </a:r>
            <a:r>
              <a:rPr lang="en-US" altLang="ko-KR" sz="1200" b="1" dirty="0">
                <a:solidFill>
                  <a:srgbClr val="3F7F5F"/>
                </a:solidFill>
                <a:latin typeface="나눔고딕코딩"/>
                <a:ea typeface="나눔고딕코딩"/>
              </a:rPr>
              <a:t>//1) </a:t>
            </a:r>
            <a:r>
              <a:rPr lang="ko-KR" altLang="en-US" sz="1200" b="1" dirty="0">
                <a:solidFill>
                  <a:srgbClr val="3F7F5F"/>
                </a:solidFill>
                <a:latin typeface="나눔고딕코딩"/>
                <a:ea typeface="나눔고딕코딩"/>
              </a:rPr>
              <a:t>동적 생성 및 속성 </a:t>
            </a:r>
            <a:r>
              <a:rPr lang="ko-KR" altLang="en-US" sz="1200" b="1" dirty="0" err="1">
                <a:solidFill>
                  <a:srgbClr val="3F7F5F"/>
                </a:solidFill>
                <a:latin typeface="나눔고딕코딩"/>
                <a:ea typeface="나눔고딕코딩"/>
              </a:rPr>
              <a:t>세팅</a:t>
            </a:r>
            <a:endParaRPr lang="ko-KR" altLang="en-US" sz="1200" b="1" dirty="0">
              <a:solidFill>
                <a:srgbClr val="3F7F5F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mMyView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.setBackgroundColor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Color.</a:t>
            </a:r>
            <a:r>
              <a:rPr lang="en-US" altLang="ko-KR" sz="1200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GRAY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LinearLayout.LayoutParams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params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LinearLayout.LayoutParams</a:t>
            </a:r>
            <a:endParaRPr lang="en-US" altLang="ko-KR" sz="1200" b="1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(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LayoutParams.</a:t>
            </a:r>
            <a:r>
              <a:rPr lang="en-US" altLang="ko-KR" sz="1200" i="1" dirty="0" err="1">
                <a:solidFill>
                  <a:srgbClr val="0000C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MATCH_PARENT</a:t>
            </a:r>
            <a:r>
              <a:rPr lang="en-US" altLang="ko-KR" sz="1200" i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, </a:t>
            </a:r>
            <a:r>
              <a:rPr lang="en-US" altLang="ko-KR" sz="1200" i="1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LayoutParams.</a:t>
            </a:r>
            <a:r>
              <a:rPr lang="en-US" altLang="ko-KR" sz="1200" i="1" dirty="0" err="1">
                <a:solidFill>
                  <a:srgbClr val="0000C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MATCH_PARENT</a:t>
            </a:r>
            <a:r>
              <a:rPr lang="en-US" altLang="ko-KR" sz="1200" i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);</a:t>
            </a:r>
            <a:r>
              <a:rPr lang="en-US" altLang="ko-KR" sz="1200" i="1" dirty="0">
                <a:solidFill>
                  <a:srgbClr val="3F7F5F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//2)</a:t>
            </a:r>
            <a:r>
              <a:rPr lang="ko-KR" altLang="en-US" sz="1200" i="1" dirty="0">
                <a:solidFill>
                  <a:srgbClr val="3F7F5F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배치속성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>
                <a:solidFill>
                  <a:srgbClr val="0000C0"/>
                </a:solidFill>
                <a:latin typeface="나눔고딕코딩"/>
                <a:ea typeface="나눔고딕코딩"/>
              </a:rPr>
              <a:t>container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.addView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mMyView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params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); </a:t>
            </a:r>
            <a:r>
              <a:rPr lang="en-US" altLang="ko-KR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//3) </a:t>
            </a:r>
            <a:r>
              <a:rPr lang="ko-KR" altLang="en-US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붙이기</a:t>
            </a:r>
            <a:endParaRPr lang="ko-KR" altLang="en-US" sz="1200" dirty="0"/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29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그리기앱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900" y="716506"/>
            <a:ext cx="2432868" cy="432509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300192" y="1484784"/>
            <a:ext cx="2536580" cy="355682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76244" y="1321023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1) </a:t>
            </a:r>
            <a:r>
              <a:rPr lang="ko-KR" altLang="en-US" sz="1400" dirty="0" err="1" smtClean="0"/>
              <a:t>커스텀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뷰</a:t>
            </a:r>
            <a:r>
              <a:rPr lang="ko-KR" altLang="en-US" sz="1400" dirty="0" smtClean="0"/>
              <a:t> 만들기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8527269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29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그리기앱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7544" y="1916832"/>
            <a:ext cx="53977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0000C0"/>
                </a:solidFill>
                <a:latin typeface="나눔고딕코딩"/>
                <a:ea typeface="나눔고딕코딩"/>
              </a:rPr>
              <a:t>btnPenSize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= (Button)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findViewById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R.id.</a:t>
            </a:r>
            <a:r>
              <a:rPr lang="en-US" altLang="ko-KR" sz="1200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btnPenSize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endParaRPr lang="en-US" altLang="ko-KR" sz="1200" dirty="0" smtClean="0">
              <a:solidFill>
                <a:srgbClr val="3F7F5F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//</a:t>
            </a:r>
            <a:r>
              <a:rPr lang="ko-KR" altLang="en-US" sz="120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리스너</a:t>
            </a:r>
            <a:endParaRPr lang="ko-KR" altLang="en-US" sz="1200" dirty="0">
              <a:solidFill>
                <a:srgbClr val="3F7F5F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btnPenSize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.setOnClickListener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View.OnClickListener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 {</a:t>
            </a:r>
          </a:p>
          <a:p>
            <a:r>
              <a:rPr lang="en-US" altLang="ko-KR" sz="1200" dirty="0" smtClean="0">
                <a:solidFill>
                  <a:srgbClr val="646464"/>
                </a:solidFill>
                <a:latin typeface="나눔고딕코딩"/>
                <a:ea typeface="나눔고딕코딩"/>
              </a:rPr>
              <a:t>   @</a:t>
            </a:r>
            <a:r>
              <a:rPr lang="en-US" altLang="ko-KR" sz="1200" dirty="0">
                <a:solidFill>
                  <a:srgbClr val="646464"/>
                </a:solidFill>
                <a:latin typeface="나눔고딕코딩"/>
                <a:ea typeface="나눔고딕코딩"/>
              </a:rPr>
              <a:t>Override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public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onClick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(View v) {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selectPen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}</a:t>
            </a:r>
            <a:endParaRPr lang="en-US" altLang="ko-KR" sz="12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});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604724"/>
            <a:ext cx="404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선 굵기 바</a:t>
            </a:r>
            <a:r>
              <a:rPr lang="ko-KR" altLang="en-US" b="1" dirty="0"/>
              <a:t>꾸</a:t>
            </a:r>
            <a:r>
              <a:rPr lang="ko-KR" altLang="en-US" b="1" dirty="0" smtClean="0"/>
              <a:t>는 다이얼로그 띄우기</a:t>
            </a:r>
            <a:r>
              <a:rPr lang="en-US" altLang="ko-KR" b="1" dirty="0" smtClean="0"/>
              <a:t>(1)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551" y="1104457"/>
            <a:ext cx="2360860" cy="41970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2331" y="1556792"/>
            <a:ext cx="2127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* </a:t>
            </a:r>
            <a:r>
              <a:rPr lang="ko-KR" altLang="en-US" sz="1400" dirty="0" smtClean="0"/>
              <a:t>버튼 클릭 이벤트 처리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282239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29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그리기앱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7544" y="1916832"/>
            <a:ext cx="53977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80"/>
                </a:solidFill>
                <a:latin typeface="나눔고딕코딩"/>
                <a:ea typeface="나눔고딕코딩"/>
              </a:rPr>
              <a:t>&lt;?</a:t>
            </a:r>
            <a:r>
              <a:rPr lang="en-US" altLang="ko-KR" sz="1200" dirty="0">
                <a:solidFill>
                  <a:srgbClr val="3F7F7F"/>
                </a:solidFill>
                <a:latin typeface="나눔고딕코딩"/>
                <a:ea typeface="나눔고딕코딩"/>
              </a:rPr>
              <a:t>xml </a:t>
            </a:r>
            <a:r>
              <a:rPr lang="en-US" altLang="ko-KR" sz="1200" dirty="0">
                <a:solidFill>
                  <a:srgbClr val="7F007F"/>
                </a:solidFill>
                <a:latin typeface="나눔고딕코딩"/>
                <a:ea typeface="나눔고딕코딩"/>
              </a:rPr>
              <a:t>version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"1.0" </a:t>
            </a:r>
            <a:r>
              <a:rPr lang="en-US" altLang="ko-KR" sz="1200" i="1" dirty="0">
                <a:solidFill>
                  <a:srgbClr val="7F007F"/>
                </a:solidFill>
                <a:latin typeface="나눔고딕코딩"/>
                <a:ea typeface="나눔고딕코딩"/>
              </a:rPr>
              <a:t>encoding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"utf-8"</a:t>
            </a:r>
            <a:r>
              <a:rPr lang="en-US" altLang="ko-KR" sz="1200" i="1" dirty="0">
                <a:solidFill>
                  <a:srgbClr val="008080"/>
                </a:solidFill>
                <a:latin typeface="나눔고딕코딩"/>
                <a:ea typeface="나눔고딕코딩"/>
              </a:rPr>
              <a:t>?&gt;</a:t>
            </a:r>
          </a:p>
          <a:p>
            <a:r>
              <a:rPr lang="en-US" altLang="ko-KR" sz="12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200" dirty="0" err="1">
                <a:solidFill>
                  <a:srgbClr val="3F7F7F"/>
                </a:solidFill>
                <a:latin typeface="나눔고딕코딩"/>
                <a:ea typeface="나눔고딕코딩"/>
              </a:rPr>
              <a:t>LinearLayout</a:t>
            </a:r>
            <a:r>
              <a:rPr lang="en-US" altLang="ko-KR" sz="1200" dirty="0">
                <a:solidFill>
                  <a:srgbClr val="3F7F7F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xmlns:android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"http://schemas.android.com/</a:t>
            </a:r>
            <a:r>
              <a:rPr lang="en-US" altLang="ko-KR" sz="12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apk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/res/android"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match_parent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android:orientation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"vertical" </a:t>
            </a:r>
            <a:r>
              <a:rPr lang="en-US" altLang="ko-KR" sz="1200" i="1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200" dirty="0" err="1">
                <a:solidFill>
                  <a:srgbClr val="3F7F7F"/>
                </a:solidFill>
                <a:latin typeface="나눔고딕코딩"/>
                <a:ea typeface="나눔고딕코딩"/>
              </a:rPr>
              <a:t>SeekBar</a:t>
            </a:r>
            <a:endParaRPr lang="en-US" altLang="ko-KR" sz="1200" dirty="0">
              <a:solidFill>
                <a:srgbClr val="3F7F7F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android:id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"@+id/seekBar1"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match_parent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20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200" dirty="0" err="1">
                <a:solidFill>
                  <a:srgbClr val="3F7F7F"/>
                </a:solidFill>
                <a:latin typeface="나눔고딕코딩"/>
                <a:ea typeface="나눔고딕코딩"/>
              </a:rPr>
              <a:t>TextView</a:t>
            </a:r>
            <a:endParaRPr lang="en-US" altLang="ko-KR" sz="1200" dirty="0">
              <a:solidFill>
                <a:srgbClr val="3F7F7F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android:id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</a:t>
            </a:r>
            <a:r>
              <a:rPr lang="en-US" altLang="ko-KR" sz="12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popupPenSize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200" i="1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android:text</a:t>
            </a:r>
            <a:r>
              <a:rPr lang="en-US" altLang="ko-KR" sz="1200" i="1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"50"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android:textSize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"30sp"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android:layout_gravity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"center" </a:t>
            </a:r>
            <a:r>
              <a:rPr lang="en-US" altLang="ko-KR" sz="120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1200" dirty="0">
                <a:solidFill>
                  <a:srgbClr val="008080"/>
                </a:solidFill>
                <a:latin typeface="나눔고딕코딩"/>
                <a:ea typeface="나눔고딕코딩"/>
              </a:rPr>
              <a:t>&lt;/</a:t>
            </a:r>
            <a:r>
              <a:rPr lang="en-US" altLang="ko-KR" sz="1200" dirty="0" err="1">
                <a:solidFill>
                  <a:srgbClr val="3F7F7F"/>
                </a:solidFill>
                <a:latin typeface="나눔고딕코딩"/>
                <a:ea typeface="나눔고딕코딩"/>
              </a:rPr>
              <a:t>LinearLayout</a:t>
            </a:r>
            <a:r>
              <a:rPr lang="en-US" altLang="ko-KR" sz="1200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604724"/>
            <a:ext cx="401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선 굵기 </a:t>
            </a:r>
            <a:r>
              <a:rPr lang="ko-KR" altLang="en-US" b="1" dirty="0"/>
              <a:t>바꾸는 </a:t>
            </a:r>
            <a:r>
              <a:rPr lang="ko-KR" altLang="en-US" b="1" dirty="0" smtClean="0"/>
              <a:t>다이얼로그 띄우기</a:t>
            </a:r>
            <a:r>
              <a:rPr lang="en-US" altLang="ko-KR" b="1" dirty="0" smtClean="0"/>
              <a:t>(2)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551" y="1104457"/>
            <a:ext cx="2360860" cy="41970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2331" y="1556792"/>
            <a:ext cx="3563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* </a:t>
            </a:r>
            <a:r>
              <a:rPr lang="ko-KR" altLang="en-US" sz="1400" dirty="0" err="1" smtClean="0"/>
              <a:t>커스터마이징된</a:t>
            </a:r>
            <a:r>
              <a:rPr lang="ko-KR" altLang="en-US" sz="1400" dirty="0" smtClean="0"/>
              <a:t> 다이얼로그 화면 만들기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6084167" y="3068959"/>
            <a:ext cx="2160241" cy="55603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00719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29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그리기앱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3002" y="1268760"/>
            <a:ext cx="715935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private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selectPen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 {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400" b="1" dirty="0">
                <a:solidFill>
                  <a:srgbClr val="3F7F5F"/>
                </a:solidFill>
                <a:latin typeface="나눔고딕코딩"/>
                <a:ea typeface="나눔고딕코딩"/>
              </a:rPr>
              <a:t>// </a:t>
            </a:r>
            <a:r>
              <a:rPr lang="en-US" altLang="ko-KR" sz="1400" b="1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1) </a:t>
            </a:r>
            <a:r>
              <a:rPr lang="ko-KR" altLang="en-US" sz="1400" b="1" dirty="0">
                <a:solidFill>
                  <a:srgbClr val="3F7F5F"/>
                </a:solidFill>
                <a:latin typeface="나눔고딕코딩"/>
                <a:ea typeface="나눔고딕코딩"/>
              </a:rPr>
              <a:t>다이얼로그의 </a:t>
            </a:r>
            <a:r>
              <a:rPr lang="ko-KR" altLang="en-US" sz="1400" b="1" dirty="0" err="1">
                <a:solidFill>
                  <a:srgbClr val="3F7F5F"/>
                </a:solidFill>
                <a:latin typeface="나눔고딕코딩"/>
                <a:ea typeface="나눔고딕코딩"/>
              </a:rPr>
              <a:t>커스텀뷰</a:t>
            </a:r>
            <a:r>
              <a:rPr lang="en-US" altLang="ko-KR" sz="1400" b="1" dirty="0">
                <a:solidFill>
                  <a:srgbClr val="3F7F5F"/>
                </a:solidFill>
                <a:latin typeface="나눔고딕코딩"/>
                <a:ea typeface="나눔고딕코딩"/>
              </a:rPr>
              <a:t>(popup_pensize.xml) </a:t>
            </a:r>
            <a:r>
              <a:rPr lang="ko-KR" altLang="en-US" sz="1400" b="1" dirty="0">
                <a:solidFill>
                  <a:srgbClr val="3F7F5F"/>
                </a:solidFill>
                <a:latin typeface="나눔고딕코딩"/>
                <a:ea typeface="나눔고딕코딩"/>
              </a:rPr>
              <a:t>생성 후 </a:t>
            </a:r>
            <a:r>
              <a:rPr lang="en-US" altLang="ko-KR" sz="1400" b="1" u="sng" dirty="0">
                <a:solidFill>
                  <a:srgbClr val="3F7F5F"/>
                </a:solidFill>
                <a:latin typeface="나눔고딕코딩"/>
                <a:ea typeface="나눔고딕코딩"/>
              </a:rPr>
              <a:t>inflate</a:t>
            </a:r>
            <a:r>
              <a:rPr lang="ko-KR" altLang="en-US" sz="1400" b="1" u="sng" dirty="0">
                <a:solidFill>
                  <a:srgbClr val="3F7F5F"/>
                </a:solidFill>
                <a:latin typeface="나눔고딕코딩"/>
                <a:ea typeface="나눔고딕코딩"/>
              </a:rPr>
              <a:t>로 가져오기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View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view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View.</a:t>
            </a:r>
            <a:r>
              <a:rPr lang="en-US" altLang="ko-KR" sz="12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inflate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b="1" i="1" dirty="0">
                <a:solidFill>
                  <a:srgbClr val="7F0055"/>
                </a:solidFill>
                <a:latin typeface="나눔고딕코딩"/>
                <a:ea typeface="나눔고딕코딩"/>
              </a:rPr>
              <a:t>this</a:t>
            </a:r>
            <a:r>
              <a:rPr lang="en-US" altLang="ko-KR" sz="1200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200" b="1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R.layout.</a:t>
            </a:r>
            <a:r>
              <a:rPr lang="en-US" altLang="ko-KR" sz="1200" b="1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popup_pensize</a:t>
            </a:r>
            <a:r>
              <a:rPr lang="en-US" altLang="ko-KR" sz="1200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200" b="1" i="1" dirty="0">
                <a:solidFill>
                  <a:srgbClr val="7F0055"/>
                </a:solidFill>
                <a:latin typeface="나눔고딕코딩"/>
                <a:ea typeface="나눔고딕코딩"/>
              </a:rPr>
              <a:t>null</a:t>
            </a:r>
            <a:r>
              <a:rPr lang="en-US" altLang="ko-KR" sz="1200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ko-KR" altLang="en-US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endParaRPr lang="ko-KR" altLang="en-US" sz="12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400" b="1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// 2) </a:t>
            </a:r>
            <a:r>
              <a:rPr lang="ko-KR" altLang="en-US" sz="1400" b="1" dirty="0">
                <a:solidFill>
                  <a:srgbClr val="3F7F5F"/>
                </a:solidFill>
                <a:latin typeface="나눔고딕코딩"/>
                <a:ea typeface="나눔고딕코딩"/>
              </a:rPr>
              <a:t>다이얼로그 </a:t>
            </a:r>
            <a:r>
              <a:rPr lang="ko-KR" altLang="en-US" sz="1400" b="1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생성</a:t>
            </a:r>
            <a:r>
              <a:rPr lang="en-US" altLang="ko-KR" sz="1400" b="1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(</a:t>
            </a:r>
            <a:r>
              <a:rPr lang="ko-KR" altLang="en-US" sz="1400" b="1" dirty="0" err="1" smtClean="0">
                <a:solidFill>
                  <a:srgbClr val="3F7F5F"/>
                </a:solidFill>
                <a:latin typeface="나눔고딕코딩"/>
                <a:ea typeface="나눔고딕코딩"/>
              </a:rPr>
              <a:t>빌더패턴</a:t>
            </a:r>
            <a:r>
              <a:rPr lang="en-US" altLang="ko-KR" sz="1400" b="1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)</a:t>
            </a:r>
            <a:endParaRPr lang="ko-KR" altLang="en-US" sz="1400" b="1" dirty="0">
              <a:solidFill>
                <a:srgbClr val="3F7F5F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AlertDialog.Builder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builder =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AlertDialog.Builder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this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//</a:t>
            </a:r>
            <a:r>
              <a:rPr lang="ko-KR" altLang="en-US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제목</a:t>
            </a:r>
            <a:r>
              <a:rPr lang="en-US" altLang="ko-KR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200" u="sng" dirty="0" err="1">
                <a:solidFill>
                  <a:srgbClr val="3F7F5F"/>
                </a:solidFill>
                <a:latin typeface="나눔고딕코딩"/>
                <a:ea typeface="나눔고딕코딩"/>
              </a:rPr>
              <a:t>cancle</a:t>
            </a:r>
            <a:r>
              <a:rPr lang="ko-KR" altLang="en-US" sz="12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버튼</a:t>
            </a:r>
            <a:r>
              <a:rPr lang="en-US" altLang="ko-KR" sz="12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, ok</a:t>
            </a:r>
            <a:r>
              <a:rPr lang="ko-KR" altLang="en-US" sz="12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버튼</a:t>
            </a:r>
            <a:r>
              <a:rPr lang="en-US" altLang="ko-KR" sz="12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, </a:t>
            </a:r>
            <a:r>
              <a:rPr lang="ko-KR" altLang="en-US" sz="12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만들어서 보여주기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builder.setTitle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나눔고딕코딩"/>
                <a:ea typeface="나눔고딕코딩"/>
              </a:rPr>
              <a:t>"Select Pen Size"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.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setNegativeButton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200" dirty="0" err="1">
                <a:solidFill>
                  <a:srgbClr val="2A00FF"/>
                </a:solidFill>
                <a:latin typeface="나눔고딕코딩"/>
                <a:ea typeface="나눔고딕코딩"/>
              </a:rPr>
              <a:t>Cancle</a:t>
            </a:r>
            <a:r>
              <a:rPr lang="en-US" altLang="ko-KR" sz="1200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DialogInterface.OnClickListener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 {</a:t>
            </a:r>
          </a:p>
          <a:p>
            <a:r>
              <a:rPr lang="en-US" altLang="ko-KR" sz="1200" dirty="0" smtClean="0">
                <a:solidFill>
                  <a:srgbClr val="646464"/>
                </a:solidFill>
                <a:latin typeface="나눔고딕코딩"/>
                <a:ea typeface="나눔고딕코딩"/>
              </a:rPr>
              <a:t>	@</a:t>
            </a:r>
            <a:r>
              <a:rPr lang="en-US" altLang="ko-KR" sz="1200" dirty="0">
                <a:solidFill>
                  <a:srgbClr val="646464"/>
                </a:solidFill>
                <a:latin typeface="나눔고딕코딩"/>
                <a:ea typeface="나눔고딕코딩"/>
              </a:rPr>
              <a:t>Override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	public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onClick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DialogInterface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dialog, </a:t>
            </a:r>
            <a:r>
              <a:rPr lang="en-US" altLang="ko-KR" sz="1200" b="1" dirty="0" err="1">
                <a:solidFill>
                  <a:srgbClr val="7F0055"/>
                </a:solidFill>
                <a:latin typeface="나눔고딕코딩"/>
                <a:ea typeface="나눔고딕코딩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which) {</a:t>
            </a:r>
          </a:p>
          <a:p>
            <a:endParaRPr lang="ko-KR" altLang="en-US" sz="1200" dirty="0">
              <a:latin typeface="나눔고딕코딩"/>
              <a:ea typeface="나눔고딕코딩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	}</a:t>
            </a:r>
            <a:endParaRPr lang="en-US" altLang="ko-KR" sz="12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})</a:t>
            </a:r>
            <a:endParaRPr lang="en-US" altLang="ko-KR" sz="12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.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setPositiveButton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나눔고딕코딩"/>
                <a:ea typeface="나눔고딕코딩"/>
              </a:rPr>
              <a:t>"OK"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DialogInterface.OnClickListener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 {</a:t>
            </a:r>
          </a:p>
          <a:p>
            <a:endParaRPr lang="ko-KR" altLang="en-US" sz="1200" dirty="0">
              <a:latin typeface="나눔고딕코딩"/>
              <a:ea typeface="나눔고딕코딩"/>
            </a:endParaRPr>
          </a:p>
          <a:p>
            <a:r>
              <a:rPr lang="en-US" altLang="ko-KR" sz="1200" dirty="0" smtClean="0">
                <a:solidFill>
                  <a:srgbClr val="646464"/>
                </a:solidFill>
                <a:latin typeface="나눔고딕코딩"/>
                <a:ea typeface="나눔고딕코딩"/>
              </a:rPr>
              <a:t>	@</a:t>
            </a:r>
            <a:r>
              <a:rPr lang="en-US" altLang="ko-KR" sz="1200" dirty="0">
                <a:solidFill>
                  <a:srgbClr val="646464"/>
                </a:solidFill>
                <a:latin typeface="나눔고딕코딩"/>
                <a:ea typeface="나눔고딕코딩"/>
              </a:rPr>
              <a:t>Override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	public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onClick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DialogInterface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dialog, </a:t>
            </a:r>
            <a:r>
              <a:rPr lang="en-US" altLang="ko-KR" sz="1200" b="1" dirty="0" err="1">
                <a:solidFill>
                  <a:srgbClr val="7F0055"/>
                </a:solidFill>
                <a:latin typeface="나눔고딕코딩"/>
                <a:ea typeface="나눔고딕코딩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which) {</a:t>
            </a:r>
          </a:p>
          <a:p>
            <a:r>
              <a:rPr lang="en-US" altLang="ko-KR" sz="12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	    // </a:t>
            </a:r>
            <a:r>
              <a:rPr lang="en-US" altLang="ko-KR" sz="12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popup</a:t>
            </a:r>
            <a:r>
              <a:rPr lang="ko-KR" altLang="en-US" sz="12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의 </a:t>
            </a:r>
            <a:r>
              <a:rPr lang="ko-KR" altLang="en-US" sz="1200" u="sng" dirty="0" err="1">
                <a:solidFill>
                  <a:srgbClr val="3F7F5F"/>
                </a:solidFill>
                <a:latin typeface="나눔고딕코딩"/>
                <a:ea typeface="나눔고딕코딩"/>
              </a:rPr>
              <a:t>세팅된</a:t>
            </a:r>
            <a:r>
              <a:rPr lang="ko-KR" altLang="en-US" sz="12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size</a:t>
            </a:r>
            <a:r>
              <a:rPr lang="ko-KR" altLang="en-US" sz="12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값을 메인 레이아웃의 </a:t>
            </a:r>
            <a:r>
              <a:rPr lang="en-US" altLang="ko-KR" sz="1200" u="sng" dirty="0" err="1">
                <a:solidFill>
                  <a:srgbClr val="3F7F5F"/>
                </a:solidFill>
                <a:latin typeface="나눔고딕코딩"/>
                <a:ea typeface="나눔고딕코딩"/>
              </a:rPr>
              <a:t>tvPenSize</a:t>
            </a:r>
            <a:r>
              <a:rPr lang="ko-KR" altLang="en-US" sz="12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에 </a:t>
            </a:r>
            <a:r>
              <a:rPr lang="ko-KR" altLang="en-US" sz="1200" u="sng" dirty="0" err="1">
                <a:solidFill>
                  <a:srgbClr val="3F7F5F"/>
                </a:solidFill>
                <a:latin typeface="나눔고딕코딩"/>
                <a:ea typeface="나눔고딕코딩"/>
              </a:rPr>
              <a:t>세팅</a:t>
            </a:r>
            <a:endParaRPr lang="ko-KR" altLang="en-US" sz="1200" u="sng" dirty="0">
              <a:solidFill>
                <a:srgbClr val="3F7F5F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	   </a:t>
            </a:r>
            <a:r>
              <a:rPr lang="en-US" altLang="ko-KR" sz="12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tvPenSize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.setText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String.</a:t>
            </a:r>
            <a:r>
              <a:rPr lang="en-US" altLang="ko-KR" sz="1200" i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valueOf</a:t>
            </a:r>
            <a:r>
              <a:rPr lang="en-US" altLang="ko-KR" sz="1200" i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i="1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mProgress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));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	}</a:t>
            </a:r>
            <a:endParaRPr lang="en-US" altLang="ko-KR" sz="12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})</a:t>
            </a:r>
            <a:endParaRPr lang="en-US" altLang="ko-KR" sz="12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.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setView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(view)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.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show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79512" y="604724"/>
            <a:ext cx="401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선 굵기 </a:t>
            </a:r>
            <a:r>
              <a:rPr lang="ko-KR" altLang="en-US" b="1" dirty="0"/>
              <a:t>바꾸는 </a:t>
            </a:r>
            <a:r>
              <a:rPr lang="ko-KR" altLang="en-US" b="1" dirty="0" smtClean="0"/>
              <a:t>다이얼로그 띄우기</a:t>
            </a:r>
            <a:r>
              <a:rPr lang="en-US" altLang="ko-KR" b="1" dirty="0" smtClean="0"/>
              <a:t>(3)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295329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29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그리기앱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3002" y="980728"/>
            <a:ext cx="7159357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private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selectPen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 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{</a:t>
            </a:r>
          </a:p>
          <a:p>
            <a:pPr lvl="0"/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// </a:t>
            </a:r>
            <a:r>
              <a:rPr lang="en-US" altLang="ko-KR" sz="12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1) </a:t>
            </a:r>
            <a:r>
              <a:rPr lang="ko-KR" altLang="en-US" sz="12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다이얼로그의 </a:t>
            </a:r>
            <a:r>
              <a:rPr lang="ko-KR" altLang="en-US" sz="120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커스텀뷰</a:t>
            </a:r>
            <a:r>
              <a:rPr lang="en-US" altLang="ko-KR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(popup_pensize.xml) </a:t>
            </a:r>
            <a:r>
              <a:rPr lang="ko-KR" altLang="en-US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생성 후 </a:t>
            </a:r>
            <a:r>
              <a:rPr lang="en-US" altLang="ko-KR" sz="12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inflate</a:t>
            </a:r>
            <a:r>
              <a:rPr lang="ko-KR" altLang="en-US" sz="12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로 </a:t>
            </a:r>
            <a:r>
              <a:rPr lang="ko-KR" altLang="en-US" sz="1200" u="sng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가져오기</a:t>
            </a:r>
            <a:endParaRPr lang="en-US" altLang="ko-KR" sz="1200" dirty="0" smtClean="0">
              <a:solidFill>
                <a:srgbClr val="3F7F5F"/>
              </a:solidFill>
              <a:latin typeface="나눔고딕코딩"/>
              <a:ea typeface="나눔고딕코딩"/>
            </a:endParaRPr>
          </a:p>
          <a:p>
            <a:pPr lvl="0"/>
            <a:r>
              <a:rPr lang="en-US" altLang="ko-KR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// 2) </a:t>
            </a:r>
            <a:r>
              <a:rPr lang="ko-KR" altLang="en-US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다이얼로그 생성</a:t>
            </a:r>
          </a:p>
          <a:p>
            <a:endParaRPr lang="en-US" altLang="ko-KR" sz="1200" b="1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400" b="1" dirty="0">
                <a:solidFill>
                  <a:srgbClr val="3F7F5F"/>
                </a:solidFill>
                <a:latin typeface="나눔고딕코딩"/>
                <a:ea typeface="나눔고딕코딩"/>
              </a:rPr>
              <a:t>// 3) </a:t>
            </a:r>
            <a:r>
              <a:rPr lang="ko-KR" altLang="en-US" sz="1400" b="1" dirty="0">
                <a:solidFill>
                  <a:srgbClr val="3F7F5F"/>
                </a:solidFill>
                <a:latin typeface="나눔고딕코딩"/>
                <a:ea typeface="나눔고딕코딩"/>
              </a:rPr>
              <a:t>이벤트 처리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SeekBar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seekBar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=(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SeekBar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)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view.findViewById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(R.id.</a:t>
            </a:r>
            <a:r>
              <a:rPr lang="en-US" altLang="ko-KR" sz="1200" i="1" dirty="0">
                <a:solidFill>
                  <a:srgbClr val="0000C0"/>
                </a:solidFill>
                <a:latin typeface="나눔고딕코딩"/>
                <a:ea typeface="나눔고딕코딩"/>
              </a:rPr>
              <a:t>seekBar1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final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TextView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popupPenSize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= (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TextView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view.findViewById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R.id.</a:t>
            </a:r>
            <a:r>
              <a:rPr lang="en-US" altLang="ko-KR" sz="1200" b="1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popupPenSize</a:t>
            </a:r>
            <a:r>
              <a:rPr lang="en-US" altLang="ko-KR" sz="1200" b="1" i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2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</a:t>
            </a:r>
          </a:p>
          <a:p>
            <a:r>
              <a:rPr lang="en-US" altLang="ko-KR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//</a:t>
            </a:r>
            <a:r>
              <a:rPr lang="ko-KR" altLang="en-US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팝업이 </a:t>
            </a:r>
            <a:r>
              <a:rPr lang="ko-KR" altLang="en-US" sz="120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열릴때</a:t>
            </a:r>
            <a:r>
              <a:rPr lang="ko-KR" altLang="en-US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 </a:t>
            </a:r>
            <a:r>
              <a:rPr lang="ko-KR" altLang="en-US" sz="120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메인레이아웃의</a:t>
            </a:r>
            <a:r>
              <a:rPr lang="ko-KR" altLang="en-US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tvPenSize</a:t>
            </a:r>
            <a:r>
              <a:rPr lang="ko-KR" altLang="en-US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값을 팝업과 </a:t>
            </a:r>
            <a:r>
              <a:rPr lang="ko-KR" altLang="en-US" sz="120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시크바의</a:t>
            </a:r>
            <a:r>
              <a:rPr lang="ko-KR" altLang="en-US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 값 </a:t>
            </a:r>
            <a:r>
              <a:rPr lang="ko-KR" altLang="en-US" sz="12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설정</a:t>
            </a:r>
            <a:endParaRPr lang="ko-KR" altLang="en-US" sz="1200" dirty="0">
              <a:solidFill>
                <a:srgbClr val="3F7F5F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popupPenSize.setText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String.</a:t>
            </a:r>
            <a:r>
              <a:rPr lang="en-US" altLang="ko-KR" sz="12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valueOf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mProgress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));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seekBar.setProgress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mProgress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//</a:t>
            </a:r>
            <a:r>
              <a:rPr lang="en-US" altLang="ko-KR" sz="1200" u="sng" dirty="0" err="1">
                <a:solidFill>
                  <a:srgbClr val="3F7F5F"/>
                </a:solidFill>
                <a:latin typeface="나눔고딕코딩"/>
                <a:ea typeface="나눔고딕코딩"/>
              </a:rPr>
              <a:t>seekbar</a:t>
            </a:r>
            <a:r>
              <a:rPr lang="en-US" altLang="ko-KR" sz="12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 </a:t>
            </a:r>
            <a:r>
              <a:rPr lang="ko-KR" altLang="en-US" sz="12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의 </a:t>
            </a:r>
            <a:r>
              <a:rPr lang="ko-KR" altLang="en-US" sz="1200" u="sng" dirty="0" err="1">
                <a:solidFill>
                  <a:srgbClr val="3F7F5F"/>
                </a:solidFill>
                <a:latin typeface="나눔고딕코딩"/>
                <a:ea typeface="나눔고딕코딩"/>
              </a:rPr>
              <a:t>드랙</a:t>
            </a:r>
            <a:r>
              <a:rPr lang="ko-KR" altLang="en-US" sz="12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 이벤트 처리 </a:t>
            </a:r>
            <a:r>
              <a:rPr lang="en-US" altLang="ko-KR" sz="12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: </a:t>
            </a:r>
            <a:r>
              <a:rPr lang="ko-KR" altLang="en-US" sz="12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클릭하거나 </a:t>
            </a:r>
            <a:r>
              <a:rPr lang="ko-KR" altLang="en-US" sz="1200" u="sng" dirty="0" err="1">
                <a:solidFill>
                  <a:srgbClr val="3F7F5F"/>
                </a:solidFill>
                <a:latin typeface="나눔고딕코딩"/>
                <a:ea typeface="나눔고딕코딩"/>
              </a:rPr>
              <a:t>드랙할</a:t>
            </a:r>
            <a:r>
              <a:rPr lang="ko-KR" altLang="en-US" sz="12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 시에 그 값을 </a:t>
            </a:r>
            <a:r>
              <a:rPr lang="en-US" altLang="ko-KR" sz="1200" u="sng" dirty="0" err="1">
                <a:solidFill>
                  <a:srgbClr val="3F7F5F"/>
                </a:solidFill>
                <a:latin typeface="나눔고딕코딩"/>
                <a:ea typeface="나눔고딕코딩"/>
              </a:rPr>
              <a:t>TextView</a:t>
            </a:r>
            <a:r>
              <a:rPr lang="ko-KR" altLang="en-US" sz="12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에 </a:t>
            </a:r>
            <a:r>
              <a:rPr lang="ko-KR" altLang="en-US" sz="1200" u="sng" dirty="0" err="1">
                <a:solidFill>
                  <a:srgbClr val="3F7F5F"/>
                </a:solidFill>
                <a:latin typeface="나눔고딕코딩"/>
                <a:ea typeface="나눔고딕코딩"/>
              </a:rPr>
              <a:t>세팅</a:t>
            </a:r>
            <a:endParaRPr lang="ko-KR" altLang="en-US" sz="1200" u="sng" dirty="0">
              <a:solidFill>
                <a:srgbClr val="3F7F5F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seekBar.setOnSeekBarChangeListener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OnSeekBarChangeListener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 {</a:t>
            </a:r>
          </a:p>
          <a:p>
            <a:r>
              <a:rPr lang="en-US" altLang="ko-KR" sz="1200" dirty="0">
                <a:solidFill>
                  <a:srgbClr val="646464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dirty="0" smtClean="0">
                <a:solidFill>
                  <a:srgbClr val="646464"/>
                </a:solidFill>
                <a:latin typeface="나눔고딕코딩"/>
                <a:ea typeface="나눔고딕코딩"/>
              </a:rPr>
              <a:t>       @</a:t>
            </a:r>
            <a:r>
              <a:rPr lang="en-US" altLang="ko-KR" sz="1200" dirty="0">
                <a:solidFill>
                  <a:srgbClr val="646464"/>
                </a:solidFill>
                <a:latin typeface="나눔고딕코딩"/>
                <a:ea typeface="나눔고딕코딩"/>
              </a:rPr>
              <a:t>Override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  public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onStopTrackingTouch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SeekBar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seekBar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 {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}</a:t>
            </a:r>
            <a:endParaRPr lang="en-US" altLang="ko-KR" sz="12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endParaRPr lang="ko-KR" altLang="en-US" sz="1200" dirty="0">
              <a:latin typeface="나눔고딕코딩"/>
              <a:ea typeface="나눔고딕코딩"/>
            </a:endParaRPr>
          </a:p>
          <a:p>
            <a:r>
              <a:rPr lang="en-US" altLang="ko-KR" sz="1200" dirty="0" smtClean="0">
                <a:solidFill>
                  <a:srgbClr val="646464"/>
                </a:solidFill>
                <a:latin typeface="나눔고딕코딩"/>
                <a:ea typeface="나눔고딕코딩"/>
              </a:rPr>
              <a:t>        @</a:t>
            </a:r>
            <a:r>
              <a:rPr lang="en-US" altLang="ko-KR" sz="1200" dirty="0">
                <a:solidFill>
                  <a:srgbClr val="646464"/>
                </a:solidFill>
                <a:latin typeface="나눔고딕코딩"/>
                <a:ea typeface="나눔고딕코딩"/>
              </a:rPr>
              <a:t>Override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  public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onStartTrackingTouch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SeekBar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seekBar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 {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}</a:t>
            </a:r>
            <a:endParaRPr lang="en-US" altLang="ko-KR" sz="12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endParaRPr lang="ko-KR" altLang="en-US" sz="1200" dirty="0">
              <a:latin typeface="나눔고딕코딩"/>
              <a:ea typeface="나눔고딕코딩"/>
            </a:endParaRPr>
          </a:p>
          <a:p>
            <a:r>
              <a:rPr lang="en-US" altLang="ko-KR" sz="1200" dirty="0" smtClean="0">
                <a:solidFill>
                  <a:srgbClr val="646464"/>
                </a:solidFill>
                <a:latin typeface="나눔고딕코딩"/>
                <a:ea typeface="나눔고딕코딩"/>
              </a:rPr>
              <a:t>        @</a:t>
            </a:r>
            <a:r>
              <a:rPr lang="en-US" altLang="ko-KR" sz="1200" dirty="0">
                <a:solidFill>
                  <a:srgbClr val="646464"/>
                </a:solidFill>
                <a:latin typeface="나눔고딕코딩"/>
                <a:ea typeface="나눔고딕코딩"/>
              </a:rPr>
              <a:t>Override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  public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onProgressChanged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SeekBar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seekBar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200" b="1" dirty="0" err="1">
                <a:solidFill>
                  <a:srgbClr val="7F0055"/>
                </a:solidFill>
                <a:latin typeface="나눔고딕코딩"/>
                <a:ea typeface="나눔고딕코딩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progress, </a:t>
            </a:r>
            <a:r>
              <a:rPr lang="en-US" altLang="ko-KR" sz="1200" b="1" dirty="0" err="1" smtClean="0">
                <a:solidFill>
                  <a:srgbClr val="7F0055"/>
                </a:solidFill>
                <a:latin typeface="나눔고딕코딩"/>
                <a:ea typeface="나눔고딕코딩"/>
              </a:rPr>
              <a:t>boolean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fromUser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 {</a:t>
            </a:r>
          </a:p>
          <a:p>
            <a:r>
              <a:rPr lang="en-US" altLang="ko-KR" sz="12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        //</a:t>
            </a:r>
            <a:r>
              <a:rPr lang="en-US" altLang="ko-KR" sz="1200" u="sng" dirty="0" err="1">
                <a:solidFill>
                  <a:srgbClr val="3F7F5F"/>
                </a:solidFill>
                <a:latin typeface="나눔고딕코딩"/>
                <a:ea typeface="나눔고딕코딩"/>
              </a:rPr>
              <a:t>progres</a:t>
            </a:r>
            <a:r>
              <a:rPr lang="en-US" altLang="ko-KR" sz="12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 </a:t>
            </a:r>
            <a:r>
              <a:rPr lang="ko-KR" altLang="en-US" sz="12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값을 </a:t>
            </a:r>
            <a:r>
              <a:rPr lang="en-US" altLang="ko-KR" sz="1200" u="sng" dirty="0" err="1">
                <a:solidFill>
                  <a:srgbClr val="3F7F5F"/>
                </a:solidFill>
                <a:latin typeface="나눔고딕코딩"/>
                <a:ea typeface="나눔고딕코딩"/>
              </a:rPr>
              <a:t>textview</a:t>
            </a:r>
            <a:r>
              <a:rPr lang="ko-KR" altLang="en-US" sz="12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에 </a:t>
            </a:r>
            <a:r>
              <a:rPr lang="ko-KR" altLang="en-US" sz="1200" u="sng" dirty="0" err="1">
                <a:solidFill>
                  <a:srgbClr val="3F7F5F"/>
                </a:solidFill>
                <a:latin typeface="나눔고딕코딩"/>
                <a:ea typeface="나눔고딕코딩"/>
              </a:rPr>
              <a:t>세팅</a:t>
            </a:r>
            <a:endParaRPr lang="ko-KR" altLang="en-US" sz="1200" u="sng" dirty="0">
              <a:solidFill>
                <a:srgbClr val="3F7F5F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2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mProgress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 progress;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popupPenSize.setText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String.</a:t>
            </a:r>
            <a:r>
              <a:rPr lang="en-US" altLang="ko-KR" sz="1200" i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valueOf</a:t>
            </a:r>
            <a:r>
              <a:rPr lang="en-US" altLang="ko-KR" sz="1200" i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i="1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mProgress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));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}</a:t>
            </a:r>
            <a:endParaRPr lang="en-US" altLang="ko-KR" sz="12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});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79512" y="604724"/>
            <a:ext cx="401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선 굵기 </a:t>
            </a:r>
            <a:r>
              <a:rPr lang="ko-KR" altLang="en-US" b="1" dirty="0"/>
              <a:t>바꾸는 </a:t>
            </a:r>
            <a:r>
              <a:rPr lang="ko-KR" altLang="en-US" b="1" dirty="0" smtClean="0"/>
              <a:t>다이얼로그 띄우기</a:t>
            </a:r>
            <a:r>
              <a:rPr lang="en-US" altLang="ko-KR" b="1" dirty="0" smtClean="0"/>
              <a:t>(4)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7729365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29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그리기앱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7544" y="1916832"/>
            <a:ext cx="53977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0000C0"/>
                </a:solidFill>
                <a:latin typeface="나눔고딕코딩"/>
                <a:ea typeface="나눔고딕코딩"/>
              </a:rPr>
              <a:t>btnPenColor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= (Button)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findViewById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R.id.</a:t>
            </a:r>
            <a:r>
              <a:rPr lang="en-US" altLang="ko-KR" sz="1200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btnPenColor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endParaRPr lang="en-US" altLang="ko-KR" sz="1200" dirty="0" smtClean="0">
              <a:solidFill>
                <a:srgbClr val="0000C0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btnPenColor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.setOnClickListener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View.OnClickListener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 {</a:t>
            </a:r>
          </a:p>
          <a:p>
            <a:r>
              <a:rPr lang="en-US" altLang="ko-KR" sz="1200" dirty="0" smtClean="0">
                <a:solidFill>
                  <a:srgbClr val="646464"/>
                </a:solidFill>
                <a:latin typeface="나눔고딕코딩"/>
                <a:ea typeface="나눔고딕코딩"/>
              </a:rPr>
              <a:t>    @</a:t>
            </a:r>
            <a:r>
              <a:rPr lang="en-US" altLang="ko-KR" sz="1200" dirty="0">
                <a:solidFill>
                  <a:srgbClr val="646464"/>
                </a:solidFill>
                <a:latin typeface="나눔고딕코딩"/>
                <a:ea typeface="나눔고딕코딩"/>
              </a:rPr>
              <a:t>Override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public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onClick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(View v) {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selectColor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}</a:t>
            </a:r>
            <a:endParaRPr lang="en-US" altLang="ko-KR" sz="12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});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604724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색깔 바</a:t>
            </a:r>
            <a:r>
              <a:rPr lang="ko-KR" altLang="en-US" b="1" dirty="0"/>
              <a:t>꾸</a:t>
            </a:r>
            <a:r>
              <a:rPr lang="ko-KR" altLang="en-US" b="1" dirty="0" smtClean="0"/>
              <a:t>는 다이얼로그 띄우기</a:t>
            </a:r>
            <a:r>
              <a:rPr lang="en-US" altLang="ko-KR" b="1" dirty="0" smtClean="0"/>
              <a:t>(1)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82331" y="1556792"/>
            <a:ext cx="2127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* </a:t>
            </a:r>
            <a:r>
              <a:rPr lang="ko-KR" altLang="en-US" sz="1400" dirty="0" smtClean="0"/>
              <a:t>버튼 클릭 이벤트 처리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107" y="667126"/>
            <a:ext cx="2444653" cy="43460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7544" y="4149080"/>
            <a:ext cx="53285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* </a:t>
            </a:r>
            <a:r>
              <a:rPr lang="ko-KR" altLang="en-US" sz="1400" dirty="0" err="1" smtClean="0"/>
              <a:t>오픈소스</a:t>
            </a:r>
            <a:r>
              <a:rPr lang="ko-KR" altLang="en-US" sz="1400" dirty="0" smtClean="0"/>
              <a:t> 사용하기 </a:t>
            </a:r>
            <a:endParaRPr lang="en-US" altLang="ko-KR" sz="1400" dirty="0" smtClean="0"/>
          </a:p>
          <a:p>
            <a:r>
              <a:rPr lang="en-US" altLang="ko-KR" sz="1400" dirty="0" err="1" smtClean="0"/>
              <a:t>Git</a:t>
            </a:r>
            <a:r>
              <a:rPr lang="ko-KR" altLang="en-US" sz="1400" dirty="0" smtClean="0"/>
              <a:t>에서 소스 가져오기</a:t>
            </a:r>
            <a:endParaRPr lang="en-US" altLang="ko-KR" sz="1400" dirty="0" smtClean="0"/>
          </a:p>
          <a:p>
            <a:r>
              <a:rPr lang="en-US" altLang="ko-KR" sz="1400" dirty="0" smtClean="0"/>
              <a:t>https</a:t>
            </a:r>
            <a:r>
              <a:rPr lang="en-US" altLang="ko-KR" sz="1400" dirty="0"/>
              <a:t>://github.com/brk3/android-color-picker.git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28440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764704"/>
            <a:ext cx="7082424" cy="4144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8212" y="5013176"/>
            <a:ext cx="3984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AndroidManifest.xml : </a:t>
            </a:r>
            <a:r>
              <a:rPr lang="ko-KR" altLang="en-US" sz="1200" dirty="0" err="1" smtClean="0"/>
              <a:t>안드로이드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앱의</a:t>
            </a:r>
            <a:r>
              <a:rPr lang="ko-KR" altLang="en-US" sz="1200" dirty="0" smtClean="0"/>
              <a:t> 전체 환경 설정</a:t>
            </a:r>
            <a:endParaRPr lang="en-US" altLang="ko-KR" sz="1200" dirty="0" smtClean="0"/>
          </a:p>
          <a:p>
            <a:r>
              <a:rPr lang="en-US" altLang="ko-KR" sz="1200" dirty="0" smtClean="0"/>
              <a:t>Application </a:t>
            </a:r>
            <a:r>
              <a:rPr lang="ko-KR" altLang="en-US" sz="1200" dirty="0" smtClean="0"/>
              <a:t>내에 </a:t>
            </a:r>
            <a:r>
              <a:rPr lang="ko-KR" altLang="en-US" sz="1200" dirty="0" err="1" smtClean="0"/>
              <a:t>안드로이드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대 컴포넌트 설정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- activity: </a:t>
            </a:r>
            <a:r>
              <a:rPr lang="ko-KR" altLang="en-US" sz="1200" dirty="0" smtClean="0"/>
              <a:t>화면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- service : </a:t>
            </a:r>
            <a:r>
              <a:rPr lang="ko-KR" altLang="en-US" sz="1200" dirty="0" smtClean="0"/>
              <a:t>백그라운드 서비스</a:t>
            </a:r>
            <a:endParaRPr lang="en-US" altLang="ko-KR" sz="1200" dirty="0" smtClean="0"/>
          </a:p>
          <a:p>
            <a:r>
              <a:rPr lang="en-US" altLang="ko-KR" sz="1200" dirty="0" smtClean="0"/>
              <a:t> - </a:t>
            </a:r>
            <a:r>
              <a:rPr lang="en-US" altLang="ko-KR" sz="1200" dirty="0" err="1" smtClean="0"/>
              <a:t>BroadCastReceiver</a:t>
            </a:r>
            <a:r>
              <a:rPr lang="en-US" altLang="ko-KR" sz="1200" dirty="0" smtClean="0"/>
              <a:t> : </a:t>
            </a:r>
            <a:r>
              <a:rPr lang="ko-KR" altLang="en-US" sz="1200" dirty="0" smtClean="0"/>
              <a:t>이벤트 수신자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- Content Provider : </a:t>
            </a:r>
            <a:r>
              <a:rPr lang="ko-KR" altLang="en-US" sz="1200" dirty="0" smtClean="0"/>
              <a:t>데이터 공유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001969" y="6268670"/>
            <a:ext cx="561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</a:t>
            </a:r>
            <a:r>
              <a:rPr lang="en-US" altLang="ko-KR" dirty="0" err="1" smtClean="0"/>
              <a:t>MainActivity</a:t>
            </a:r>
            <a:r>
              <a:rPr lang="ko-KR" altLang="en-US" dirty="0" smtClean="0"/>
              <a:t>에 마우스를 클릭하고 </a:t>
            </a:r>
            <a:r>
              <a:rPr lang="en-US" altLang="ko-KR" dirty="0" smtClean="0"/>
              <a:t>Control-B</a:t>
            </a:r>
            <a:r>
              <a:rPr lang="ko-KR" altLang="en-US" dirty="0" smtClean="0"/>
              <a:t>로 이동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716017" y="2924944"/>
            <a:ext cx="79895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1948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프로젝트 구조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분석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31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29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그리기앱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46823" y="2060848"/>
            <a:ext cx="776207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protected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selectColor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 {</a:t>
            </a:r>
          </a:p>
          <a:p>
            <a:r>
              <a:rPr lang="en-US" altLang="ko-KR" sz="12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// </a:t>
            </a:r>
            <a:r>
              <a:rPr lang="en-US" altLang="ko-KR" sz="120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tvPenColor</a:t>
            </a:r>
            <a:r>
              <a:rPr lang="ko-KR" altLang="en-US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에 </a:t>
            </a:r>
            <a:r>
              <a:rPr lang="ko-KR" altLang="en-US" sz="120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세팅된</a:t>
            </a:r>
            <a:r>
              <a:rPr lang="ko-KR" altLang="en-US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 색깔을 가져와서 </a:t>
            </a:r>
            <a:r>
              <a:rPr lang="ko-KR" altLang="en-US" sz="120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세팅</a:t>
            </a:r>
            <a:endParaRPr lang="ko-KR" altLang="en-US" sz="1200" dirty="0">
              <a:solidFill>
                <a:srgbClr val="3F7F5F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AmbilWarnaDialog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dialog =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AmbilWarnaDialog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this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200" b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mColor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OnAmbilWarnaListener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 {</a:t>
            </a:r>
          </a:p>
          <a:p>
            <a:endParaRPr lang="ko-KR" altLang="en-US" sz="1200" dirty="0">
              <a:latin typeface="나눔고딕코딩"/>
              <a:ea typeface="나눔고딕코딩"/>
            </a:endParaRPr>
          </a:p>
          <a:p>
            <a:r>
              <a:rPr lang="en-US" altLang="ko-KR" sz="1200" dirty="0" smtClean="0">
                <a:solidFill>
                  <a:srgbClr val="646464"/>
                </a:solidFill>
                <a:latin typeface="나눔고딕코딩"/>
                <a:ea typeface="나눔고딕코딩"/>
              </a:rPr>
              <a:t>        @</a:t>
            </a:r>
            <a:r>
              <a:rPr lang="en-US" altLang="ko-KR" sz="1200" dirty="0">
                <a:solidFill>
                  <a:srgbClr val="646464"/>
                </a:solidFill>
                <a:latin typeface="나눔고딕코딩"/>
                <a:ea typeface="나눔고딕코딩"/>
              </a:rPr>
              <a:t>Override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  public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onOk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AmbilWarnaDialog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dialog, </a:t>
            </a:r>
            <a:r>
              <a:rPr lang="en-US" altLang="ko-KR" sz="1200" b="1" dirty="0" err="1">
                <a:solidFill>
                  <a:srgbClr val="7F0055"/>
                </a:solidFill>
                <a:latin typeface="나눔고딕코딩"/>
                <a:ea typeface="나눔고딕코딩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color) {</a:t>
            </a:r>
          </a:p>
          <a:p>
            <a:r>
              <a:rPr lang="en-US" altLang="ko-KR" sz="12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// </a:t>
            </a:r>
            <a:r>
              <a:rPr lang="en-US" altLang="ko-KR" sz="12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ok </a:t>
            </a:r>
            <a:r>
              <a:rPr lang="ko-KR" altLang="en-US" sz="12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버튼 </a:t>
            </a:r>
            <a:r>
              <a:rPr lang="ko-KR" altLang="en-US" sz="1200" dirty="0" err="1" smtClean="0">
                <a:solidFill>
                  <a:srgbClr val="3F7F5F"/>
                </a:solidFill>
                <a:latin typeface="나눔고딕코딩"/>
                <a:ea typeface="나눔고딕코딩"/>
              </a:rPr>
              <a:t>클릭시</a:t>
            </a:r>
            <a:r>
              <a:rPr lang="ko-KR" altLang="en-US" sz="12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선택한 색깔을 저장하고 메인 레이아웃의 색깔을 변경</a:t>
            </a:r>
            <a:endParaRPr lang="en-US" altLang="ko-KR" sz="1200" dirty="0" smtClean="0">
              <a:solidFill>
                <a:srgbClr val="0000C0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>
                <a:solidFill>
                  <a:srgbClr val="0000C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         </a:t>
            </a:r>
            <a:r>
              <a:rPr lang="en-US" altLang="ko-KR" sz="12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mColor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 color;</a:t>
            </a:r>
          </a:p>
          <a:p>
            <a:r>
              <a:rPr lang="en-US" altLang="ko-KR" sz="12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2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tvPenColor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.setBackgroundColor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mColor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}</a:t>
            </a:r>
            <a:endParaRPr lang="en-US" altLang="ko-KR" sz="12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endParaRPr lang="ko-KR" altLang="en-US" sz="1200" dirty="0">
              <a:latin typeface="나눔고딕코딩"/>
              <a:ea typeface="나눔고딕코딩"/>
            </a:endParaRPr>
          </a:p>
          <a:p>
            <a:r>
              <a:rPr lang="en-US" altLang="ko-KR" sz="1200" dirty="0" smtClean="0">
                <a:solidFill>
                  <a:srgbClr val="646464"/>
                </a:solidFill>
                <a:latin typeface="나눔고딕코딩"/>
                <a:ea typeface="나눔고딕코딩"/>
              </a:rPr>
              <a:t>        @</a:t>
            </a:r>
            <a:r>
              <a:rPr lang="en-US" altLang="ko-KR" sz="1200" dirty="0">
                <a:solidFill>
                  <a:srgbClr val="646464"/>
                </a:solidFill>
                <a:latin typeface="나눔고딕코딩"/>
                <a:ea typeface="나눔고딕코딩"/>
              </a:rPr>
              <a:t>Override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  public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onCancel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AmbilWarnaDialog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dialog) {</a:t>
            </a:r>
          </a:p>
          <a:p>
            <a:r>
              <a:rPr lang="en-US" altLang="ko-KR" sz="12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    // </a:t>
            </a:r>
            <a:r>
              <a:rPr lang="en-US" altLang="ko-KR" sz="1200" b="1" dirty="0">
                <a:solidFill>
                  <a:srgbClr val="7F9FBF"/>
                </a:solidFill>
                <a:latin typeface="나눔고딕코딩"/>
                <a:ea typeface="나눔고딕코딩"/>
              </a:rPr>
              <a:t>TODO</a:t>
            </a:r>
            <a:r>
              <a:rPr lang="en-US" altLang="ko-KR" sz="1200" b="1" dirty="0">
                <a:solidFill>
                  <a:srgbClr val="3F7F5F"/>
                </a:solidFill>
                <a:latin typeface="나눔고딕코딩"/>
                <a:ea typeface="나눔고딕코딩"/>
              </a:rPr>
              <a:t> Auto-generated method stub</a:t>
            </a:r>
          </a:p>
          <a:p>
            <a:endParaRPr lang="ko-KR" altLang="en-US" sz="1200" dirty="0">
              <a:latin typeface="나눔고딕코딩"/>
              <a:ea typeface="나눔고딕코딩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}</a:t>
            </a:r>
            <a:endParaRPr lang="en-US" altLang="ko-KR" sz="12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});</a:t>
            </a:r>
          </a:p>
          <a:p>
            <a:endParaRPr lang="en-US" altLang="ko-KR" sz="12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dialog.show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604724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색깔 바</a:t>
            </a:r>
            <a:r>
              <a:rPr lang="ko-KR" altLang="en-US" b="1" dirty="0"/>
              <a:t>꾸</a:t>
            </a:r>
            <a:r>
              <a:rPr lang="ko-KR" altLang="en-US" b="1" dirty="0" smtClean="0"/>
              <a:t>는 다이얼로그 띄우기</a:t>
            </a:r>
            <a:r>
              <a:rPr lang="en-US" altLang="ko-KR" b="1" dirty="0" smtClean="0"/>
              <a:t>(2)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09458" y="1463324"/>
            <a:ext cx="1822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* </a:t>
            </a:r>
            <a:r>
              <a:rPr lang="ko-KR" altLang="en-US" sz="1400" dirty="0" smtClean="0"/>
              <a:t>다이얼로그 띄우기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54571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29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그리기앱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4339" y="3334340"/>
            <a:ext cx="725802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646464"/>
                </a:solidFill>
                <a:latin typeface="나눔고딕코딩"/>
                <a:ea typeface="나눔고딕코딩"/>
              </a:rPr>
              <a:t>@</a:t>
            </a:r>
            <a:r>
              <a:rPr lang="en-US" altLang="ko-KR" sz="1200" dirty="0">
                <a:solidFill>
                  <a:srgbClr val="646464"/>
                </a:solidFill>
                <a:latin typeface="나눔고딕코딩"/>
                <a:ea typeface="나눔고딕코딩"/>
              </a:rPr>
              <a:t>Override</a:t>
            </a:r>
          </a:p>
          <a:p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7F0055"/>
                </a:solidFill>
                <a:latin typeface="나눔고딕코딩"/>
                <a:ea typeface="나눔고딕코딩"/>
              </a:rPr>
              <a:t>boolean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u="sng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onTouchEvent</a:t>
            </a:r>
            <a:r>
              <a:rPr lang="en-US" altLang="ko-KR" sz="1200" b="1" u="sng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b="1" u="sng" dirty="0" err="1">
                <a:solidFill>
                  <a:srgbClr val="000000"/>
                </a:solidFill>
                <a:latin typeface="나눔고딕코딩"/>
                <a:ea typeface="나눔고딕코딩"/>
              </a:rPr>
              <a:t>MotionEvent</a:t>
            </a:r>
            <a:r>
              <a:rPr lang="en-US" altLang="ko-KR" sz="1200" b="1" u="sng" dirty="0">
                <a:solidFill>
                  <a:srgbClr val="000000"/>
                </a:solidFill>
                <a:latin typeface="나눔고딕코딩"/>
                <a:ea typeface="나눔고딕코딩"/>
              </a:rPr>
              <a:t> event) {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Vertex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vertex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Vertex();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vertex.</a:t>
            </a:r>
            <a:r>
              <a:rPr lang="en-US" altLang="ko-KR" sz="12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x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event.getX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vertex.</a:t>
            </a:r>
            <a:r>
              <a:rPr lang="en-US" altLang="ko-KR" sz="12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y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event.getY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vertex.</a:t>
            </a:r>
            <a:r>
              <a:rPr lang="en-US" altLang="ko-KR" sz="12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type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event.getAction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vertex.</a:t>
            </a:r>
            <a:r>
              <a:rPr lang="en-US" altLang="ko-KR" sz="12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penSize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 </a:t>
            </a:r>
            <a:r>
              <a:rPr lang="en-US" altLang="ko-KR" sz="1200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mProgress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vertex.</a:t>
            </a:r>
            <a:r>
              <a:rPr lang="en-US" altLang="ko-KR" sz="12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penColor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 </a:t>
            </a:r>
            <a:r>
              <a:rPr lang="en-US" altLang="ko-KR" sz="1200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mColor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endParaRPr lang="ko-KR" altLang="en-US" sz="1200" dirty="0">
              <a:latin typeface="나눔고딕코딩"/>
              <a:ea typeface="나눔고딕코딩"/>
            </a:endParaRPr>
          </a:p>
          <a:p>
            <a:r>
              <a:rPr lang="en-US" altLang="ko-KR" sz="12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//</a:t>
            </a:r>
            <a:r>
              <a:rPr lang="ko-KR" altLang="en-US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컬렉션에 저장</a:t>
            </a:r>
          </a:p>
          <a:p>
            <a:r>
              <a:rPr lang="en-US" altLang="ko-KR" sz="12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mPoints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.add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(vertex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); </a:t>
            </a:r>
            <a:r>
              <a:rPr lang="en-US" altLang="ko-KR" sz="12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//</a:t>
            </a:r>
            <a:r>
              <a:rPr lang="ko-KR" altLang="en-US" sz="1200" dirty="0" err="1" smtClean="0">
                <a:solidFill>
                  <a:srgbClr val="3F7F5F"/>
                </a:solidFill>
                <a:latin typeface="나눔고딕코딩"/>
                <a:ea typeface="나눔고딕코딩"/>
              </a:rPr>
              <a:t>인스턴스멤버로</a:t>
            </a:r>
            <a:r>
              <a:rPr lang="ko-KR" altLang="en-US" sz="12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미리 선언되어야 함</a:t>
            </a:r>
            <a:r>
              <a:rPr lang="en-US" altLang="ko-KR" sz="12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.</a:t>
            </a:r>
            <a:endParaRPr lang="ko-KR" altLang="en-US" sz="1200" dirty="0">
              <a:solidFill>
                <a:srgbClr val="3F7F5F"/>
              </a:solidFill>
              <a:latin typeface="나눔고딕코딩"/>
              <a:ea typeface="나눔고딕코딩"/>
            </a:endParaRPr>
          </a:p>
          <a:p>
            <a:endParaRPr lang="ko-KR" altLang="en-US" sz="1200" dirty="0">
              <a:latin typeface="나눔고딕코딩"/>
              <a:ea typeface="나눔고딕코딩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invalidate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(); </a:t>
            </a:r>
            <a:r>
              <a:rPr lang="en-US" altLang="ko-KR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//</a:t>
            </a:r>
            <a:r>
              <a:rPr lang="en-US" altLang="ko-KR" sz="120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onDraw</a:t>
            </a:r>
            <a:r>
              <a:rPr lang="en-US" altLang="ko-KR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()</a:t>
            </a:r>
            <a:r>
              <a:rPr lang="ko-KR" altLang="en-US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를 호출</a:t>
            </a:r>
          </a:p>
          <a:p>
            <a:endParaRPr lang="ko-KR" altLang="en-US" sz="1200" dirty="0">
              <a:latin typeface="나눔고딕코딩"/>
              <a:ea typeface="나눔고딕코딩"/>
            </a:endParaRP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return</a:t>
            </a:r>
            <a:r>
              <a:rPr lang="ko-KR" altLang="en-US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true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; </a:t>
            </a:r>
            <a:r>
              <a:rPr lang="en-US" altLang="ko-KR" sz="1200" b="1" dirty="0">
                <a:solidFill>
                  <a:srgbClr val="3F7F5F"/>
                </a:solidFill>
                <a:latin typeface="나눔고딕코딩"/>
                <a:ea typeface="나눔고딕코딩"/>
              </a:rPr>
              <a:t>//</a:t>
            </a:r>
            <a:r>
              <a:rPr lang="ko-KR" altLang="en-US" sz="1200" b="1" dirty="0">
                <a:solidFill>
                  <a:srgbClr val="3F7F5F"/>
                </a:solidFill>
                <a:latin typeface="나눔고딕코딩"/>
                <a:ea typeface="나눔고딕코딩"/>
              </a:rPr>
              <a:t>내가 이벤트 처리를 하고 </a:t>
            </a:r>
            <a:r>
              <a:rPr lang="ko-KR" altLang="en-US" sz="1200" b="1" dirty="0" err="1">
                <a:solidFill>
                  <a:srgbClr val="3F7F5F"/>
                </a:solidFill>
                <a:latin typeface="나눔고딕코딩"/>
                <a:ea typeface="나눔고딕코딩"/>
              </a:rPr>
              <a:t>상위레이어는</a:t>
            </a:r>
            <a:r>
              <a:rPr lang="ko-KR" altLang="en-US" sz="1200" b="1" dirty="0">
                <a:solidFill>
                  <a:srgbClr val="3F7F5F"/>
                </a:solidFill>
                <a:latin typeface="나눔고딕코딩"/>
                <a:ea typeface="나눔고딕코딩"/>
              </a:rPr>
              <a:t> 이벤트 처리를 </a:t>
            </a:r>
            <a:r>
              <a:rPr lang="ko-KR" altLang="en-US" sz="1200" b="1" dirty="0" err="1">
                <a:solidFill>
                  <a:srgbClr val="3F7F5F"/>
                </a:solidFill>
                <a:latin typeface="나눔고딕코딩"/>
                <a:ea typeface="나눔고딕코딩"/>
              </a:rPr>
              <a:t>하지말라</a:t>
            </a:r>
            <a:endParaRPr lang="ko-KR" altLang="en-US" sz="1200" b="1" dirty="0">
              <a:solidFill>
                <a:srgbClr val="3F7F5F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604724"/>
            <a:ext cx="4243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그리기</a:t>
            </a:r>
            <a:r>
              <a:rPr lang="en-US" altLang="ko-KR" b="1" dirty="0" smtClean="0"/>
              <a:t>(1) – </a:t>
            </a:r>
            <a:r>
              <a:rPr lang="ko-KR" altLang="en-US" b="1" dirty="0" smtClean="0"/>
              <a:t>터치 포인트 컬렉션에 저장</a:t>
            </a:r>
            <a:endParaRPr lang="ko-KR" altLang="en-US" b="1" dirty="0"/>
          </a:p>
        </p:txBody>
      </p:sp>
      <p:sp>
        <p:nvSpPr>
          <p:cNvPr id="2" name="직사각형 1"/>
          <p:cNvSpPr/>
          <p:nvPr/>
        </p:nvSpPr>
        <p:spPr>
          <a:xfrm>
            <a:off x="755576" y="1494907"/>
            <a:ext cx="39604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Public class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Vertex {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public float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0000C0"/>
                </a:solidFill>
                <a:latin typeface="나눔고딕코딩"/>
                <a:ea typeface="나눔고딕코딩"/>
              </a:rPr>
              <a:t>x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public float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0000C0"/>
                </a:solidFill>
                <a:latin typeface="나눔고딕코딩"/>
                <a:ea typeface="나눔고딕코딩"/>
              </a:rPr>
              <a:t>y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public </a:t>
            </a:r>
            <a:r>
              <a:rPr lang="en-US" altLang="ko-KR" sz="1200" b="1" dirty="0" err="1" smtClean="0">
                <a:solidFill>
                  <a:srgbClr val="7F0055"/>
                </a:solidFill>
                <a:latin typeface="나눔고딕코딩"/>
                <a:ea typeface="나눔고딕코딩"/>
              </a:rPr>
              <a:t>int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0000C0"/>
                </a:solidFill>
                <a:latin typeface="나눔고딕코딩"/>
                <a:ea typeface="나눔고딕코딩"/>
              </a:rPr>
              <a:t>type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; </a:t>
            </a:r>
            <a:r>
              <a:rPr lang="en-US" altLang="ko-KR" sz="1200" b="1" dirty="0">
                <a:solidFill>
                  <a:srgbClr val="3F7F5F"/>
                </a:solidFill>
                <a:latin typeface="나눔고딕코딩"/>
                <a:ea typeface="나눔고딕코딩"/>
              </a:rPr>
              <a:t>//down, move, up event type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public </a:t>
            </a:r>
            <a:r>
              <a:rPr lang="en-US" altLang="ko-KR" sz="1200" b="1" dirty="0" err="1" smtClean="0">
                <a:solidFill>
                  <a:srgbClr val="7F0055"/>
                </a:solidFill>
                <a:latin typeface="나눔고딕코딩"/>
                <a:ea typeface="나눔고딕코딩"/>
              </a:rPr>
              <a:t>int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penSize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public </a:t>
            </a:r>
            <a:r>
              <a:rPr lang="en-US" altLang="ko-KR" sz="1200" b="1" dirty="0" err="1" smtClean="0">
                <a:solidFill>
                  <a:srgbClr val="7F0055"/>
                </a:solidFill>
                <a:latin typeface="나눔고딕코딩"/>
                <a:ea typeface="나눔고딕코딩"/>
              </a:rPr>
              <a:t>int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penColor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00018" y="1196752"/>
            <a:ext cx="1994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1) </a:t>
            </a:r>
            <a:r>
              <a:rPr lang="en-US" altLang="ko-KR" sz="1400" dirty="0" err="1" smtClean="0"/>
              <a:t>Vertext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클래스 정의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59208" y="3049215"/>
            <a:ext cx="6739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2) </a:t>
            </a:r>
            <a:r>
              <a:rPr lang="en-US" altLang="ko-KR" sz="1400" dirty="0" err="1" smtClean="0"/>
              <a:t>MyView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클래스에서 </a:t>
            </a:r>
            <a:r>
              <a:rPr lang="en-US" altLang="ko-KR" sz="1400" dirty="0" err="1"/>
              <a:t>onTouchEvent</a:t>
            </a:r>
            <a:r>
              <a:rPr lang="en-US" altLang="ko-KR" sz="1400" dirty="0"/>
              <a:t> </a:t>
            </a:r>
            <a:r>
              <a:rPr lang="ko-KR" altLang="en-US" sz="1400" dirty="0" err="1"/>
              <a:t>메서드를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오버라이딩하여</a:t>
            </a:r>
            <a:r>
              <a:rPr lang="ko-KR" altLang="en-US" sz="1400" dirty="0"/>
              <a:t> 터치 이벤트 처리</a:t>
            </a:r>
          </a:p>
        </p:txBody>
      </p:sp>
    </p:spTree>
    <p:extLst>
      <p:ext uri="{BB962C8B-B14F-4D97-AF65-F5344CB8AC3E}">
        <p14:creationId xmlns:p14="http://schemas.microsoft.com/office/powerpoint/2010/main" val="72180728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29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그리기앱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4339" y="3334340"/>
            <a:ext cx="72580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646464"/>
                </a:solidFill>
                <a:latin typeface="나눔고딕코딩"/>
                <a:ea typeface="나눔고딕코딩"/>
              </a:rPr>
              <a:t>@Override</a:t>
            </a:r>
          </a:p>
          <a:p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protected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onDraw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(Canvas canvas) {</a:t>
            </a:r>
          </a:p>
          <a:p>
            <a:r>
              <a:rPr lang="en-US" altLang="ko-KR" sz="1200" u="sng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u="sng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canvas.drawColor</a:t>
            </a:r>
            <a:r>
              <a:rPr lang="en-US" altLang="ko-KR" sz="1200" u="sng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u="sng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Color.</a:t>
            </a:r>
            <a:r>
              <a:rPr lang="en-US" altLang="ko-KR" sz="1200" i="1" u="sng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LTGRAY</a:t>
            </a:r>
            <a:r>
              <a:rPr lang="en-US" altLang="ko-KR" sz="1200" i="1" u="sng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endParaRPr lang="en-US" altLang="ko-KR" sz="1200" b="1" dirty="0" smtClean="0">
              <a:solidFill>
                <a:srgbClr val="7F0055"/>
              </a:solidFill>
              <a:latin typeface="나눔고딕코딩"/>
              <a:ea typeface="나눔고딕코딩"/>
            </a:endParaRPr>
          </a:p>
          <a:p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for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b="1" dirty="0" err="1" smtClean="0">
                <a:solidFill>
                  <a:srgbClr val="7F0055"/>
                </a:solidFill>
                <a:latin typeface="나눔고딕코딩"/>
                <a:ea typeface="나눔고딕코딩"/>
              </a:rPr>
              <a:t>int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i = 0; i &lt; </a:t>
            </a:r>
            <a:r>
              <a:rPr lang="en-US" altLang="ko-KR" sz="1200" b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mPoints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.size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 ; i++) {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Vertex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vertex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200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mPoints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.get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(i);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  if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vertex.</a:t>
            </a:r>
            <a:r>
              <a:rPr lang="en-US" altLang="ko-KR" sz="1200" b="1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type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==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MotionEvent.</a:t>
            </a:r>
            <a:r>
              <a:rPr lang="en-US" altLang="ko-KR" sz="1200" b="1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ACTION_MOVE</a:t>
            </a:r>
            <a:r>
              <a:rPr lang="en-US" altLang="ko-KR" sz="1200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) {</a:t>
            </a:r>
          </a:p>
          <a:p>
            <a:r>
              <a:rPr lang="en-US" altLang="ko-KR" sz="12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    //</a:t>
            </a:r>
            <a:r>
              <a:rPr lang="ko-KR" altLang="en-US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그 이전 점에서 현재 점까지 그리기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Vertex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preVertex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200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mPoints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.get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(i-1);</a:t>
            </a:r>
          </a:p>
          <a:p>
            <a:r>
              <a:rPr lang="en-US" altLang="ko-KR" sz="12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2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mPaint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.setColor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vertex.</a:t>
            </a:r>
            <a:r>
              <a:rPr lang="en-US" altLang="ko-KR" sz="12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penColor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2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2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mPaint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.setStrokeWidth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vertex.</a:t>
            </a:r>
            <a:r>
              <a:rPr lang="en-US" altLang="ko-KR" sz="12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penSize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Log.</a:t>
            </a:r>
            <a:r>
              <a:rPr lang="en-US" altLang="ko-KR" sz="1200" i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d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"LDK"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prex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:"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 + </a:t>
            </a:r>
            <a:r>
              <a:rPr lang="en-US" altLang="ko-KR" sz="12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preVertex.</a:t>
            </a:r>
            <a:r>
              <a:rPr lang="en-US" altLang="ko-KR" sz="1200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x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 + 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"x:"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 + </a:t>
            </a:r>
            <a:r>
              <a:rPr lang="en-US" altLang="ko-KR" sz="12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vertex.</a:t>
            </a:r>
            <a:r>
              <a:rPr lang="en-US" altLang="ko-KR" sz="1200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x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canvas.drawLine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preVertex.</a:t>
            </a:r>
            <a:r>
              <a:rPr lang="en-US" altLang="ko-KR" sz="12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x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preVertex.</a:t>
            </a:r>
            <a:r>
              <a:rPr lang="en-US" altLang="ko-KR" sz="1200" dirty="0" err="1">
                <a:solidFill>
                  <a:srgbClr val="0000C0"/>
                </a:solidFill>
                <a:latin typeface="나눔고딕코딩"/>
                <a:ea typeface="나눔고딕코딩"/>
              </a:rPr>
              <a:t>y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vertex.</a:t>
            </a:r>
            <a:r>
              <a:rPr lang="en-US" altLang="ko-KR" sz="1200" dirty="0" err="1">
                <a:solidFill>
                  <a:srgbClr val="0000C0"/>
                </a:solidFill>
                <a:latin typeface="나눔고딕코딩"/>
                <a:ea typeface="나눔고딕코딩"/>
              </a:rPr>
              <a:t>x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vertex.</a:t>
            </a:r>
            <a:r>
              <a:rPr lang="en-US" altLang="ko-KR" sz="1200" dirty="0" err="1">
                <a:solidFill>
                  <a:srgbClr val="0000C0"/>
                </a:solidFill>
                <a:latin typeface="나눔고딕코딩"/>
                <a:ea typeface="나눔고딕코딩"/>
              </a:rPr>
              <a:t>y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200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mPaint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}</a:t>
            </a:r>
            <a:endParaRPr lang="en-US" altLang="ko-KR" sz="12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604724"/>
            <a:ext cx="6402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그리기</a:t>
            </a:r>
            <a:r>
              <a:rPr lang="en-US" altLang="ko-KR" b="1" dirty="0" smtClean="0"/>
              <a:t>(2) –</a:t>
            </a:r>
            <a:r>
              <a:rPr lang="ko-KR" altLang="en-US" b="1" dirty="0" smtClean="0"/>
              <a:t>컬렉션에 저장된 데이터를 가져와서 그림 그리기</a:t>
            </a:r>
            <a:endParaRPr lang="ko-KR" altLang="en-US" b="1" dirty="0"/>
          </a:p>
        </p:txBody>
      </p:sp>
      <p:sp>
        <p:nvSpPr>
          <p:cNvPr id="2" name="직사각형 1"/>
          <p:cNvSpPr/>
          <p:nvPr/>
        </p:nvSpPr>
        <p:spPr>
          <a:xfrm>
            <a:off x="755576" y="1350891"/>
            <a:ext cx="39604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MyView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(Context context) {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super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(context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2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mPaint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Paint();</a:t>
            </a:r>
          </a:p>
          <a:p>
            <a:r>
              <a:rPr lang="en-US" altLang="ko-KR" sz="12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mPaint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.setColor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Color.</a:t>
            </a:r>
            <a:r>
              <a:rPr lang="en-US" altLang="ko-KR" sz="1200" i="1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BLACK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2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mPaint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.setStrokeWidth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(20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2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mPaint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.setAntiAlias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true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2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mPaint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.setStrokeCap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Paint.Cap.</a:t>
            </a:r>
            <a:r>
              <a:rPr lang="en-US" altLang="ko-KR" sz="1200" i="1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ROUND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00018" y="1052736"/>
            <a:ext cx="3023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1) </a:t>
            </a:r>
            <a:r>
              <a:rPr lang="en-US" altLang="ko-KR" sz="1400" dirty="0" err="1" smtClean="0"/>
              <a:t>MyView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생성자에서</a:t>
            </a:r>
            <a:r>
              <a:rPr lang="ko-KR" altLang="en-US" sz="1400" dirty="0" smtClean="0"/>
              <a:t> 변수 초기화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59208" y="3049215"/>
            <a:ext cx="3472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2) </a:t>
            </a:r>
            <a:r>
              <a:rPr lang="en-US" altLang="ko-KR" sz="1400" dirty="0" err="1" smtClean="0"/>
              <a:t>MyView</a:t>
            </a:r>
            <a:r>
              <a:rPr lang="ko-KR" altLang="en-US" sz="1400" dirty="0" smtClean="0"/>
              <a:t>의 </a:t>
            </a:r>
            <a:r>
              <a:rPr lang="en-US" altLang="ko-KR" sz="1400" dirty="0" err="1" smtClean="0"/>
              <a:t>onDraw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메서드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오버라이딩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9107894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29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그리기앱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4339" y="3834914"/>
            <a:ext cx="592181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646464"/>
                </a:solidFill>
                <a:latin typeface="나눔고딕코딩"/>
                <a:ea typeface="나눔고딕코딩"/>
              </a:rPr>
              <a:t>    @</a:t>
            </a:r>
            <a:r>
              <a:rPr lang="en-US" altLang="ko-KR" sz="1200" dirty="0">
                <a:solidFill>
                  <a:srgbClr val="646464"/>
                </a:solidFill>
                <a:latin typeface="나눔고딕코딩"/>
                <a:ea typeface="나눔고딕코딩"/>
              </a:rPr>
              <a:t>Override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7F0055"/>
                </a:solidFill>
                <a:latin typeface="나눔고딕코딩"/>
                <a:ea typeface="나눔고딕코딩"/>
              </a:rPr>
              <a:t>boolean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onOptionsItemSelected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MenuItem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item) {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  switch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item.getItemId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()) {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case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R.id.</a:t>
            </a:r>
            <a:r>
              <a:rPr lang="en-US" altLang="ko-KR" sz="1200" b="1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shareother</a:t>
            </a:r>
            <a:r>
              <a:rPr lang="en-US" altLang="ko-KR" sz="1200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: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//</a:t>
            </a:r>
            <a:r>
              <a:rPr lang="ko-KR" altLang="en-US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클릭 처리 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: </a:t>
            </a:r>
            <a:r>
              <a:rPr lang="ko-KR" altLang="en-US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이미지 </a:t>
            </a:r>
            <a:r>
              <a:rPr lang="ko-KR" altLang="en-US" sz="12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캡쳐후</a:t>
            </a:r>
            <a:r>
              <a:rPr lang="ko-KR" altLang="en-US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공유하기</a:t>
            </a:r>
            <a:endParaRPr lang="en-US" altLang="ko-KR" sz="1200" dirty="0" smtClean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endParaRPr lang="en-US" altLang="ko-KR" sz="1200" dirty="0" smtClean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}</a:t>
            </a:r>
            <a:endParaRPr lang="en-US" altLang="ko-KR" sz="12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return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7F0055"/>
                </a:solidFill>
                <a:latin typeface="나눔고딕코딩"/>
                <a:ea typeface="나눔고딕코딩"/>
              </a:rPr>
              <a:t>super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.onOptionsItemSelected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(item);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60472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액션바</a:t>
            </a:r>
            <a:r>
              <a:rPr lang="ko-KR" altLang="en-US" b="1" dirty="0" smtClean="0"/>
              <a:t> 메뉴 만들기</a:t>
            </a:r>
            <a:endParaRPr lang="ko-KR" altLang="en-US" b="1" dirty="0"/>
          </a:p>
        </p:txBody>
      </p:sp>
      <p:sp>
        <p:nvSpPr>
          <p:cNvPr id="2" name="직사각형 1"/>
          <p:cNvSpPr/>
          <p:nvPr/>
        </p:nvSpPr>
        <p:spPr>
          <a:xfrm>
            <a:off x="755576" y="1350891"/>
            <a:ext cx="55446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나눔고딕코딩"/>
                <a:ea typeface="나눔고딕코딩"/>
              </a:rPr>
              <a:t>menu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xmlns:android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"http://schemas.android.com/</a:t>
            </a:r>
            <a:r>
              <a:rPr lang="en-US" altLang="ko-KR" sz="12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apk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/res/android"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xmlns:tools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"http://schemas.android.com/tools"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tools:context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com.eastflag.fourthweekproject.MainActivity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200" i="1" dirty="0" smtClean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  <a:endParaRPr lang="ko-KR" altLang="en-US" sz="1200" dirty="0">
              <a:latin typeface="나눔고딕코딩"/>
              <a:ea typeface="나눔고딕코딩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2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나눔고딕코딩"/>
                <a:ea typeface="나눔고딕코딩"/>
              </a:rPr>
              <a:t>item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android:id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</a:t>
            </a:r>
            <a:r>
              <a:rPr lang="en-US" altLang="ko-KR" sz="12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shareother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android:icon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</a:t>
            </a:r>
            <a:r>
              <a:rPr lang="en-US" altLang="ko-KR" sz="12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android:drawable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/</a:t>
            </a:r>
            <a:r>
              <a:rPr lang="en-US" altLang="ko-KR" sz="12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ic_menu_share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200" dirty="0">
                <a:latin typeface="나눔고딕코딩"/>
                <a:ea typeface="나눔고딕코딩"/>
              </a:rPr>
              <a:t>        </a:t>
            </a:r>
            <a:r>
              <a:rPr lang="en-US" altLang="ko-KR" sz="12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android:showAsAction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"always"</a:t>
            </a:r>
          </a:p>
          <a:p>
            <a:r>
              <a:rPr lang="en-US" altLang="ko-KR" sz="1200" i="1" dirty="0">
                <a:solidFill>
                  <a:srgbClr val="2A00FF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200" i="1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android:title</a:t>
            </a:r>
            <a:r>
              <a:rPr lang="en-US" altLang="ko-KR" sz="1200" i="1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2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"Share</a:t>
            </a:r>
            <a:r>
              <a:rPr lang="en-US" altLang="ko-KR" sz="1200" i="1" u="sng" dirty="0" smtClean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200" i="1" u="sng" dirty="0" smtClean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  <a:endParaRPr lang="ko-KR" altLang="en-US" sz="1200" dirty="0">
              <a:latin typeface="나눔고딕코딩"/>
              <a:ea typeface="나눔고딕코딩"/>
            </a:endParaRPr>
          </a:p>
          <a:p>
            <a:r>
              <a:rPr lang="en-US" altLang="ko-KR" sz="1200" dirty="0">
                <a:solidFill>
                  <a:srgbClr val="008080"/>
                </a:solidFill>
                <a:latin typeface="나눔고딕코딩"/>
                <a:ea typeface="나눔고딕코딩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나눔고딕코딩"/>
                <a:ea typeface="나눔고딕코딩"/>
              </a:rPr>
              <a:t>menu</a:t>
            </a:r>
            <a:r>
              <a:rPr lang="en-US" altLang="ko-KR" sz="1200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00018" y="1052736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1) main.xml </a:t>
            </a:r>
            <a:r>
              <a:rPr lang="ko-KR" altLang="en-US" sz="1400" dirty="0" smtClean="0"/>
              <a:t>의 메뉴 편집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59208" y="3553271"/>
            <a:ext cx="2626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2) </a:t>
            </a:r>
            <a:r>
              <a:rPr lang="ko-KR" altLang="en-US" sz="1400" dirty="0" smtClean="0"/>
              <a:t>액션 메뉴 클릭 이벤트 처리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54" y="836712"/>
            <a:ext cx="1928813" cy="342900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8057744" y="916100"/>
            <a:ext cx="352499" cy="347942"/>
          </a:xfrm>
          <a:prstGeom prst="ellipse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21773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29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그리기앱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604724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이미지 </a:t>
            </a:r>
            <a:r>
              <a:rPr lang="ko-KR" altLang="en-US" b="1" dirty="0" err="1" smtClean="0"/>
              <a:t>캡쳐</a:t>
            </a:r>
            <a:r>
              <a:rPr lang="ko-KR" altLang="en-US" b="1" dirty="0" smtClean="0"/>
              <a:t> 후 공유하기</a:t>
            </a:r>
            <a:endParaRPr lang="ko-KR" altLang="en-US" b="1" dirty="0"/>
          </a:p>
        </p:txBody>
      </p:sp>
      <p:sp>
        <p:nvSpPr>
          <p:cNvPr id="2" name="직사각형 1"/>
          <p:cNvSpPr/>
          <p:nvPr/>
        </p:nvSpPr>
        <p:spPr>
          <a:xfrm>
            <a:off x="323528" y="980728"/>
            <a:ext cx="612068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    //</a:t>
            </a:r>
            <a:r>
              <a:rPr lang="ko-KR" altLang="en-US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그림을 비트맵으로 저장하기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200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mMyView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.buildDrawingCache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Bitmap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mBitmap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200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mMyView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.getDrawingCache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FileOutputStream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fo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null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File f =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File(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Environment.</a:t>
            </a:r>
            <a:r>
              <a:rPr lang="en-US" altLang="ko-KR" sz="1200" b="1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getExternalStorageDirectory</a:t>
            </a:r>
            <a:r>
              <a:rPr lang="en-US" altLang="ko-KR" sz="1200" b="1" i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()</a:t>
            </a:r>
          </a:p>
          <a:p>
            <a:r>
              <a:rPr lang="en-US" altLang="ko-KR" sz="1200" b="1" i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	.</a:t>
            </a:r>
            <a:r>
              <a:rPr lang="en-US" altLang="ko-KR" sz="1200" b="1" i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getAbsolutePath</a:t>
            </a:r>
            <a:r>
              <a:rPr lang="en-US" altLang="ko-KR" sz="1200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() + </a:t>
            </a:r>
            <a:r>
              <a:rPr lang="en-US" altLang="ko-KR" sz="1200" b="1" i="1" dirty="0">
                <a:solidFill>
                  <a:srgbClr val="2A00FF"/>
                </a:solidFill>
                <a:latin typeface="나눔고딕코딩"/>
                <a:ea typeface="나눔고딕코딩"/>
              </a:rPr>
              <a:t>"/capture.jpg"</a:t>
            </a:r>
            <a:r>
              <a:rPr lang="en-US" altLang="ko-KR" sz="1200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try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fo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FileOutputStream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(f);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mBitmap.compress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(Bitmap.CompressFormat.</a:t>
            </a:r>
            <a:r>
              <a:rPr lang="en-US" altLang="ko-KR" sz="1200" i="1" dirty="0">
                <a:solidFill>
                  <a:srgbClr val="0000C0"/>
                </a:solidFill>
                <a:latin typeface="나눔고딕코딩"/>
                <a:ea typeface="나눔고딕코딩"/>
              </a:rPr>
              <a:t>JPEG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, 100, </a:t>
            </a:r>
            <a:r>
              <a:rPr lang="en-US" altLang="ko-KR" sz="12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fo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}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catch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(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FileNotFoundException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e)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e.printStackTrace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}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finally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if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fo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!=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null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   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try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       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fo.close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    }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catch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(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IOException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e)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       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e.printStackTrace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    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//</a:t>
            </a:r>
            <a:r>
              <a:rPr lang="ko-KR" altLang="en-US" sz="120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인텐트로</a:t>
            </a:r>
            <a:r>
              <a:rPr lang="ko-KR" altLang="en-US" sz="1200" dirty="0">
                <a:solidFill>
                  <a:srgbClr val="3F7F5F"/>
                </a:solidFill>
                <a:latin typeface="나눔고딕코딩"/>
                <a:ea typeface="나눔고딕코딩"/>
              </a:rPr>
              <a:t> </a:t>
            </a:r>
            <a:r>
              <a:rPr lang="ko-KR" altLang="en-US" sz="120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브로드캐스팅하기</a:t>
            </a:r>
            <a:endParaRPr lang="ko-KR" altLang="en-US" sz="1200" dirty="0">
              <a:solidFill>
                <a:srgbClr val="3F7F5F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Intent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intent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Intent(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Intent.</a:t>
            </a:r>
            <a:r>
              <a:rPr lang="en-US" altLang="ko-KR" sz="1200" b="1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ACTION_SEND</a:t>
            </a:r>
            <a:r>
              <a:rPr lang="en-US" altLang="ko-KR" sz="1200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intent.setType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나눔고딕코딩"/>
                <a:ea typeface="나눔고딕코딩"/>
              </a:rPr>
              <a:t>"image/*"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Uri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uri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Uri.</a:t>
            </a:r>
            <a:r>
              <a:rPr lang="en-US" altLang="ko-KR" sz="12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fromFile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(f);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intent.putExtra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Intent.</a:t>
            </a:r>
            <a:r>
              <a:rPr lang="en-US" altLang="ko-KR" sz="1200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EXTRA_STREAM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2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uri</a:t>
            </a:r>
            <a:r>
              <a:rPr lang="en-US" altLang="ko-KR" sz="1200" i="1" dirty="0">
                <a:solidFill>
                  <a:srgbClr val="000000"/>
                </a:solidFill>
                <a:latin typeface="나눔고딕코딩"/>
                <a:ea typeface="나눔고딕코딩"/>
              </a:rPr>
              <a:t>); 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startActivity</a:t>
            </a:r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(intent);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break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789390"/>
            <a:ext cx="2720900" cy="483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4859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463288" y="1124744"/>
            <a:ext cx="7488832" cy="489654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b="1" dirty="0" smtClean="0"/>
              <a:t>* </a:t>
            </a:r>
            <a:r>
              <a:rPr lang="ko-KR" altLang="en-US" sz="1800" b="1" dirty="0" err="1" smtClean="0"/>
              <a:t>구글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play service API</a:t>
            </a:r>
            <a:r>
              <a:rPr lang="ko-KR" altLang="en-US" sz="1800" b="1" dirty="0" smtClean="0"/>
              <a:t>를 사용한 위치 조회</a:t>
            </a:r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- </a:t>
            </a:r>
            <a:r>
              <a:rPr lang="ko-KR" altLang="en-US" sz="1800" b="1" dirty="0" smtClean="0"/>
              <a:t>최근 위치 가져오기</a:t>
            </a:r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- </a:t>
            </a:r>
            <a:r>
              <a:rPr lang="ko-KR" altLang="en-US" sz="1800" b="1" dirty="0" smtClean="0"/>
              <a:t>현재 위치 조회하기</a:t>
            </a:r>
            <a:endParaRPr lang="en-US" altLang="ko-KR" sz="1800" b="1" dirty="0" smtClean="0"/>
          </a:p>
          <a:p>
            <a:pPr algn="l"/>
            <a:endParaRPr lang="en-US" altLang="ko-KR" sz="1800" b="1" dirty="0"/>
          </a:p>
          <a:p>
            <a:pPr algn="l"/>
            <a:r>
              <a:rPr lang="en-US" altLang="ko-KR" sz="1800" b="1" dirty="0" smtClean="0"/>
              <a:t>* </a:t>
            </a:r>
            <a:r>
              <a:rPr lang="ko-KR" altLang="en-US" sz="1800" b="1" dirty="0" err="1" smtClean="0"/>
              <a:t>구글맵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v2.0 </a:t>
            </a:r>
            <a:r>
              <a:rPr lang="ko-KR" altLang="en-US" sz="1800" b="1" dirty="0" smtClean="0"/>
              <a:t>사용하기</a:t>
            </a:r>
            <a:endParaRPr lang="en-US" altLang="ko-KR" sz="1800" b="1" dirty="0" smtClean="0"/>
          </a:p>
          <a:p>
            <a:pPr algn="l"/>
            <a:endParaRPr lang="en-US" altLang="ko-KR" sz="1800" b="1" dirty="0"/>
          </a:p>
          <a:p>
            <a:pPr algn="l"/>
            <a:r>
              <a:rPr lang="en-US" altLang="ko-KR" sz="1800" b="1" dirty="0" smtClean="0"/>
              <a:t>* </a:t>
            </a:r>
            <a:r>
              <a:rPr lang="ko-KR" altLang="en-US" sz="1800" b="1" dirty="0" err="1" smtClean="0"/>
              <a:t>구글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Places API </a:t>
            </a:r>
            <a:r>
              <a:rPr lang="ko-KR" altLang="en-US" sz="1800" b="1" dirty="0" smtClean="0"/>
              <a:t>사용하기 </a:t>
            </a:r>
            <a:r>
              <a:rPr lang="en-US" altLang="ko-KR" sz="1800" b="1" dirty="0" smtClean="0"/>
              <a:t>(</a:t>
            </a:r>
            <a:r>
              <a:rPr lang="ko-KR" altLang="en-US" sz="1800" b="1" dirty="0" smtClean="0"/>
              <a:t>위치기반 지역 검색</a:t>
            </a:r>
            <a:r>
              <a:rPr lang="en-US" altLang="ko-KR" sz="1800" b="1" dirty="0" smtClean="0"/>
              <a:t>)</a:t>
            </a:r>
          </a:p>
          <a:p>
            <a:pPr algn="l"/>
            <a:endParaRPr lang="en-US" altLang="ko-KR" sz="1800" b="1" dirty="0"/>
          </a:p>
          <a:p>
            <a:pPr algn="l"/>
            <a:r>
              <a:rPr lang="en-US" altLang="ko-KR" sz="1800" b="1" dirty="0" smtClean="0"/>
              <a:t>* </a:t>
            </a:r>
            <a:r>
              <a:rPr lang="en-US" altLang="ko-KR" sz="1800" b="1" dirty="0" err="1" smtClean="0"/>
              <a:t>Json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이해 및 </a:t>
            </a:r>
            <a:r>
              <a:rPr lang="ko-KR" altLang="en-US" sz="1800" b="1" dirty="0" err="1" smtClean="0"/>
              <a:t>파싱</a:t>
            </a:r>
            <a:endParaRPr lang="en-US" altLang="ko-KR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116506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2210" y="891291"/>
            <a:ext cx="841625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* Reference </a:t>
            </a:r>
            <a:r>
              <a:rPr lang="en-US" altLang="ko-KR" sz="1400" dirty="0"/>
              <a:t>: https://</a:t>
            </a:r>
            <a:r>
              <a:rPr lang="en-US" altLang="ko-KR" sz="1400" dirty="0" smtClean="0"/>
              <a:t>developer.android.com/google/play-services/location.html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1) Fused location provider</a:t>
            </a:r>
          </a:p>
          <a:p>
            <a:r>
              <a:rPr lang="en-US" altLang="ko-KR" sz="1400" dirty="0" smtClean="0"/>
              <a:t>Android Framework API </a:t>
            </a:r>
            <a:r>
              <a:rPr lang="en-US" altLang="ko-KR" sz="1400" dirty="0" err="1" smtClean="0"/>
              <a:t>vs</a:t>
            </a:r>
            <a:r>
              <a:rPr lang="en-US" altLang="ko-KR" sz="1400" dirty="0" smtClean="0"/>
              <a:t> Google Play Service SDK API</a:t>
            </a:r>
          </a:p>
          <a:p>
            <a:r>
              <a:rPr lang="en-US" altLang="ko-KR" sz="1400" dirty="0" smtClean="0"/>
              <a:t>- Android API</a:t>
            </a:r>
          </a:p>
          <a:p>
            <a:r>
              <a:rPr lang="ko-KR" altLang="en-US" sz="1400" dirty="0" smtClean="0"/>
              <a:t>정확도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등을 지정 </a:t>
            </a:r>
            <a:r>
              <a:rPr lang="en-US" altLang="ko-KR" sz="1400" dirty="0" smtClean="0"/>
              <a:t>=&gt; </a:t>
            </a:r>
            <a:r>
              <a:rPr lang="ko-KR" altLang="en-US" sz="1400" dirty="0" smtClean="0"/>
              <a:t>많은 배터리 소모</a:t>
            </a:r>
            <a:endParaRPr lang="en-US" altLang="ko-KR" sz="1400" dirty="0" smtClean="0"/>
          </a:p>
          <a:p>
            <a:r>
              <a:rPr lang="en-US" altLang="ko-KR" sz="1400" dirty="0"/>
              <a:t>- Google Play Service SDK API</a:t>
            </a:r>
          </a:p>
          <a:p>
            <a:r>
              <a:rPr lang="ko-KR" altLang="en-US" sz="1400" dirty="0" smtClean="0"/>
              <a:t>자동으로 </a:t>
            </a:r>
            <a:r>
              <a:rPr lang="en-US" altLang="ko-KR" sz="1400" dirty="0" smtClean="0"/>
              <a:t>provider</a:t>
            </a:r>
            <a:r>
              <a:rPr lang="ko-KR" altLang="en-US" sz="1400" dirty="0" smtClean="0"/>
              <a:t>를 지정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적은 배터리 소모</a:t>
            </a:r>
            <a:endParaRPr lang="en-US" altLang="ko-KR" sz="1400" dirty="0" smtClean="0"/>
          </a:p>
          <a:p>
            <a:r>
              <a:rPr lang="en-US" altLang="ko-KR" sz="1400" dirty="0" err="1" smtClean="0"/>
              <a:t>Geofencing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등 고급 기능 사용 가능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2) </a:t>
            </a:r>
            <a:r>
              <a:rPr lang="en-US" altLang="ko-KR" sz="1400" dirty="0" err="1" smtClean="0"/>
              <a:t>Geofencing</a:t>
            </a:r>
            <a:r>
              <a:rPr lang="en-US" altLang="ko-KR" sz="1400" dirty="0" smtClean="0"/>
              <a:t> APIs</a:t>
            </a:r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3) Places API</a:t>
            </a:r>
          </a:p>
          <a:p>
            <a:r>
              <a:rPr lang="ko-KR" altLang="en-US" sz="1400" dirty="0" smtClean="0"/>
              <a:t>위치에 기반을 둔 검색 가능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4) Activity recognition</a:t>
            </a:r>
          </a:p>
          <a:p>
            <a:endParaRPr lang="ko-KR" altLang="en-US" sz="1400" dirty="0"/>
          </a:p>
        </p:txBody>
      </p:sp>
      <p:pic>
        <p:nvPicPr>
          <p:cNvPr id="1026" name="Picture 2" descr="지오펜싱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4984"/>
            <a:ext cx="5358907" cy="164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4274" y="12702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개념 이해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6475944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0601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지역검색앱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6047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환경설정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00018" y="1052736"/>
            <a:ext cx="31949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참고사이트</a:t>
            </a:r>
            <a:r>
              <a:rPr lang="en-US" altLang="ko-KR" sz="1400" dirty="0"/>
              <a:t>: </a:t>
            </a:r>
            <a:endParaRPr lang="en-US" altLang="ko-KR" sz="1400" dirty="0" smtClean="0"/>
          </a:p>
          <a:p>
            <a:r>
              <a:rPr lang="en-US" altLang="ko-KR" sz="1400" dirty="0" smtClean="0">
                <a:hlinkClick r:id="rId2"/>
              </a:rPr>
              <a:t>http</a:t>
            </a:r>
            <a:r>
              <a:rPr lang="en-US" altLang="ko-KR" sz="1400" dirty="0">
                <a:hlinkClick r:id="rId2"/>
              </a:rPr>
              <a:t>://</a:t>
            </a:r>
            <a:r>
              <a:rPr lang="en-US" altLang="ko-KR" sz="1400" dirty="0" smtClean="0">
                <a:hlinkClick r:id="rId2"/>
              </a:rPr>
              <a:t>androidhuman.tistory.com/518</a:t>
            </a:r>
            <a:endParaRPr lang="en-US" altLang="ko-KR" sz="1400" dirty="0" smtClean="0"/>
          </a:p>
          <a:p>
            <a:r>
              <a:rPr lang="en-US" altLang="ko-KR" sz="1400" dirty="0"/>
              <a:t>http://biig.tistory.com/29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553285"/>
            <a:ext cx="7240124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1) Google place service </a:t>
            </a:r>
            <a:r>
              <a:rPr lang="ko-KR" altLang="en-US" sz="1400" dirty="0" smtClean="0"/>
              <a:t>라이브러리 </a:t>
            </a:r>
            <a:r>
              <a:rPr lang="en-US" altLang="ko-KR" sz="1400" dirty="0" smtClean="0"/>
              <a:t>import </a:t>
            </a:r>
            <a:r>
              <a:rPr lang="ko-KR" altLang="en-US" sz="1400" dirty="0" smtClean="0"/>
              <a:t>하기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2) SHA1 fingerprint </a:t>
            </a:r>
            <a:r>
              <a:rPr lang="ko-KR" altLang="en-US" sz="1400" dirty="0" smtClean="0"/>
              <a:t>획득하기</a:t>
            </a:r>
            <a:endParaRPr lang="en-US" altLang="ko-KR" sz="1400" dirty="0" smtClean="0"/>
          </a:p>
          <a:p>
            <a:r>
              <a:rPr lang="en-US" altLang="ko-KR" sz="1400" dirty="0" smtClean="0"/>
              <a:t>Preferences -&gt; Android -&gt; Build -&gt; SHA1 </a:t>
            </a:r>
            <a:r>
              <a:rPr lang="ko-KR" altLang="en-US" sz="1400" dirty="0" smtClean="0"/>
              <a:t>키 확인</a:t>
            </a:r>
            <a:endParaRPr lang="en-US" altLang="ko-KR" sz="1400" dirty="0" smtClean="0"/>
          </a:p>
          <a:p>
            <a:r>
              <a:rPr lang="en-US" altLang="ko-KR" sz="1400" dirty="0" smtClean="0"/>
              <a:t>(</a:t>
            </a:r>
            <a:r>
              <a:rPr lang="ko-KR" altLang="en-US" sz="1400" dirty="0" smtClean="0"/>
              <a:t>주의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이 키는 </a:t>
            </a:r>
            <a:r>
              <a:rPr lang="en-US" altLang="ko-KR" sz="1400" dirty="0" smtClean="0"/>
              <a:t>debug </a:t>
            </a:r>
            <a:r>
              <a:rPr lang="ko-KR" altLang="en-US" sz="1400" dirty="0" smtClean="0"/>
              <a:t>키임</a:t>
            </a:r>
            <a:r>
              <a:rPr lang="en-US" altLang="ko-KR" sz="1400" dirty="0" smtClean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3) </a:t>
            </a:r>
            <a:r>
              <a:rPr lang="ko-KR" altLang="en-US" sz="1400" dirty="0" err="1" smtClean="0"/>
              <a:t>구글맵</a:t>
            </a:r>
            <a:r>
              <a:rPr lang="ko-KR" altLang="en-US" sz="1400" dirty="0" smtClean="0"/>
              <a:t> 인증키 받기</a:t>
            </a:r>
            <a:endParaRPr lang="en-US" altLang="ko-KR" sz="1400" dirty="0" smtClean="0"/>
          </a:p>
          <a:p>
            <a:r>
              <a:rPr lang="en-US" altLang="ko-KR" sz="1400" dirty="0"/>
              <a:t>Google </a:t>
            </a:r>
            <a:r>
              <a:rPr lang="en-US" altLang="ko-KR" sz="1400" dirty="0" err="1"/>
              <a:t>APis</a:t>
            </a:r>
            <a:r>
              <a:rPr lang="en-US" altLang="ko-KR" sz="1400" dirty="0"/>
              <a:t> Console(</a:t>
            </a:r>
            <a:r>
              <a:rPr lang="en-US" altLang="ko-KR" sz="1400" dirty="0">
                <a:hlinkClick r:id="rId3"/>
              </a:rPr>
              <a:t>https://code.google.com/apis/console/</a:t>
            </a:r>
            <a:r>
              <a:rPr lang="en-US" altLang="ko-KR" sz="1400" dirty="0"/>
              <a:t>)</a:t>
            </a:r>
            <a:r>
              <a:rPr lang="ko-KR" altLang="en-US" sz="1400" dirty="0"/>
              <a:t>로 </a:t>
            </a:r>
            <a:r>
              <a:rPr lang="ko-KR" altLang="en-US" sz="1400" dirty="0" smtClean="0"/>
              <a:t>이동</a:t>
            </a:r>
            <a:endParaRPr lang="en-US" altLang="ko-KR" sz="1400" dirty="0" smtClean="0"/>
          </a:p>
          <a:p>
            <a:r>
              <a:rPr lang="ko-KR" altLang="en-US" sz="1400" dirty="0" smtClean="0"/>
              <a:t>아직 프로젝트가 없다면 프로젝트 생성</a:t>
            </a:r>
            <a:endParaRPr lang="en-US" altLang="ko-KR" sz="1400" dirty="0" smtClean="0"/>
          </a:p>
          <a:p>
            <a:r>
              <a:rPr lang="en-US" altLang="ko-KR" sz="1400" dirty="0" smtClean="0"/>
              <a:t>API </a:t>
            </a:r>
            <a:r>
              <a:rPr lang="ko-KR" altLang="en-US" sz="1400" dirty="0" smtClean="0"/>
              <a:t>및 인증 </a:t>
            </a:r>
            <a:r>
              <a:rPr lang="en-US" altLang="ko-KR" sz="1400" dirty="0" smtClean="0"/>
              <a:t>-&gt; API</a:t>
            </a:r>
            <a:r>
              <a:rPr lang="ko-KR" altLang="en-US" sz="1400" dirty="0" smtClean="0"/>
              <a:t> 메뉴 </a:t>
            </a:r>
            <a:r>
              <a:rPr lang="en-US" altLang="ko-KR" sz="1400" dirty="0" smtClean="0"/>
              <a:t>=&gt;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Google Maps Android API v2 </a:t>
            </a:r>
            <a:r>
              <a:rPr lang="ko-KR" altLang="en-US" sz="1400" dirty="0" smtClean="0"/>
              <a:t>사용 체크</a:t>
            </a:r>
            <a:endParaRPr lang="en-US" altLang="ko-KR" sz="1400" dirty="0" smtClean="0"/>
          </a:p>
          <a:p>
            <a:r>
              <a:rPr lang="en-US" altLang="ko-KR" sz="1400" dirty="0" smtClean="0"/>
              <a:t>API </a:t>
            </a:r>
            <a:r>
              <a:rPr lang="ko-KR" altLang="en-US" sz="1400" dirty="0" smtClean="0"/>
              <a:t>및 인증 </a:t>
            </a:r>
            <a:r>
              <a:rPr lang="en-US" altLang="ko-KR" sz="1400" dirty="0" smtClean="0"/>
              <a:t>-&gt; </a:t>
            </a:r>
            <a:r>
              <a:rPr lang="ko-KR" altLang="en-US" sz="1400" dirty="0" smtClean="0"/>
              <a:t>사용자 인증 </a:t>
            </a:r>
            <a:r>
              <a:rPr lang="en-US" altLang="ko-KR" sz="1400" dirty="0" smtClean="0"/>
              <a:t>=&gt; </a:t>
            </a:r>
            <a:r>
              <a:rPr lang="ko-KR" altLang="en-US" sz="1400" dirty="0" err="1" smtClean="0"/>
              <a:t>새키</a:t>
            </a:r>
            <a:r>
              <a:rPr lang="ko-KR" altLang="en-US" sz="1400" dirty="0" smtClean="0"/>
              <a:t> 만들기 에서 </a:t>
            </a:r>
            <a:r>
              <a:rPr lang="en-US" altLang="ko-KR" sz="1400" dirty="0" smtClean="0"/>
              <a:t>Android </a:t>
            </a:r>
            <a:r>
              <a:rPr lang="ko-KR" altLang="en-US" sz="1400" dirty="0" smtClean="0"/>
              <a:t>키 생성 </a:t>
            </a:r>
            <a:r>
              <a:rPr lang="en-US" altLang="ko-KR" sz="1400" dirty="0" smtClean="0"/>
              <a:t>=&gt; SHA1 ; </a:t>
            </a:r>
            <a:r>
              <a:rPr lang="ko-KR" altLang="en-US" sz="1400" dirty="0" err="1" smtClean="0"/>
              <a:t>패키지명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생성된 키는 복사해서 </a:t>
            </a:r>
            <a:r>
              <a:rPr lang="en-US" altLang="ko-KR" sz="1400" dirty="0" err="1" smtClean="0"/>
              <a:t>AndroidManifest</a:t>
            </a:r>
            <a:r>
              <a:rPr lang="ko-KR" altLang="en-US" sz="1400" dirty="0" err="1" smtClean="0"/>
              <a:t>화일에</a:t>
            </a:r>
            <a:r>
              <a:rPr lang="ko-KR" altLang="en-US" sz="1400" dirty="0" smtClean="0"/>
              <a:t> 넣는다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0747401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0601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지역검색앱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6047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환경설정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991770"/>
            <a:ext cx="25962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</a:t>
            </a:r>
            <a:r>
              <a:rPr lang="en-US" altLang="ko-KR" sz="1400" dirty="0" smtClean="0"/>
              <a:t>) </a:t>
            </a:r>
            <a:r>
              <a:rPr lang="en-US" altLang="ko-KR" sz="1400" dirty="0" err="1" smtClean="0"/>
              <a:t>AndroidManifest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 수정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2" name="직사각형 1"/>
          <p:cNvSpPr/>
          <p:nvPr/>
        </p:nvSpPr>
        <p:spPr>
          <a:xfrm>
            <a:off x="179512" y="1361102"/>
            <a:ext cx="8784976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&lt;?</a:t>
            </a:r>
            <a:r>
              <a:rPr lang="en-US" altLang="ko-KR" sz="1050" dirty="0">
                <a:solidFill>
                  <a:srgbClr val="3F7F7F"/>
                </a:solidFill>
                <a:latin typeface="나눔고딕코딩"/>
                <a:ea typeface="나눔고딕코딩"/>
              </a:rPr>
              <a:t>xml </a:t>
            </a:r>
            <a:r>
              <a:rPr lang="en-US" altLang="ko-KR" sz="1050" dirty="0">
                <a:solidFill>
                  <a:srgbClr val="7F007F"/>
                </a:solidFill>
                <a:latin typeface="나눔고딕코딩"/>
                <a:ea typeface="나눔고딕코딩"/>
              </a:rPr>
              <a:t>version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"1.0" </a:t>
            </a:r>
            <a:r>
              <a:rPr lang="en-US" altLang="ko-KR" sz="1050" i="1" dirty="0">
                <a:solidFill>
                  <a:srgbClr val="7F007F"/>
                </a:solidFill>
                <a:latin typeface="나눔고딕코딩"/>
                <a:ea typeface="나눔고딕코딩"/>
              </a:rPr>
              <a:t>encoding</a:t>
            </a:r>
            <a:r>
              <a:rPr lang="en-US" altLang="ko-KR" sz="105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"utf-8"</a:t>
            </a:r>
            <a:r>
              <a:rPr lang="en-US" altLang="ko-KR" sz="1050" i="1" dirty="0">
                <a:solidFill>
                  <a:srgbClr val="008080"/>
                </a:solidFill>
                <a:latin typeface="나눔고딕코딩"/>
                <a:ea typeface="나눔고딕코딩"/>
              </a:rPr>
              <a:t>?&gt;</a:t>
            </a:r>
          </a:p>
          <a:p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나눔고딕코딩"/>
                <a:ea typeface="나눔고딕코딩"/>
              </a:rPr>
              <a:t>manifest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xmlns:android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"http://schemas.android.com/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apk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/res/android"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</a:t>
            </a:r>
            <a:r>
              <a:rPr lang="en-US" altLang="ko-KR" sz="1050" dirty="0">
                <a:solidFill>
                  <a:srgbClr val="7F007F"/>
                </a:solidFill>
                <a:latin typeface="나눔고딕코딩"/>
                <a:ea typeface="나눔고딕코딩"/>
              </a:rPr>
              <a:t>package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com.eastflag.sevenweekproject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android:versionCode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"1"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android:versionName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"1.0" </a:t>
            </a:r>
            <a:r>
              <a:rPr lang="en-US" altLang="ko-KR" sz="1050" i="1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r>
              <a:rPr lang="en-US" altLang="ko-KR" sz="1050" dirty="0" smtClean="0">
                <a:solidFill>
                  <a:srgbClr val="008080"/>
                </a:solidFill>
                <a:latin typeface="나눔고딕코딩"/>
                <a:ea typeface="나눔고딕코딩"/>
              </a:rPr>
              <a:t>    &lt;</a:t>
            </a:r>
            <a:r>
              <a:rPr lang="en-US" altLang="ko-KR" sz="1050" dirty="0">
                <a:solidFill>
                  <a:srgbClr val="3F7F7F"/>
                </a:solidFill>
                <a:latin typeface="나눔고딕코딩"/>
                <a:ea typeface="나눔고딕코딩"/>
              </a:rPr>
              <a:t>uses-permission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android:name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android.permission.INTERNET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나눔고딕코딩"/>
                <a:ea typeface="나눔고딕코딩"/>
              </a:rPr>
              <a:t>uses-feature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android:glEsVersion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"0x00020000" </a:t>
            </a:r>
            <a:r>
              <a:rPr lang="en-US" altLang="ko-KR" sz="1050" i="1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android:required</a:t>
            </a:r>
            <a:r>
              <a:rPr lang="en-US" altLang="ko-KR" sz="105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"true"</a:t>
            </a:r>
            <a:r>
              <a:rPr lang="en-US" altLang="ko-KR" sz="105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나눔고딕코딩"/>
                <a:ea typeface="나눔고딕코딩"/>
              </a:rPr>
              <a:t>uses-permission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android:name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android.permission.ACCESS_NETWORK_STATE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나눔고딕코딩"/>
                <a:ea typeface="나눔고딕코딩"/>
              </a:rPr>
              <a:t>uses-permission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android:name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android.permission.WRITE_EXTERNAL_STORAGE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나눔고딕코딩"/>
                <a:ea typeface="나눔고딕코딩"/>
              </a:rPr>
              <a:t>uses-permission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android:name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android.permission.WRITE_SOCIAL_STREAM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나눔고딕코딩"/>
                <a:ea typeface="나눔고딕코딩"/>
              </a:rPr>
              <a:t>uses-permission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android:name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com.google.android.providers.gsf.permission.READ_GSERVICES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05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나눔고딕코딩"/>
                <a:ea typeface="나눔고딕코딩"/>
              </a:rPr>
              <a:t>uses-permission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android:name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android.permission.ACCESS_COARSE_LOCATION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05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050" dirty="0">
                <a:solidFill>
                  <a:srgbClr val="008080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uses-permission </a:t>
            </a:r>
            <a:r>
              <a:rPr lang="en-US" altLang="ko-KR" sz="1050" dirty="0" err="1">
                <a:solidFill>
                  <a:srgbClr val="7F007F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android:name</a:t>
            </a:r>
            <a:r>
              <a:rPr lang="en-US" altLang="ko-KR" sz="1050" dirty="0">
                <a:solidFill>
                  <a:srgbClr val="000000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android.permission.ACCESS_FINE_LOCATION</a:t>
            </a:r>
            <a:r>
              <a:rPr lang="en-US" altLang="ko-KR" sz="1050" i="1" dirty="0">
                <a:solidFill>
                  <a:srgbClr val="2A00FF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" </a:t>
            </a:r>
            <a:r>
              <a:rPr lang="en-US" altLang="ko-KR" sz="1050" i="1" dirty="0">
                <a:solidFill>
                  <a:srgbClr val="008080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/&gt;</a:t>
            </a:r>
            <a:endParaRPr lang="ko-KR" altLang="en-US" sz="1050" dirty="0" smtClean="0">
              <a:latin typeface="나눔고딕코딩"/>
              <a:ea typeface="나눔고딕코딩"/>
            </a:endParaRPr>
          </a:p>
          <a:p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나눔고딕코딩"/>
                <a:ea typeface="나눔고딕코딩"/>
              </a:rPr>
              <a:t>application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android:allowBackup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"true"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android:icon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drawable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/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ic_launcher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android:label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</a:t>
            </a:r>
            <a:r>
              <a:rPr lang="en-US" altLang="ko-KR" sz="1050" i="1" dirty="0" smtClean="0">
                <a:solidFill>
                  <a:srgbClr val="2A00FF"/>
                </a:solidFill>
                <a:latin typeface="나눔고딕코딩"/>
                <a:ea typeface="나눔고딕코딩"/>
              </a:rPr>
              <a:t>string/</a:t>
            </a:r>
            <a:r>
              <a:rPr lang="en-US" altLang="ko-KR" sz="1050" i="1" dirty="0" err="1" smtClean="0">
                <a:solidFill>
                  <a:srgbClr val="2A00FF"/>
                </a:solidFill>
                <a:latin typeface="나눔고딕코딩"/>
                <a:ea typeface="나눔고딕코딩"/>
              </a:rPr>
              <a:t>app_name</a:t>
            </a:r>
            <a:r>
              <a:rPr lang="en-US" altLang="ko-KR" sz="1050" i="1" dirty="0" smtClean="0">
                <a:solidFill>
                  <a:srgbClr val="2A00FF"/>
                </a:solidFill>
                <a:latin typeface="나눔고딕코딩"/>
                <a:ea typeface="나눔고딕코딩"/>
              </a:rPr>
              <a:t>“ </a:t>
            </a:r>
            <a:r>
              <a:rPr lang="en-US" altLang="ko-KR" sz="1050" dirty="0" err="1" smtClean="0">
                <a:solidFill>
                  <a:srgbClr val="7F007F"/>
                </a:solidFill>
                <a:latin typeface="나눔고딕코딩"/>
                <a:ea typeface="나눔고딕코딩"/>
              </a:rPr>
              <a:t>android:theme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"@style/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AppTheme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050" i="1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나눔고딕코딩"/>
                <a:ea typeface="나눔고딕코딩"/>
              </a:rPr>
              <a:t>activity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    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android:name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com.eastflag.sevenweekproject.MainActivity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    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android:label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"@string/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app_name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050" i="1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나눔고딕코딩"/>
                <a:ea typeface="나눔고딕코딩"/>
              </a:rPr>
              <a:t>intent-filter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    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나눔고딕코딩"/>
                <a:ea typeface="나눔고딕코딩"/>
              </a:rPr>
              <a:t>action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android:name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android.intent.action.MAIN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05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    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나눔고딕코딩"/>
                <a:ea typeface="나눔고딕코딩"/>
              </a:rPr>
              <a:t>category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android:name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android.intent.category.LAUNCHER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05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나눔고딕코딩"/>
                <a:ea typeface="나눔고딕코딩"/>
              </a:rPr>
              <a:t>intent-filter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나눔고딕코딩"/>
                <a:ea typeface="나눔고딕코딩"/>
              </a:rPr>
              <a:t>activity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나눔고딕코딩"/>
                <a:ea typeface="나눔고딕코딩"/>
              </a:rPr>
              <a:t>meta-data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android:name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"com.google.android.maps.v2.API_KEY" </a:t>
            </a:r>
            <a:r>
              <a:rPr lang="en-US" altLang="ko-KR" sz="1050" i="1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android:value</a:t>
            </a:r>
            <a:r>
              <a:rPr lang="en-US" altLang="ko-KR" sz="105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"AIzaSyBb7rNZelW79TRhafM9Yua1JiI1cMFKGuQ"</a:t>
            </a:r>
            <a:r>
              <a:rPr lang="en-US" altLang="ko-KR" sz="105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나눔고딕코딩"/>
                <a:ea typeface="나눔고딕코딩"/>
              </a:rPr>
              <a:t>meta-data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android:name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com.google.android.gms.version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050" i="1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android:value</a:t>
            </a:r>
            <a:r>
              <a:rPr lang="en-US" altLang="ko-KR" sz="105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"@integer/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google_play_services_version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나눔고딕코딩"/>
                <a:ea typeface="나눔고딕코딩"/>
              </a:rPr>
              <a:t>application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나눔고딕코딩"/>
                <a:ea typeface="나눔고딕코딩"/>
              </a:rPr>
              <a:t>manifest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  <a:endParaRPr lang="ko-KR" altLang="en-US" sz="1050" dirty="0"/>
          </a:p>
        </p:txBody>
      </p:sp>
      <p:sp>
        <p:nvSpPr>
          <p:cNvPr id="8" name="직사각형 7"/>
          <p:cNvSpPr/>
          <p:nvPr/>
        </p:nvSpPr>
        <p:spPr>
          <a:xfrm>
            <a:off x="309127" y="2204864"/>
            <a:ext cx="6567129" cy="129614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98216" y="5373216"/>
            <a:ext cx="8122256" cy="43204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26536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0601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지역검색앱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60472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화면만들기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1763688" y="692696"/>
            <a:ext cx="6624736" cy="5747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&lt;?</a:t>
            </a:r>
            <a:r>
              <a:rPr lang="en-US" altLang="ko-KR" sz="1050" dirty="0">
                <a:solidFill>
                  <a:srgbClr val="3F7F7F"/>
                </a:solidFill>
                <a:latin typeface="나눔고딕코딩"/>
                <a:ea typeface="나눔고딕코딩"/>
              </a:rPr>
              <a:t>xml </a:t>
            </a:r>
            <a:r>
              <a:rPr lang="en-US" altLang="ko-KR" sz="1050" dirty="0">
                <a:solidFill>
                  <a:srgbClr val="7F007F"/>
                </a:solidFill>
                <a:latin typeface="나눔고딕코딩"/>
                <a:ea typeface="나눔고딕코딩"/>
              </a:rPr>
              <a:t>version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"1.0" </a:t>
            </a:r>
            <a:r>
              <a:rPr lang="en-US" altLang="ko-KR" sz="1050" i="1" dirty="0">
                <a:solidFill>
                  <a:srgbClr val="7F007F"/>
                </a:solidFill>
                <a:latin typeface="나눔고딕코딩"/>
                <a:ea typeface="나눔고딕코딩"/>
              </a:rPr>
              <a:t>encoding</a:t>
            </a:r>
            <a:r>
              <a:rPr lang="en-US" altLang="ko-KR" sz="105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"utf-8"</a:t>
            </a:r>
            <a:r>
              <a:rPr lang="en-US" altLang="ko-KR" sz="1050" i="1" dirty="0">
                <a:solidFill>
                  <a:srgbClr val="008080"/>
                </a:solidFill>
                <a:latin typeface="나눔고딕코딩"/>
                <a:ea typeface="나눔고딕코딩"/>
              </a:rPr>
              <a:t>?&gt;</a:t>
            </a:r>
          </a:p>
          <a:p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50" dirty="0" err="1">
                <a:solidFill>
                  <a:srgbClr val="3F7F7F"/>
                </a:solidFill>
                <a:latin typeface="나눔고딕코딩"/>
                <a:ea typeface="나눔고딕코딩"/>
              </a:rPr>
              <a:t>LinearLayout</a:t>
            </a:r>
            <a:r>
              <a:rPr lang="en-US" altLang="ko-KR" sz="1050" dirty="0">
                <a:solidFill>
                  <a:srgbClr val="3F7F7F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xmlns:android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"http://schemas.android.com/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apk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/res/android"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match_parent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match_parent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android:orientation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"vertical" </a:t>
            </a:r>
            <a:r>
              <a:rPr lang="en-US" altLang="ko-KR" sz="1050" i="1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나눔고딕코딩"/>
                <a:ea typeface="나눔고딕코딩"/>
              </a:rPr>
              <a:t>fragment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android:id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"@+id/map"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match_parent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match_parent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    </a:t>
            </a:r>
            <a:r>
              <a:rPr lang="en-US" altLang="ko-KR" sz="1050" dirty="0">
                <a:solidFill>
                  <a:srgbClr val="7F007F"/>
                </a:solidFill>
                <a:latin typeface="나눔고딕코딩"/>
                <a:ea typeface="나눔고딕코딩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com.google.android.gms.maps.MapFragment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05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50" dirty="0" err="1">
                <a:solidFill>
                  <a:srgbClr val="3F7F7F"/>
                </a:solidFill>
                <a:latin typeface="나눔고딕코딩"/>
                <a:ea typeface="나눔고딕코딩"/>
              </a:rPr>
              <a:t>SlidingDrawer</a:t>
            </a:r>
            <a:endParaRPr lang="en-US" altLang="ko-KR" sz="1050" dirty="0">
              <a:solidFill>
                <a:srgbClr val="3F7F7F"/>
              </a:solidFill>
              <a:latin typeface="나눔고딕코딩"/>
              <a:ea typeface="나눔고딕코딩"/>
            </a:endParaRP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android:id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"@+id/slidingDrawer1"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match_parent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match_parent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android:content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"@+id/content"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android:handle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"@+id/handle" </a:t>
            </a:r>
            <a:r>
              <a:rPr lang="en-US" altLang="ko-KR" sz="1050" i="1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050" u="sng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50" u="sng" dirty="0" err="1">
                <a:solidFill>
                  <a:srgbClr val="3F7F7F"/>
                </a:solidFill>
                <a:latin typeface="나눔고딕코딩"/>
                <a:ea typeface="나눔고딕코딩"/>
              </a:rPr>
              <a:t>ImageView</a:t>
            </a:r>
            <a:endParaRPr lang="en-US" altLang="ko-KR" sz="1050" u="sng" dirty="0">
              <a:solidFill>
                <a:srgbClr val="3F7F7F"/>
              </a:solidFill>
              <a:latin typeface="나눔고딕코딩"/>
              <a:ea typeface="나눔고딕코딩"/>
            </a:endParaRP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    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android:id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"@+id/handle"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    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    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    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android:src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drawable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/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ic_launcher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05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050" u="sng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50" u="sng" dirty="0" err="1">
                <a:solidFill>
                  <a:srgbClr val="3F7F7F"/>
                </a:solidFill>
                <a:latin typeface="나눔고딕코딩"/>
                <a:ea typeface="나눔고딕코딩"/>
              </a:rPr>
              <a:t>LinearLayout</a:t>
            </a:r>
            <a:endParaRPr lang="en-US" altLang="ko-KR" sz="1050" u="sng" dirty="0">
              <a:solidFill>
                <a:srgbClr val="3F7F7F"/>
              </a:solidFill>
              <a:latin typeface="나눔고딕코딩"/>
              <a:ea typeface="나눔고딕코딩"/>
            </a:endParaRP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    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android:id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"@+id/content"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    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match_parent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    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match_parent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050" i="1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50" dirty="0" err="1">
                <a:solidFill>
                  <a:srgbClr val="3F7F7F"/>
                </a:solidFill>
                <a:latin typeface="나눔고딕코딩"/>
                <a:ea typeface="나눔고딕코딩"/>
              </a:rPr>
              <a:t>ListView</a:t>
            </a:r>
            <a:endParaRPr lang="en-US" altLang="ko-KR" sz="1050" dirty="0">
              <a:solidFill>
                <a:srgbClr val="3F7F7F"/>
              </a:solidFill>
              <a:latin typeface="나눔고딕코딩"/>
              <a:ea typeface="나눔고딕코딩"/>
            </a:endParaRP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        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android:id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listSearch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            </a:t>
            </a:r>
            <a:r>
              <a:rPr lang="en-US" altLang="ko-KR" sz="1050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1050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u="sng" dirty="0" err="1">
                <a:solidFill>
                  <a:srgbClr val="2A00FF"/>
                </a:solidFill>
                <a:latin typeface="나눔고딕코딩"/>
                <a:ea typeface="나눔고딕코딩"/>
              </a:rPr>
              <a:t>match_parent</a:t>
            </a:r>
            <a:r>
              <a:rPr lang="en-US" altLang="ko-KR" sz="105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        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        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android:layout_weight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"1" </a:t>
            </a:r>
            <a:r>
              <a:rPr lang="en-US" altLang="ko-KR" sz="1050" i="1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&lt;/</a:t>
            </a:r>
            <a:r>
              <a:rPr lang="en-US" altLang="ko-KR" sz="1050" dirty="0" err="1">
                <a:solidFill>
                  <a:srgbClr val="3F7F7F"/>
                </a:solidFill>
                <a:latin typeface="나눔고딕코딩"/>
                <a:ea typeface="나눔고딕코딩"/>
              </a:rPr>
              <a:t>ListView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&lt;/</a:t>
            </a:r>
            <a:r>
              <a:rPr lang="en-US" altLang="ko-KR" sz="1050" dirty="0" err="1">
                <a:solidFill>
                  <a:srgbClr val="3F7F7F"/>
                </a:solidFill>
                <a:latin typeface="나눔고딕코딩"/>
                <a:ea typeface="나눔고딕코딩"/>
              </a:rPr>
              <a:t>LinearLayout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&lt;/</a:t>
            </a:r>
            <a:r>
              <a:rPr lang="en-US" altLang="ko-KR" sz="1050" dirty="0" err="1">
                <a:solidFill>
                  <a:srgbClr val="3F7F7F"/>
                </a:solidFill>
                <a:latin typeface="나눔고딕코딩"/>
                <a:ea typeface="나눔고딕코딩"/>
              </a:rPr>
              <a:t>SlidingDrawer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&lt;/</a:t>
            </a:r>
            <a:r>
              <a:rPr lang="en-US" altLang="ko-KR" sz="1050" dirty="0" err="1">
                <a:solidFill>
                  <a:srgbClr val="3F7F7F"/>
                </a:solidFill>
                <a:latin typeface="나눔고딕코딩"/>
                <a:ea typeface="나눔고딕코딩"/>
              </a:rPr>
              <a:t>LinearLayout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  <a:endParaRPr lang="ko-KR" alt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879803" y="6314302"/>
            <a:ext cx="420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=&gt; </a:t>
            </a:r>
            <a:r>
              <a:rPr lang="ko-KR" altLang="en-US" dirty="0" err="1" smtClean="0"/>
              <a:t>실행시</a:t>
            </a:r>
            <a:r>
              <a:rPr lang="ko-KR" altLang="en-US" dirty="0" smtClean="0"/>
              <a:t> 지도가 화면에 나타나야 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39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08720"/>
            <a:ext cx="7615783" cy="4542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355976" y="2852936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6084004"/>
            <a:ext cx="697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a</a:t>
            </a:r>
            <a:r>
              <a:rPr lang="en-US" altLang="ko-KR" dirty="0" err="1" smtClean="0"/>
              <a:t>ctiviy_main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Control-B</a:t>
            </a:r>
            <a:r>
              <a:rPr lang="ko-KR" altLang="en-US" dirty="0" smtClean="0"/>
              <a:t>로 이동 </a:t>
            </a:r>
            <a:r>
              <a:rPr lang="en-US" altLang="ko-KR" dirty="0" smtClean="0"/>
              <a:t>or</a:t>
            </a:r>
            <a:r>
              <a:rPr lang="ko-KR" altLang="en-US" dirty="0"/>
              <a:t> </a:t>
            </a:r>
            <a:r>
              <a:rPr lang="ko-KR" altLang="en-US" dirty="0" smtClean="0"/>
              <a:t>마우스오버 후 </a:t>
            </a:r>
            <a:r>
              <a:rPr lang="en-US" altLang="ko-KR" dirty="0" smtClean="0"/>
              <a:t>control-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1948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프로젝트 구조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분석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6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0601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지역검색앱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604724"/>
            <a:ext cx="612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지도조정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현재위치이동</a:t>
            </a:r>
            <a:r>
              <a:rPr lang="en-US" altLang="ko-KR" b="1" dirty="0" smtClean="0"/>
              <a:t>(Pan) </a:t>
            </a:r>
            <a:r>
              <a:rPr lang="ko-KR" altLang="en-US" b="1" dirty="0" smtClean="0"/>
              <a:t>및 </a:t>
            </a:r>
            <a:r>
              <a:rPr lang="en-US" altLang="ko-KR" b="1" dirty="0" smtClean="0"/>
              <a:t>Zoom</a:t>
            </a:r>
            <a:r>
              <a:rPr lang="ko-KR" altLang="en-US" b="1" dirty="0" smtClean="0"/>
              <a:t>레벨 설정하기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512912" y="1772816"/>
            <a:ext cx="76328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@Override</a:t>
            </a:r>
            <a:br>
              <a:rPr lang="en-US" altLang="ko-KR" sz="1200" dirty="0"/>
            </a:br>
            <a:r>
              <a:rPr lang="en-US" altLang="ko-KR" sz="1200" b="1" dirty="0">
                <a:solidFill>
                  <a:srgbClr val="000080"/>
                </a:solidFill>
              </a:rPr>
              <a:t>public </a:t>
            </a:r>
            <a:r>
              <a:rPr lang="en-US" altLang="ko-KR" sz="1200" dirty="0"/>
              <a:t>View </a:t>
            </a:r>
            <a:r>
              <a:rPr lang="en-US" altLang="ko-KR" sz="1200" dirty="0" err="1"/>
              <a:t>onCreateView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LayoutInflater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inflater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ViewGroup</a:t>
            </a:r>
            <a:r>
              <a:rPr lang="en-US" altLang="ko-KR" sz="1200" dirty="0"/>
              <a:t> container,</a:t>
            </a:r>
            <a:br>
              <a:rPr lang="en-US" altLang="ko-KR" sz="1200" dirty="0"/>
            </a:br>
            <a:r>
              <a:rPr lang="en-US" altLang="ko-KR" sz="1200" dirty="0"/>
              <a:t>                         Bundle </a:t>
            </a:r>
            <a:r>
              <a:rPr lang="en-US" altLang="ko-KR" sz="1200" dirty="0" err="1"/>
              <a:t>savedInstanceState</a:t>
            </a:r>
            <a:r>
              <a:rPr lang="en-US" altLang="ko-KR" sz="1200" dirty="0"/>
              <a:t>) {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View </a:t>
            </a:r>
            <a:r>
              <a:rPr lang="en-US" altLang="ko-KR" sz="1200" dirty="0" err="1"/>
              <a:t>view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View.inflate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getActivity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R.layout.fragment_map</a:t>
            </a:r>
            <a:r>
              <a:rPr lang="en-US" altLang="ko-KR" sz="1200" dirty="0"/>
              <a:t>, </a:t>
            </a:r>
            <a:r>
              <a:rPr lang="en-US" altLang="ko-KR" sz="1200" b="1" dirty="0">
                <a:solidFill>
                  <a:srgbClr val="000080"/>
                </a:solidFill>
              </a:rPr>
              <a:t>null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>    </a:t>
            </a:r>
            <a:r>
              <a:rPr lang="en-US" altLang="ko-KR" sz="1200" dirty="0" err="1"/>
              <a:t>mAq</a:t>
            </a:r>
            <a:r>
              <a:rPr lang="en-US" altLang="ko-KR" sz="1200" dirty="0"/>
              <a:t> = </a:t>
            </a:r>
            <a:r>
              <a:rPr lang="en-US" altLang="ko-KR" sz="1200" b="1" dirty="0">
                <a:solidFill>
                  <a:srgbClr val="000080"/>
                </a:solidFill>
              </a:rPr>
              <a:t>new </a:t>
            </a:r>
            <a:r>
              <a:rPr lang="en-US" altLang="ko-KR" sz="1200" dirty="0" err="1"/>
              <a:t>AQuery</a:t>
            </a:r>
            <a:r>
              <a:rPr lang="en-US" altLang="ko-KR" sz="1200" dirty="0"/>
              <a:t>(</a:t>
            </a:r>
            <a:r>
              <a:rPr lang="en-US" altLang="ko-KR" sz="1200" dirty="0" err="1"/>
              <a:t>getActivity</a:t>
            </a:r>
            <a:r>
              <a:rPr lang="en-US" altLang="ko-KR" sz="1200" dirty="0"/>
              <a:t>());</a:t>
            </a:r>
            <a:br>
              <a:rPr lang="en-US" altLang="ko-KR" sz="1200" dirty="0"/>
            </a:b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/>
              <a:t>    </a:t>
            </a:r>
            <a:r>
              <a:rPr lang="en-US" altLang="ko-KR" sz="1200" i="1" dirty="0">
                <a:solidFill>
                  <a:srgbClr val="808080"/>
                </a:solidFill>
              </a:rPr>
              <a:t>//</a:t>
            </a:r>
            <a:r>
              <a:rPr lang="ko-KR" altLang="en-US" sz="1200" i="1" dirty="0">
                <a:solidFill>
                  <a:srgbClr val="808080"/>
                </a:solidFill>
              </a:rPr>
              <a:t>현재위치가 </a:t>
            </a:r>
            <a:r>
              <a:rPr lang="ko-KR" altLang="en-US" sz="1200" i="1" dirty="0" err="1">
                <a:solidFill>
                  <a:srgbClr val="808080"/>
                </a:solidFill>
              </a:rPr>
              <a:t>잡힐때까지</a:t>
            </a:r>
            <a:r>
              <a:rPr lang="ko-KR" altLang="en-US" sz="1200" i="1" dirty="0">
                <a:solidFill>
                  <a:srgbClr val="808080"/>
                </a:solidFill>
              </a:rPr>
              <a:t> 더미</a:t>
            </a:r>
            <a:r>
              <a:rPr lang="en-US" altLang="ko-KR" sz="1200" i="1" dirty="0">
                <a:solidFill>
                  <a:srgbClr val="808080"/>
                </a:solidFill>
              </a:rPr>
              <a:t>(</a:t>
            </a:r>
            <a:r>
              <a:rPr lang="ko-KR" altLang="en-US" sz="1200" i="1" dirty="0" err="1">
                <a:solidFill>
                  <a:srgbClr val="808080"/>
                </a:solidFill>
              </a:rPr>
              <a:t>강남역</a:t>
            </a:r>
            <a:r>
              <a:rPr lang="en-US" altLang="ko-KR" sz="1200" i="1" dirty="0">
                <a:solidFill>
                  <a:srgbClr val="808080"/>
                </a:solidFill>
              </a:rPr>
              <a:t>) </a:t>
            </a:r>
            <a:r>
              <a:rPr lang="ko-KR" altLang="en-US" sz="1200" i="1" dirty="0">
                <a:solidFill>
                  <a:srgbClr val="808080"/>
                </a:solidFill>
              </a:rPr>
              <a:t>위치를 </a:t>
            </a:r>
            <a:r>
              <a:rPr lang="ko-KR" altLang="en-US" sz="1200" i="1" dirty="0" err="1">
                <a:solidFill>
                  <a:srgbClr val="808080"/>
                </a:solidFill>
              </a:rPr>
              <a:t>세팅한다</a:t>
            </a:r>
            <a:r>
              <a:rPr lang="en-US" altLang="ko-KR" sz="1200" i="1" dirty="0">
                <a:solidFill>
                  <a:srgbClr val="808080"/>
                </a:solidFill>
              </a:rPr>
              <a:t>.</a:t>
            </a:r>
            <a:br>
              <a:rPr lang="en-US" altLang="ko-KR" sz="1200" i="1" dirty="0">
                <a:solidFill>
                  <a:srgbClr val="808080"/>
                </a:solidFill>
              </a:rPr>
            </a:br>
            <a:r>
              <a:rPr lang="en-US" altLang="ko-KR" sz="1200" i="1" dirty="0">
                <a:solidFill>
                  <a:srgbClr val="808080"/>
                </a:solidFill>
              </a:rPr>
              <a:t>    </a:t>
            </a:r>
            <a:r>
              <a:rPr lang="en-US" altLang="ko-KR" sz="1200" dirty="0" err="1"/>
              <a:t>mLastLocation</a:t>
            </a:r>
            <a:r>
              <a:rPr lang="en-US" altLang="ko-KR" sz="1200" dirty="0"/>
              <a:t> = </a:t>
            </a:r>
            <a:r>
              <a:rPr lang="en-US" altLang="ko-KR" sz="1200" b="1" dirty="0">
                <a:solidFill>
                  <a:srgbClr val="000080"/>
                </a:solidFill>
              </a:rPr>
              <a:t>new </a:t>
            </a:r>
            <a:r>
              <a:rPr lang="en-US" altLang="ko-KR" sz="1200" dirty="0"/>
              <a:t>Location(</a:t>
            </a:r>
            <a:r>
              <a:rPr lang="en-US" altLang="ko-KR" sz="1200" b="1" dirty="0">
                <a:solidFill>
                  <a:srgbClr val="008000"/>
                </a:solidFill>
              </a:rPr>
              <a:t>"dummy"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>    </a:t>
            </a:r>
            <a:r>
              <a:rPr lang="en-US" altLang="ko-KR" sz="1200" dirty="0" err="1"/>
              <a:t>mLastLocation.setLatitude</a:t>
            </a:r>
            <a:r>
              <a:rPr lang="en-US" altLang="ko-KR" sz="1200" dirty="0"/>
              <a:t>(</a:t>
            </a:r>
            <a:r>
              <a:rPr lang="en-US" altLang="ko-KR" sz="1200" dirty="0">
                <a:solidFill>
                  <a:srgbClr val="0000FF"/>
                </a:solidFill>
              </a:rPr>
              <a:t>37.4978781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>    </a:t>
            </a:r>
            <a:r>
              <a:rPr lang="en-US" altLang="ko-KR" sz="1200" dirty="0" err="1"/>
              <a:t>mLastLocation.setLongitude</a:t>
            </a:r>
            <a:r>
              <a:rPr lang="en-US" altLang="ko-KR" sz="1200" dirty="0"/>
              <a:t>(</a:t>
            </a:r>
            <a:r>
              <a:rPr lang="en-US" altLang="ko-KR" sz="1200" dirty="0">
                <a:solidFill>
                  <a:srgbClr val="0000FF"/>
                </a:solidFill>
              </a:rPr>
              <a:t>127.0253143</a:t>
            </a:r>
            <a:r>
              <a:rPr lang="en-US" altLang="ko-KR" sz="1200" dirty="0"/>
              <a:t>);</a:t>
            </a:r>
            <a:br>
              <a:rPr lang="en-US" altLang="ko-KR" sz="1200" dirty="0"/>
            </a:br>
            <a:r>
              <a:rPr lang="en-US" altLang="ko-KR" sz="1200" dirty="0"/>
              <a:t>    </a:t>
            </a:r>
            <a:r>
              <a:rPr lang="en-US" altLang="ko-KR" sz="1200" dirty="0" err="1"/>
              <a:t>displayMap</a:t>
            </a:r>
            <a:r>
              <a:rPr lang="en-US" altLang="ko-KR" sz="1200" dirty="0" smtClean="0"/>
              <a:t>();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    return view;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67544" y="4811668"/>
            <a:ext cx="7560840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private void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displayMap()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MapFragment mapFragment = (MapFragment) getFragmentManager().findFragmentById(R.id.map);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mGoogleMap = mapFragment.getMap();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</a:t>
            </a:r>
            <a:r>
              <a:rPr kumimoji="1" 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현재위치로 지도를 이동하고 </a:t>
            </a:r>
            <a:r>
              <a:rPr kumimoji="1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zoom</a:t>
            </a:r>
            <a:r>
              <a:rPr kumimoji="1" 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을 </a:t>
            </a:r>
            <a:r>
              <a:rPr kumimoji="1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16</a:t>
            </a:r>
            <a:r>
              <a:rPr kumimoji="1" 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레벨로 설정</a:t>
            </a:r>
            <a:br>
              <a:rPr kumimoji="1" 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mGoogleMap.animateCamera(CameraUpdateFactory.newLatLngZoom(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LatLng(mLastLocation.getLatitude(), mLastLocation.getLongitude()),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16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}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529757" y="974056"/>
            <a:ext cx="6418507" cy="6547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private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GoogleMap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mGoogleMap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private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GoogleApiClient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mGoogleApiClient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private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AQuery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mAq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98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0601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지역검색앱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604724"/>
            <a:ext cx="541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2. </a:t>
            </a:r>
            <a:r>
              <a:rPr lang="ko-KR" altLang="en-US" b="1" dirty="0" smtClean="0"/>
              <a:t>최근 위치 구하기 및 최근 위치로 지도 이동하기</a:t>
            </a:r>
            <a:endParaRPr lang="ko-KR" altLang="en-US" b="1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467544" y="1494076"/>
            <a:ext cx="8567782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GoogleApiClient.ConnectionCallbacks mConnectionCallbacks =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GoogleApiClient.ConnectionCallbacks()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@Override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public void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onConnected(Bundle bundle)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Log.d(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"LDK"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"connected"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mLastLocation = LocationServices.FusedLocationApi.getLastLocation(mGoogleApiClient);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if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(mLastLocation !=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null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Log.d(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"LDK"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mLastLocation.getLatitude() +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","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+ mLastLocation.getLongitude());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displayMap();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}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}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@Override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public void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onConnectionSuspended(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int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i)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Log.d(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"LDK"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"connectionSuspended"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}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};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1124744"/>
            <a:ext cx="5775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* </a:t>
            </a:r>
            <a:r>
              <a:rPr lang="ko-KR" altLang="en-US" sz="1600" b="1" dirty="0" err="1" smtClean="0"/>
              <a:t>구글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API</a:t>
            </a:r>
            <a:r>
              <a:rPr lang="ko-KR" altLang="en-US" sz="1600" b="1" dirty="0" smtClean="0"/>
              <a:t>에 연결 </a:t>
            </a:r>
            <a:r>
              <a:rPr lang="ko-KR" altLang="en-US" sz="1600" b="1" dirty="0" err="1" smtClean="0"/>
              <a:t>성공될때</a:t>
            </a:r>
            <a:r>
              <a:rPr lang="ko-KR" altLang="en-US" sz="1600" b="1" dirty="0" smtClean="0"/>
              <a:t> 현재 위치를 가져오는 </a:t>
            </a:r>
            <a:r>
              <a:rPr lang="ko-KR" altLang="en-US" sz="1600" b="1" dirty="0" err="1" smtClean="0"/>
              <a:t>콜백</a:t>
            </a:r>
            <a:r>
              <a:rPr lang="ko-KR" altLang="en-US" sz="1600" b="1" dirty="0" smtClean="0"/>
              <a:t> 설정</a:t>
            </a:r>
            <a:endParaRPr lang="ko-KR" altLang="en-US" sz="1600" b="1" dirty="0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462887" y="5013176"/>
            <a:ext cx="8352928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GoogleApiClient.OnConnectionFailedListener mOnConnectionFailedListener =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GoogleApiClient.OnConnectionFailedListener()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@Override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public void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onConnectionFailed(ConnectionResult connectionResult)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Log.d(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"LDK"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"connect fail"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}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};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4672530"/>
            <a:ext cx="3507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* </a:t>
            </a:r>
            <a:r>
              <a:rPr lang="ko-KR" altLang="en-US" sz="1600" b="1" dirty="0" err="1" smtClean="0"/>
              <a:t>구글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API</a:t>
            </a:r>
            <a:r>
              <a:rPr lang="ko-KR" altLang="en-US" sz="1600" b="1" dirty="0" smtClean="0"/>
              <a:t>에 연결 </a:t>
            </a:r>
            <a:r>
              <a:rPr lang="ko-KR" altLang="en-US" sz="1600" b="1" dirty="0" err="1" smtClean="0"/>
              <a:t>실패시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콜백</a:t>
            </a:r>
            <a:r>
              <a:rPr lang="ko-KR" altLang="en-US" sz="1600" b="1" dirty="0" smtClean="0"/>
              <a:t> 설정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69528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0601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지역검색앱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0620" y="1187460"/>
            <a:ext cx="2366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 smtClean="0"/>
              <a:t>onCreateView</a:t>
            </a:r>
            <a:r>
              <a:rPr lang="en-US" altLang="ko-KR" sz="1600" b="1" dirty="0" smtClean="0"/>
              <a:t>()</a:t>
            </a:r>
            <a:r>
              <a:rPr lang="ko-KR" altLang="en-US" sz="1600" b="1" dirty="0" smtClean="0"/>
              <a:t>에 추가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604724"/>
            <a:ext cx="541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2. </a:t>
            </a:r>
            <a:r>
              <a:rPr lang="ko-KR" altLang="en-US" b="1" dirty="0" smtClean="0"/>
              <a:t>최근 위치 구하기 및 최근 위치로 지도 이동하기</a:t>
            </a:r>
            <a:endParaRPr lang="ko-KR" altLang="en-US" b="1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09425" y="1683965"/>
            <a:ext cx="8460432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mGoogleApiClient =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GoogleApiClient.Builder(getActivity())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.addConnectionCallbacks(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mConnectionCallbacks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.addOnConnectionFailedListener(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mOnConnectionFailedListener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.addApi(LocationServices.</a:t>
            </a:r>
            <a:r>
              <a:rPr kumimoji="1" lang="ko-KR" altLang="ko-KR" sz="12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API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.build();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mGoogleApiClient.connect();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41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0601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지역검색앱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0620" y="1278052"/>
            <a:ext cx="4724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* </a:t>
            </a:r>
            <a:r>
              <a:rPr lang="en-US" altLang="ko-KR" sz="1600" b="1" dirty="0" err="1" smtClean="0"/>
              <a:t>onCreateView</a:t>
            </a:r>
            <a:r>
              <a:rPr lang="ko-KR" altLang="en-US" sz="1600" b="1" dirty="0" smtClean="0"/>
              <a:t>에 현재 위치 가져오기 설정 추가</a:t>
            </a:r>
            <a:endParaRPr lang="ko-KR" altLang="en-US" sz="1600" b="1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79512" y="5085184"/>
            <a:ext cx="8892480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</a:t>
            </a:r>
            <a:r>
              <a:rPr kumimoji="1" 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연결이 되면 위치 추적</a:t>
            </a:r>
            <a:br>
              <a:rPr kumimoji="1" 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LocationServices.</a:t>
            </a:r>
            <a:r>
              <a:rPr kumimoji="1" lang="ko-KR" altLang="ko-KR" sz="12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FusedLocationApi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.requestLocationUpdates(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mGoogleApiClient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mLocationRequest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mLocationListener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4492" y="692696"/>
            <a:ext cx="561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현재 위치 구하기 및 현재위치로 지도이동</a:t>
            </a:r>
            <a:r>
              <a:rPr lang="en-US" altLang="ko-KR" b="1" dirty="0"/>
              <a:t>(</a:t>
            </a:r>
            <a:r>
              <a:rPr lang="ko-KR" altLang="en-US" b="1" dirty="0" err="1" smtClean="0"/>
              <a:t>트래킹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573810" y="1354292"/>
            <a:ext cx="6606480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mLocationRequest =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LocationRequest();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코딩" pitchFamily="49" charset="-127"/>
              <a:ea typeface="나눔고딕코딩" pitchFamily="49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 smtClean="0">
                <a:solidFill>
                  <a:srgbClr val="000000"/>
                </a:solidFill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위치를 가져오는 주기 설정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mLocationRequest.setInterval(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1000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*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60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*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1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 </a:t>
            </a:r>
            <a:r>
              <a:rPr kumimoji="1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//1 minutes</a:t>
            </a:r>
            <a:br>
              <a:rPr kumimoji="1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mLocationRequest.setFastestInterval(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1000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*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60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*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10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endParaRPr kumimoji="1" lang="en-US" altLang="ko-KR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나눔고딕코딩" pitchFamily="49" charset="-127"/>
              <a:ea typeface="나눔고딕코딩" pitchFamily="49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 smtClean="0">
                <a:solidFill>
                  <a:srgbClr val="000000"/>
                </a:solidFill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//4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가지 배터리 소모와 위치 정확성 설정</a:t>
            </a:r>
            <a:endParaRPr kumimoji="1" lang="en-US" altLang="ko-KR" sz="1200" dirty="0" smtClean="0">
              <a:solidFill>
                <a:srgbClr val="000000"/>
              </a:solidFill>
              <a:latin typeface="나눔고딕코딩" pitchFamily="49" charset="-127"/>
              <a:ea typeface="나눔고딕코딩" pitchFamily="49" charset="-127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위치 정확도를 높이면 배터리 소모가 많아지고 정확도를 낮추면 배터리 소모가 낮아짐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mLocationRequest.setPriority(LocationRequest.</a:t>
            </a:r>
            <a:r>
              <a:rPr kumimoji="1" lang="ko-KR" altLang="ko-KR" sz="12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PRIORITY_BALANCED_POWER_ACCURACY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0620" y="1052736"/>
            <a:ext cx="2366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 smtClean="0"/>
              <a:t>onCreateView</a:t>
            </a:r>
            <a:r>
              <a:rPr lang="en-US" altLang="ko-KR" sz="1600" b="1" dirty="0" smtClean="0"/>
              <a:t>()</a:t>
            </a:r>
            <a:r>
              <a:rPr lang="ko-KR" altLang="en-US" sz="1600" b="1" dirty="0" smtClean="0"/>
              <a:t>에 추가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73810" y="2744922"/>
            <a:ext cx="2743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 smtClean="0"/>
              <a:t>LocationListener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콜백</a:t>
            </a:r>
            <a:r>
              <a:rPr lang="ko-KR" altLang="en-US" sz="1600" b="1" dirty="0" smtClean="0"/>
              <a:t> 추가</a:t>
            </a:r>
            <a:endParaRPr lang="ko-KR" altLang="en-US" sz="1600" b="1" dirty="0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480585" y="3083476"/>
            <a:ext cx="6984776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LocationListener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mLocationListener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=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LocationListener()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@Override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public void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onLocationChanged(Location location)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mLastLocation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= location;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displayMap();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}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};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4492" y="4797152"/>
            <a:ext cx="4106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/>
              <a:t>mConnectionCallbacks</a:t>
            </a:r>
            <a:r>
              <a:rPr lang="en-US" altLang="ko-KR" sz="1600" b="1" dirty="0"/>
              <a:t> </a:t>
            </a:r>
            <a:r>
              <a:rPr lang="ko-KR" altLang="en-US" sz="1600" b="1" dirty="0" smtClean="0"/>
              <a:t>에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아래 라인 추가</a:t>
            </a:r>
            <a:endParaRPr lang="ko-KR" altLang="en-US" sz="1600" b="1" dirty="0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395536" y="5758242"/>
            <a:ext cx="8460432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@Override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public void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onDestroy()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LocationServices.</a:t>
            </a:r>
            <a:r>
              <a:rPr kumimoji="1" lang="ko-KR" altLang="ko-KR" sz="12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FusedLocationApi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.removeLocationUpdates(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mGoogleApiClient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mLocationListener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super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.onDestroy();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}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2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0601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지역검색앱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604724"/>
            <a:ext cx="382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검색 </a:t>
            </a:r>
            <a:r>
              <a:rPr lang="en-US" altLang="ko-KR" b="1" dirty="0" smtClean="0"/>
              <a:t>UI </a:t>
            </a:r>
            <a:r>
              <a:rPr lang="ko-KR" altLang="en-US" b="1" dirty="0" smtClean="0"/>
              <a:t>만들기 </a:t>
            </a:r>
            <a:r>
              <a:rPr lang="en-US" altLang="ko-KR" b="1" dirty="0" smtClean="0"/>
              <a:t>– </a:t>
            </a:r>
            <a:r>
              <a:rPr lang="en-US" altLang="ko-KR" b="1" dirty="0" err="1" smtClean="0"/>
              <a:t>SearchView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사용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539552" y="1162343"/>
            <a:ext cx="4824536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나눔고딕코딩"/>
                <a:ea typeface="나눔고딕코딩"/>
              </a:rPr>
              <a:t>menu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xmlns:android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"http://schemas.android.com/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apk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/res/android"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xmlns:tools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"http://schemas.android.com/tools"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tools:context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com.eastflag.sixweekproject.MainActivity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050" i="1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나눔고딕코딩"/>
                <a:ea typeface="나눔고딕코딩"/>
              </a:rPr>
              <a:t>item 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android:id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searchmap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android:icon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android:drawable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/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ic_menu_search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android:showAsAction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"always"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android:actionViewClass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android.widget.SearchView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나눔고딕코딩"/>
                <a:ea typeface="나눔고딕코딩"/>
              </a:rPr>
              <a:t>menu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  <a:endParaRPr lang="ko-KR" altLang="en-US" sz="1050" dirty="0"/>
          </a:p>
        </p:txBody>
      </p:sp>
      <p:sp>
        <p:nvSpPr>
          <p:cNvPr id="7" name="직사각형 6"/>
          <p:cNvSpPr/>
          <p:nvPr/>
        </p:nvSpPr>
        <p:spPr>
          <a:xfrm>
            <a:off x="550842" y="3094216"/>
            <a:ext cx="5821357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3F7F5F"/>
                </a:solidFill>
                <a:latin typeface="나눔고딕코딩"/>
                <a:ea typeface="나눔고딕코딩"/>
              </a:rPr>
              <a:t>//</a:t>
            </a:r>
            <a:r>
              <a:rPr lang="ko-KR" altLang="en-US" sz="105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서치뷰를</a:t>
            </a:r>
            <a:r>
              <a:rPr lang="ko-KR" altLang="en-US" sz="1050" dirty="0">
                <a:solidFill>
                  <a:srgbClr val="3F7F5F"/>
                </a:solidFill>
                <a:latin typeface="나눔고딕코딩"/>
                <a:ea typeface="나눔고딕코딩"/>
              </a:rPr>
              <a:t> 찾아서 </a:t>
            </a:r>
            <a:r>
              <a:rPr lang="ko-KR" altLang="en-US" sz="105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리스너를</a:t>
            </a:r>
            <a:r>
              <a:rPr lang="ko-KR" altLang="en-US" sz="1050" dirty="0">
                <a:solidFill>
                  <a:srgbClr val="3F7F5F"/>
                </a:solidFill>
                <a:latin typeface="나눔고딕코딩"/>
                <a:ea typeface="나눔고딕코딩"/>
              </a:rPr>
              <a:t> 정의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MenuItem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item = </a:t>
            </a:r>
            <a:r>
              <a:rPr lang="en-US" altLang="ko-KR" sz="105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menu.findItem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R.id.</a:t>
            </a:r>
            <a:r>
              <a:rPr lang="en-US" altLang="ko-KR" sz="1050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searchmap</a:t>
            </a:r>
            <a:r>
              <a:rPr lang="en-US" altLang="ko-KR" sz="1050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SearchView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sv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= (</a:t>
            </a:r>
            <a:r>
              <a:rPr lang="en-US" altLang="ko-KR" sz="105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SearchView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) </a:t>
            </a:r>
            <a:r>
              <a:rPr lang="en-US" altLang="ko-KR" sz="105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item.getActionView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endParaRPr lang="ko-KR" altLang="en-US" sz="1050" dirty="0">
              <a:latin typeface="나눔고딕코딩"/>
              <a:ea typeface="나눔고딕코딩"/>
            </a:endParaRPr>
          </a:p>
          <a:p>
            <a:r>
              <a:rPr lang="en-US" altLang="ko-KR" sz="105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sv.setOnQueryTextListener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05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OnQueryTextListener</a:t>
            </a:r>
            <a:r>
              <a:rPr lang="en-US" altLang="ko-KR" sz="105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 {</a:t>
            </a:r>
          </a:p>
          <a:p>
            <a:r>
              <a:rPr lang="en-US" altLang="ko-KR" sz="105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//</a:t>
            </a:r>
            <a:r>
              <a:rPr lang="ko-KR" altLang="en-US" sz="1050" dirty="0">
                <a:solidFill>
                  <a:srgbClr val="3F7F5F"/>
                </a:solidFill>
                <a:latin typeface="나눔고딕코딩"/>
                <a:ea typeface="나눔고딕코딩"/>
              </a:rPr>
              <a:t>완료 버튼 </a:t>
            </a:r>
            <a:r>
              <a:rPr lang="ko-KR" altLang="en-US" sz="105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클릭시</a:t>
            </a:r>
            <a:r>
              <a:rPr lang="ko-KR" altLang="en-US" sz="1050" dirty="0">
                <a:solidFill>
                  <a:srgbClr val="3F7F5F"/>
                </a:solidFill>
                <a:latin typeface="나눔고딕코딩"/>
                <a:ea typeface="나눔고딕코딩"/>
              </a:rPr>
              <a:t> 호출되는 </a:t>
            </a:r>
            <a:r>
              <a:rPr lang="ko-KR" altLang="en-US" sz="105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콜백</a:t>
            </a:r>
            <a:endParaRPr lang="ko-KR" altLang="en-US" sz="1050" dirty="0">
              <a:solidFill>
                <a:srgbClr val="3F7F5F"/>
              </a:solidFill>
              <a:latin typeface="나눔고딕코딩"/>
              <a:ea typeface="나눔고딕코딩"/>
            </a:endParaRPr>
          </a:p>
          <a:p>
            <a:r>
              <a:rPr lang="en-US" altLang="ko-KR" sz="1050" dirty="0" smtClean="0">
                <a:solidFill>
                  <a:srgbClr val="646464"/>
                </a:solidFill>
                <a:latin typeface="나눔고딕코딩"/>
                <a:ea typeface="나눔고딕코딩"/>
              </a:rPr>
              <a:t>    @</a:t>
            </a:r>
            <a:r>
              <a:rPr lang="en-US" altLang="ko-KR" sz="1050" dirty="0">
                <a:solidFill>
                  <a:srgbClr val="646464"/>
                </a:solidFill>
                <a:latin typeface="나눔고딕코딩"/>
                <a:ea typeface="나눔고딕코딩"/>
              </a:rPr>
              <a:t>Override</a:t>
            </a:r>
          </a:p>
          <a:p>
            <a:r>
              <a:rPr lang="en-US" altLang="ko-KR" sz="105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public</a:t>
            </a:r>
            <a:r>
              <a:rPr lang="en-US" altLang="ko-KR" sz="105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050" b="1" dirty="0" err="1">
                <a:solidFill>
                  <a:srgbClr val="7F0055"/>
                </a:solidFill>
                <a:latin typeface="나눔고딕코딩"/>
                <a:ea typeface="나눔고딕코딩"/>
              </a:rPr>
              <a:t>boolean</a:t>
            </a:r>
            <a:r>
              <a:rPr lang="en-US" altLang="ko-KR" sz="105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onQueryTextSubmit</a:t>
            </a:r>
            <a:r>
              <a:rPr lang="en-US" altLang="ko-KR" sz="1050" b="1" dirty="0">
                <a:solidFill>
                  <a:srgbClr val="000000"/>
                </a:solidFill>
                <a:latin typeface="나눔고딕코딩"/>
                <a:ea typeface="나눔고딕코딩"/>
              </a:rPr>
              <a:t>(String query) {</a:t>
            </a:r>
          </a:p>
          <a:p>
            <a:r>
              <a:rPr lang="en-US" altLang="ko-KR" sz="105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    //</a:t>
            </a:r>
            <a:r>
              <a:rPr lang="en-US" altLang="ko-KR" sz="1050" dirty="0">
                <a:solidFill>
                  <a:srgbClr val="3F7F5F"/>
                </a:solidFill>
                <a:latin typeface="나눔고딕코딩"/>
                <a:ea typeface="나눔고딕코딩"/>
              </a:rPr>
              <a:t>Place API</a:t>
            </a:r>
            <a:r>
              <a:rPr lang="ko-KR" altLang="en-US" sz="1050" dirty="0">
                <a:solidFill>
                  <a:srgbClr val="3F7F5F"/>
                </a:solidFill>
                <a:latin typeface="나눔고딕코딩"/>
                <a:ea typeface="나눔고딕코딩"/>
              </a:rPr>
              <a:t>를 호출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05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searchPlace</a:t>
            </a:r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(query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05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    //</a:t>
            </a:r>
            <a:r>
              <a:rPr lang="ko-KR" altLang="en-US" sz="1050" dirty="0">
                <a:solidFill>
                  <a:srgbClr val="3F7F5F"/>
                </a:solidFill>
                <a:latin typeface="나눔고딕코딩"/>
                <a:ea typeface="나눔고딕코딩"/>
              </a:rPr>
              <a:t>키보드 내리기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05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InputMethodManager</a:t>
            </a:r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imm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= (</a:t>
            </a:r>
            <a:r>
              <a:rPr lang="en-US" altLang="ko-KR" sz="105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InputMethodManager</a:t>
            </a:r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   </a:t>
            </a:r>
            <a:r>
              <a:rPr lang="en-US" altLang="ko-KR" sz="105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getSystemService</a:t>
            </a:r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05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Activity.</a:t>
            </a:r>
            <a:r>
              <a:rPr lang="en-US" altLang="ko-KR" sz="1050" i="1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INPUT_METHOD_SERVICE</a:t>
            </a:r>
            <a:r>
              <a:rPr lang="en-US" altLang="ko-KR" sz="1050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05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imm.toggleSoftInput</a:t>
            </a:r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05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InputMethodManager.</a:t>
            </a:r>
            <a:r>
              <a:rPr lang="en-US" altLang="ko-KR" sz="1050" i="1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HIDE_IMPLICIT_ONLY</a:t>
            </a:r>
            <a:r>
              <a:rPr lang="en-US" altLang="ko-KR" sz="1050" i="1" dirty="0">
                <a:solidFill>
                  <a:srgbClr val="000000"/>
                </a:solidFill>
                <a:latin typeface="나눔고딕코딩"/>
                <a:ea typeface="나눔고딕코딩"/>
              </a:rPr>
              <a:t>, 0);</a:t>
            </a:r>
          </a:p>
          <a:p>
            <a:r>
              <a:rPr lang="en-US" altLang="ko-KR" sz="105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  return</a:t>
            </a:r>
            <a:r>
              <a:rPr lang="en-US" altLang="ko-KR" sz="105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나눔고딕코딩"/>
                <a:ea typeface="나눔고딕코딩"/>
              </a:rPr>
              <a:t>false</a:t>
            </a:r>
            <a:r>
              <a:rPr lang="en-US" altLang="ko-KR" sz="1050" b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}</a:t>
            </a:r>
            <a:endParaRPr lang="en-US" altLang="ko-KR" sz="105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05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//</a:t>
            </a:r>
            <a:r>
              <a:rPr lang="ko-KR" altLang="en-US" sz="1050" dirty="0">
                <a:solidFill>
                  <a:srgbClr val="3F7F5F"/>
                </a:solidFill>
                <a:latin typeface="나눔고딕코딩"/>
                <a:ea typeface="나눔고딕코딩"/>
              </a:rPr>
              <a:t>텍스트가 </a:t>
            </a:r>
            <a:r>
              <a:rPr lang="ko-KR" altLang="en-US" sz="105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입력될때마다</a:t>
            </a:r>
            <a:r>
              <a:rPr lang="ko-KR" altLang="en-US" sz="1050" dirty="0">
                <a:solidFill>
                  <a:srgbClr val="3F7F5F"/>
                </a:solidFill>
                <a:latin typeface="나눔고딕코딩"/>
                <a:ea typeface="나눔고딕코딩"/>
              </a:rPr>
              <a:t> 호출되는 </a:t>
            </a:r>
            <a:r>
              <a:rPr lang="ko-KR" altLang="en-US" sz="105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콜백</a:t>
            </a:r>
            <a:endParaRPr lang="ko-KR" altLang="en-US" sz="1050" dirty="0">
              <a:solidFill>
                <a:srgbClr val="3F7F5F"/>
              </a:solidFill>
              <a:latin typeface="나눔고딕코딩"/>
              <a:ea typeface="나눔고딕코딩"/>
            </a:endParaRPr>
          </a:p>
          <a:p>
            <a:r>
              <a:rPr lang="en-US" altLang="ko-KR" sz="1050" dirty="0" smtClean="0">
                <a:solidFill>
                  <a:srgbClr val="646464"/>
                </a:solidFill>
                <a:latin typeface="나눔고딕코딩"/>
                <a:ea typeface="나눔고딕코딩"/>
              </a:rPr>
              <a:t>    @</a:t>
            </a:r>
            <a:r>
              <a:rPr lang="en-US" altLang="ko-KR" sz="1050" dirty="0">
                <a:solidFill>
                  <a:srgbClr val="646464"/>
                </a:solidFill>
                <a:latin typeface="나눔고딕코딩"/>
                <a:ea typeface="나눔고딕코딩"/>
              </a:rPr>
              <a:t>Override</a:t>
            </a:r>
          </a:p>
          <a:p>
            <a:r>
              <a:rPr lang="en-US" altLang="ko-KR" sz="105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public</a:t>
            </a:r>
            <a:r>
              <a:rPr lang="en-US" altLang="ko-KR" sz="105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050" b="1" dirty="0" err="1">
                <a:solidFill>
                  <a:srgbClr val="7F0055"/>
                </a:solidFill>
                <a:latin typeface="나눔고딕코딩"/>
                <a:ea typeface="나눔고딕코딩"/>
              </a:rPr>
              <a:t>boolean</a:t>
            </a:r>
            <a:r>
              <a:rPr lang="en-US" altLang="ko-KR" sz="105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onQueryTextChange</a:t>
            </a:r>
            <a:r>
              <a:rPr lang="en-US" altLang="ko-KR" sz="1050" b="1" dirty="0">
                <a:solidFill>
                  <a:srgbClr val="000000"/>
                </a:solidFill>
                <a:latin typeface="나눔고딕코딩"/>
                <a:ea typeface="나눔고딕코딩"/>
              </a:rPr>
              <a:t>(String </a:t>
            </a:r>
            <a:r>
              <a:rPr lang="en-US" altLang="ko-KR" sz="105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newText</a:t>
            </a:r>
            <a:r>
              <a:rPr lang="en-US" altLang="ko-KR" sz="1050" b="1" dirty="0">
                <a:solidFill>
                  <a:srgbClr val="000000"/>
                </a:solidFill>
                <a:latin typeface="나눔고딕코딩"/>
                <a:ea typeface="나눔고딕코딩"/>
              </a:rPr>
              <a:t>) {</a:t>
            </a:r>
          </a:p>
          <a:p>
            <a:r>
              <a:rPr lang="en-US" altLang="ko-KR" sz="105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  return</a:t>
            </a:r>
            <a:r>
              <a:rPr lang="en-US" altLang="ko-KR" sz="105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나눔고딕코딩"/>
                <a:ea typeface="나눔고딕코딩"/>
              </a:rPr>
              <a:t>false</a:t>
            </a:r>
            <a:r>
              <a:rPr lang="en-US" altLang="ko-KR" sz="1050" b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}</a:t>
            </a:r>
            <a:endParaRPr lang="en-US" altLang="ko-KR" sz="105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});</a:t>
            </a:r>
            <a:endParaRPr lang="ko-KR" alt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489085" y="899428"/>
            <a:ext cx="488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menu.xml--------------------------------------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9552" y="2771636"/>
            <a:ext cx="491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onCreateOptionsMenu</a:t>
            </a:r>
            <a:r>
              <a:rPr lang="en-US" altLang="ko-KR" dirty="0" smtClean="0"/>
              <a:t>-------------------------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65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0601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지역검색앱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604724"/>
            <a:ext cx="554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지역 검색 </a:t>
            </a:r>
            <a:r>
              <a:rPr lang="en-US" altLang="ko-KR" b="1" dirty="0" smtClean="0"/>
              <a:t>– </a:t>
            </a:r>
            <a:r>
              <a:rPr lang="ko-KR" altLang="en-US" b="1" dirty="0" err="1" smtClean="0"/>
              <a:t>구글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Places API </a:t>
            </a:r>
            <a:r>
              <a:rPr lang="ko-KR" altLang="en-US" b="1" dirty="0" smtClean="0"/>
              <a:t>사용 및 </a:t>
            </a:r>
            <a:r>
              <a:rPr lang="en-US" altLang="ko-KR" b="1" dirty="0" err="1" smtClean="0"/>
              <a:t>json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파싱하기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412776"/>
            <a:ext cx="806489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1) Places API </a:t>
            </a:r>
            <a:r>
              <a:rPr lang="ko-KR" altLang="en-US" sz="1400" dirty="0" smtClean="0"/>
              <a:t>라이브러리 사용하기</a:t>
            </a:r>
            <a:endParaRPr lang="en-US" altLang="ko-KR" sz="1400" dirty="0" smtClean="0"/>
          </a:p>
          <a:p>
            <a:r>
              <a:rPr lang="en-US" altLang="ko-KR" sz="1400" dirty="0"/>
              <a:t>Google </a:t>
            </a:r>
            <a:r>
              <a:rPr lang="en-US" altLang="ko-KR" sz="1400" dirty="0" err="1"/>
              <a:t>APis</a:t>
            </a:r>
            <a:r>
              <a:rPr lang="en-US" altLang="ko-KR" sz="1400" dirty="0"/>
              <a:t> Console(</a:t>
            </a:r>
            <a:r>
              <a:rPr lang="en-US" altLang="ko-KR" sz="1400" dirty="0">
                <a:hlinkClick r:id="rId2"/>
              </a:rPr>
              <a:t>https://code.google.com/apis/console/</a:t>
            </a:r>
            <a:r>
              <a:rPr lang="en-US" altLang="ko-KR" sz="1400" dirty="0"/>
              <a:t>)</a:t>
            </a:r>
            <a:r>
              <a:rPr lang="ko-KR" altLang="en-US" sz="1400" dirty="0"/>
              <a:t>로 </a:t>
            </a:r>
            <a:r>
              <a:rPr lang="ko-KR" altLang="en-US" sz="1400" dirty="0" smtClean="0"/>
              <a:t>이동</a:t>
            </a:r>
            <a:endParaRPr lang="en-US" altLang="ko-KR" sz="1400" dirty="0" smtClean="0"/>
          </a:p>
          <a:p>
            <a:r>
              <a:rPr lang="en-US" altLang="ko-KR" sz="1400" dirty="0" smtClean="0"/>
              <a:t>API </a:t>
            </a:r>
            <a:r>
              <a:rPr lang="ko-KR" altLang="en-US" sz="1400" dirty="0" smtClean="0"/>
              <a:t>및 인증 </a:t>
            </a:r>
            <a:r>
              <a:rPr lang="en-US" altLang="ko-KR" sz="1400" dirty="0" smtClean="0"/>
              <a:t>-&gt; API</a:t>
            </a:r>
            <a:r>
              <a:rPr lang="ko-KR" altLang="en-US" sz="1400" dirty="0" smtClean="0"/>
              <a:t> 메뉴 </a:t>
            </a:r>
            <a:r>
              <a:rPr lang="en-US" altLang="ko-KR" sz="1400" dirty="0" smtClean="0"/>
              <a:t>=&gt;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Places API </a:t>
            </a:r>
            <a:r>
              <a:rPr lang="ko-KR" altLang="en-US" sz="1400" dirty="0" smtClean="0"/>
              <a:t>사용 체크</a:t>
            </a:r>
            <a:endParaRPr lang="en-US" altLang="ko-KR" sz="1400" dirty="0" smtClean="0"/>
          </a:p>
          <a:p>
            <a:r>
              <a:rPr lang="en-US" altLang="ko-KR" sz="1400" dirty="0" smtClean="0"/>
              <a:t>API </a:t>
            </a:r>
            <a:r>
              <a:rPr lang="ko-KR" altLang="en-US" sz="1400" dirty="0" smtClean="0"/>
              <a:t>및 인증 </a:t>
            </a:r>
            <a:r>
              <a:rPr lang="en-US" altLang="ko-KR" sz="1400" dirty="0" smtClean="0"/>
              <a:t>-&gt; </a:t>
            </a:r>
            <a:r>
              <a:rPr lang="ko-KR" altLang="en-US" sz="1400" dirty="0" smtClean="0"/>
              <a:t>사용자 인증 </a:t>
            </a:r>
            <a:r>
              <a:rPr lang="en-US" altLang="ko-KR" sz="1400" dirty="0" smtClean="0"/>
              <a:t>=&gt; </a:t>
            </a:r>
            <a:r>
              <a:rPr lang="ko-KR" altLang="en-US" sz="1400" dirty="0" err="1" smtClean="0"/>
              <a:t>새키</a:t>
            </a:r>
            <a:r>
              <a:rPr lang="ko-KR" altLang="en-US" sz="1400" dirty="0" smtClean="0"/>
              <a:t> 만들기 에서 브라우</a:t>
            </a:r>
            <a:r>
              <a:rPr lang="ko-KR" altLang="en-US" sz="1400" dirty="0"/>
              <a:t>저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키 생성 </a:t>
            </a:r>
            <a:r>
              <a:rPr lang="en-US" altLang="ko-KR" sz="1400" dirty="0" smtClean="0"/>
              <a:t>=&gt; </a:t>
            </a:r>
            <a:r>
              <a:rPr lang="ko-KR" altLang="en-US" sz="1400" dirty="0" smtClean="0"/>
              <a:t>키 복사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2) Places API </a:t>
            </a:r>
            <a:r>
              <a:rPr lang="ko-KR" altLang="en-US" sz="1400" dirty="0" smtClean="0"/>
              <a:t>프로토콜 살펴보기</a:t>
            </a:r>
            <a:endParaRPr lang="en-US" altLang="ko-KR" sz="1400" dirty="0" smtClean="0"/>
          </a:p>
          <a:p>
            <a:r>
              <a:rPr lang="en-US" altLang="ko-KR" sz="1400" dirty="0">
                <a:hlinkClick r:id="rId3"/>
              </a:rPr>
              <a:t>https://</a:t>
            </a:r>
            <a:r>
              <a:rPr lang="en-US" altLang="ko-KR" sz="1400" dirty="0" smtClean="0">
                <a:hlinkClick r:id="rId3"/>
              </a:rPr>
              <a:t>developers.google.com/places/documentation/search?hl=ko</a:t>
            </a:r>
            <a:endParaRPr lang="en-US" altLang="ko-KR" sz="1400" dirty="0" smtClean="0"/>
          </a:p>
          <a:p>
            <a:r>
              <a:rPr lang="en-US" altLang="ko-KR" sz="1400" dirty="0" err="1" smtClean="0"/>
              <a:t>url</a:t>
            </a:r>
            <a:r>
              <a:rPr lang="en-US" altLang="ko-KR" sz="1400" dirty="0" smtClean="0"/>
              <a:t> : </a:t>
            </a:r>
            <a:r>
              <a:rPr lang="en-US" altLang="ko-KR" sz="1400" dirty="0"/>
              <a:t>https://maps.googleapis.com/maps/api/place/nearbysearch/</a:t>
            </a:r>
            <a:r>
              <a:rPr lang="en-US" altLang="ko-KR" sz="1400" i="1" dirty="0"/>
              <a:t>output</a:t>
            </a:r>
            <a:r>
              <a:rPr lang="en-US" altLang="ko-KR" sz="1400" dirty="0"/>
              <a:t>?</a:t>
            </a:r>
            <a:r>
              <a:rPr lang="en-US" altLang="ko-KR" sz="1400" i="1" dirty="0"/>
              <a:t>parameters</a:t>
            </a:r>
            <a:endParaRPr lang="en-US" altLang="ko-KR" sz="1400" dirty="0" smtClean="0"/>
          </a:p>
          <a:p>
            <a:r>
              <a:rPr lang="en-US" altLang="ko-KR" sz="1400" dirty="0" smtClean="0"/>
              <a:t>Output</a:t>
            </a:r>
            <a:r>
              <a:rPr lang="ko-KR" altLang="en-US" sz="1400" dirty="0" smtClean="0"/>
              <a:t>은 </a:t>
            </a:r>
            <a:r>
              <a:rPr lang="en-US" altLang="ko-KR" sz="1400" dirty="0" err="1" smtClean="0"/>
              <a:t>json</a:t>
            </a:r>
            <a:r>
              <a:rPr lang="en-US" altLang="ko-KR" sz="1400" dirty="0" smtClean="0"/>
              <a:t> or xml</a:t>
            </a:r>
          </a:p>
          <a:p>
            <a:r>
              <a:rPr lang="en-US" altLang="ko-KR" sz="1400" dirty="0" smtClean="0"/>
              <a:t>Parameters : get </a:t>
            </a:r>
            <a:r>
              <a:rPr lang="ko-KR" altLang="en-US" sz="1400" dirty="0" smtClean="0"/>
              <a:t>방식</a:t>
            </a:r>
            <a:endParaRPr lang="en-US" altLang="ko-KR" sz="1400" dirty="0" smtClean="0"/>
          </a:p>
          <a:p>
            <a:r>
              <a:rPr lang="en-US" altLang="ko-KR" sz="1400" dirty="0" smtClean="0"/>
              <a:t>location=33.8670522,151.1957362&amp;radius=500&amp;types=</a:t>
            </a:r>
            <a:r>
              <a:rPr lang="en-US" altLang="ko-KR" sz="1400" dirty="0" err="1" smtClean="0"/>
              <a:t>food&amp;name</a:t>
            </a:r>
            <a:r>
              <a:rPr lang="en-US" altLang="ko-KR" sz="1400" dirty="0" smtClean="0"/>
              <a:t>=</a:t>
            </a:r>
            <a:r>
              <a:rPr lang="en-US" altLang="ko-KR" sz="1400" dirty="0" err="1" smtClean="0"/>
              <a:t>harbour&amp;sensor</a:t>
            </a:r>
            <a:r>
              <a:rPr lang="en-US" altLang="ko-KR" sz="1400" dirty="0" smtClean="0"/>
              <a:t>=</a:t>
            </a:r>
            <a:r>
              <a:rPr lang="en-US" altLang="ko-KR" sz="1400" dirty="0" err="1" smtClean="0"/>
              <a:t>false&amp;key</a:t>
            </a:r>
            <a:r>
              <a:rPr lang="en-US" altLang="ko-KR" sz="1400" dirty="0" smtClean="0"/>
              <a:t>=</a:t>
            </a:r>
            <a:r>
              <a:rPr lang="en-US" altLang="ko-KR" sz="1400" i="1" dirty="0" err="1" smtClean="0"/>
              <a:t>AddYourOwnKeyHere</a:t>
            </a:r>
            <a:endParaRPr lang="en-US" altLang="ko-KR" sz="1400" dirty="0" smtClean="0"/>
          </a:p>
          <a:p>
            <a:r>
              <a:rPr lang="en-US" altLang="ko-KR" sz="1400" dirty="0" smtClean="0"/>
              <a:t>=&gt; </a:t>
            </a:r>
            <a:r>
              <a:rPr lang="ko-KR" altLang="en-US" sz="1400" dirty="0" smtClean="0"/>
              <a:t>브라우저에서 </a:t>
            </a:r>
            <a:r>
              <a:rPr lang="en-US" altLang="ko-KR" sz="1400" dirty="0" smtClean="0"/>
              <a:t>get</a:t>
            </a:r>
            <a:r>
              <a:rPr lang="ko-KR" altLang="en-US" sz="1400" dirty="0" smtClean="0"/>
              <a:t>으로 호출하여 제대로 결과값이 나오는지 확인한다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972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0601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지역검색앱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3528" y="1484784"/>
            <a:ext cx="8208912" cy="5770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rgbClr val="7F0055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private</a:t>
            </a:r>
            <a:r>
              <a:rPr lang="en-US" altLang="ko-KR" sz="1050" b="1" dirty="0">
                <a:solidFill>
                  <a:srgbClr val="000000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 String </a:t>
            </a:r>
            <a:r>
              <a:rPr lang="en-US" altLang="ko-KR" sz="1050" b="1" dirty="0" err="1">
                <a:solidFill>
                  <a:srgbClr val="0000C0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searchUrl</a:t>
            </a:r>
            <a:r>
              <a:rPr lang="en-US" altLang="ko-KR" sz="1050" b="1" dirty="0">
                <a:solidFill>
                  <a:srgbClr val="000000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 = </a:t>
            </a:r>
            <a:endParaRPr lang="en-US" altLang="ko-KR" sz="1050" b="1" dirty="0" smtClean="0">
              <a:solidFill>
                <a:srgbClr val="000000"/>
              </a:solidFill>
              <a:highlight>
                <a:srgbClr val="E8F2FE"/>
              </a:highlight>
              <a:latin typeface="나눔고딕코딩"/>
              <a:ea typeface="나눔고딕코딩"/>
            </a:endParaRPr>
          </a:p>
          <a:p>
            <a:r>
              <a:rPr lang="en-US" altLang="ko-KR" sz="1050" b="1" dirty="0" smtClean="0">
                <a:solidFill>
                  <a:srgbClr val="2A00FF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"</a:t>
            </a:r>
            <a:r>
              <a:rPr lang="en-US" altLang="ko-KR" sz="1050" b="1" dirty="0">
                <a:solidFill>
                  <a:srgbClr val="2A00FF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https://maps.googleapis.com/maps/</a:t>
            </a:r>
            <a:r>
              <a:rPr lang="en-US" altLang="ko-KR" sz="1050" b="1" dirty="0" err="1">
                <a:solidFill>
                  <a:srgbClr val="2A00FF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api</a:t>
            </a:r>
            <a:r>
              <a:rPr lang="en-US" altLang="ko-KR" sz="1050" b="1" dirty="0">
                <a:solidFill>
                  <a:srgbClr val="2A00FF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/place/</a:t>
            </a:r>
            <a:r>
              <a:rPr lang="en-US" altLang="ko-KR" sz="1050" b="1" dirty="0" err="1">
                <a:solidFill>
                  <a:srgbClr val="2A00FF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nearbysearch</a:t>
            </a:r>
            <a:r>
              <a:rPr lang="en-US" altLang="ko-KR" sz="1050" b="1" dirty="0">
                <a:solidFill>
                  <a:srgbClr val="2A00FF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/</a:t>
            </a:r>
            <a:r>
              <a:rPr lang="en-US" altLang="ko-KR" sz="1050" b="1" dirty="0" err="1">
                <a:solidFill>
                  <a:srgbClr val="2A00FF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json?location</a:t>
            </a:r>
            <a:r>
              <a:rPr lang="en-US" altLang="ko-KR" sz="1050" b="1" dirty="0">
                <a:solidFill>
                  <a:srgbClr val="2A00FF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=%</a:t>
            </a:r>
            <a:r>
              <a:rPr lang="en-US" altLang="ko-KR" sz="1050" b="1" dirty="0" err="1">
                <a:solidFill>
                  <a:srgbClr val="2A00FF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s&amp;radius</a:t>
            </a:r>
            <a:r>
              <a:rPr lang="en-US" altLang="ko-KR" sz="1050" b="1" dirty="0">
                <a:solidFill>
                  <a:srgbClr val="2A00FF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=500&amp;types=</a:t>
            </a:r>
            <a:r>
              <a:rPr lang="en-US" altLang="ko-KR" sz="1050" b="1" dirty="0" err="1">
                <a:solidFill>
                  <a:srgbClr val="2A00FF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food&amp;sensor</a:t>
            </a:r>
            <a:r>
              <a:rPr lang="en-US" altLang="ko-KR" sz="1050" b="1" dirty="0">
                <a:solidFill>
                  <a:srgbClr val="2A00FF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=</a:t>
            </a:r>
            <a:r>
              <a:rPr lang="en-US" altLang="ko-KR" sz="1050" b="1" dirty="0" err="1">
                <a:solidFill>
                  <a:srgbClr val="2A00FF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false&amp;key</a:t>
            </a:r>
            <a:r>
              <a:rPr lang="en-US" altLang="ko-KR" sz="1050" b="1" dirty="0">
                <a:solidFill>
                  <a:srgbClr val="2A00FF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=AIzaSyAjrXnxmyM1go9fYrxO2CgDxvAQx7_vD8A&amp;name=%s"</a:t>
            </a:r>
            <a:r>
              <a:rPr lang="en-US" altLang="ko-KR" sz="1050" b="1" dirty="0">
                <a:solidFill>
                  <a:srgbClr val="000000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;</a:t>
            </a:r>
            <a:endParaRPr lang="ko-KR" altLang="en-US" sz="1050" dirty="0"/>
          </a:p>
        </p:txBody>
      </p:sp>
      <p:sp>
        <p:nvSpPr>
          <p:cNvPr id="5" name="TextBox 4"/>
          <p:cNvSpPr txBox="1"/>
          <p:nvPr/>
        </p:nvSpPr>
        <p:spPr>
          <a:xfrm>
            <a:off x="179512" y="604724"/>
            <a:ext cx="554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지역 검색 </a:t>
            </a:r>
            <a:r>
              <a:rPr lang="en-US" altLang="ko-KR" b="1" dirty="0" smtClean="0"/>
              <a:t>– </a:t>
            </a:r>
            <a:r>
              <a:rPr lang="ko-KR" altLang="en-US" b="1" dirty="0" err="1" smtClean="0"/>
              <a:t>구글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Places API </a:t>
            </a:r>
            <a:r>
              <a:rPr lang="ko-KR" altLang="en-US" b="1" dirty="0" smtClean="0"/>
              <a:t>사용 및 </a:t>
            </a:r>
            <a:r>
              <a:rPr lang="en-US" altLang="ko-KR" b="1" dirty="0" err="1" smtClean="0"/>
              <a:t>json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파싱하기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369609" y="2545201"/>
            <a:ext cx="45720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Place {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public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String </a:t>
            </a:r>
            <a:r>
              <a:rPr lang="en-US" altLang="ko-KR" sz="1200" b="1" dirty="0">
                <a:solidFill>
                  <a:srgbClr val="0000C0"/>
                </a:solidFill>
                <a:latin typeface="나눔고딕코딩"/>
                <a:ea typeface="나눔고딕코딩"/>
              </a:rPr>
              <a:t>name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public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String </a:t>
            </a:r>
            <a:r>
              <a:rPr lang="en-US" altLang="ko-KR" sz="1200" b="1" dirty="0">
                <a:solidFill>
                  <a:srgbClr val="0000C0"/>
                </a:solidFill>
                <a:latin typeface="나눔고딕코딩"/>
                <a:ea typeface="나눔고딕코딩"/>
              </a:rPr>
              <a:t>vicinity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public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double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lat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public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double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lng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69609" y="119675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초기화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69609" y="2224212"/>
            <a:ext cx="1616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DTO </a:t>
            </a:r>
            <a:r>
              <a:rPr lang="ko-KR" altLang="en-US" sz="1400" dirty="0" smtClean="0"/>
              <a:t>클래스 정의 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467544" y="4549757"/>
            <a:ext cx="7704856" cy="1615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searchPlace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(String query) {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if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b="1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mLoc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==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null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 {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  return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}</a:t>
            </a:r>
            <a:endParaRPr lang="en-US" altLang="ko-KR" sz="11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endParaRPr lang="ko-KR" altLang="en-US" sz="1100" dirty="0"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String 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url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String.</a:t>
            </a:r>
            <a:r>
              <a:rPr lang="en-US" altLang="ko-KR" sz="11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format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searchUrl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100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mLoc</a:t>
            </a:r>
            <a:r>
              <a:rPr lang="en-US" altLang="ko-KR" sz="11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.getLatitude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() + 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","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 + </a:t>
            </a:r>
            <a:r>
              <a:rPr lang="en-US" altLang="ko-KR" sz="1100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mLoc</a:t>
            </a:r>
            <a:r>
              <a:rPr lang="en-US" altLang="ko-KR" sz="11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.getLongitude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(), query);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Log.</a:t>
            </a:r>
            <a:r>
              <a:rPr lang="en-US" altLang="ko-KR" sz="1100" i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d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"LDK"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1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"url:"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 + </a:t>
            </a:r>
            <a:r>
              <a:rPr lang="en-US" altLang="ko-KR" sz="11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url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endParaRPr lang="en-US" altLang="ko-KR" sz="11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467544" y="4241980"/>
            <a:ext cx="2170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searchPalce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함수 구현</a:t>
            </a:r>
            <a:r>
              <a:rPr lang="en-US" altLang="ko-KR" sz="1400" dirty="0" smtClean="0"/>
              <a:t>(1)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0500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0601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지역검색앱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604724"/>
            <a:ext cx="554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지역 검색 </a:t>
            </a:r>
            <a:r>
              <a:rPr lang="en-US" altLang="ko-KR" b="1" dirty="0" smtClean="0"/>
              <a:t>– </a:t>
            </a:r>
            <a:r>
              <a:rPr lang="ko-KR" altLang="en-US" b="1" dirty="0" err="1" smtClean="0"/>
              <a:t>구글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Places API </a:t>
            </a:r>
            <a:r>
              <a:rPr lang="ko-KR" altLang="en-US" b="1" dirty="0" smtClean="0"/>
              <a:t>사용 및 </a:t>
            </a:r>
            <a:r>
              <a:rPr lang="en-US" altLang="ko-KR" b="1" dirty="0" err="1" smtClean="0"/>
              <a:t>json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파싱하기</a:t>
            </a:r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395536" y="1340768"/>
            <a:ext cx="7992888" cy="5424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rgbClr val="7F0055"/>
                </a:solidFill>
                <a:latin typeface="나눔고딕코딩"/>
                <a:ea typeface="나눔고딕코딩"/>
              </a:rPr>
              <a:t>private</a:t>
            </a:r>
            <a:r>
              <a:rPr lang="en-US" altLang="ko-KR" sz="105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05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searchPlace</a:t>
            </a:r>
            <a:r>
              <a:rPr lang="en-US" altLang="ko-KR" sz="1050" b="1" dirty="0">
                <a:solidFill>
                  <a:srgbClr val="000000"/>
                </a:solidFill>
                <a:latin typeface="나눔고딕코딩"/>
                <a:ea typeface="나눔고딕코딩"/>
              </a:rPr>
              <a:t>(String query) {</a:t>
            </a:r>
          </a:p>
          <a:p>
            <a:r>
              <a:rPr lang="en-US" altLang="ko-KR" sz="105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  </a:t>
            </a:r>
          </a:p>
          <a:p>
            <a:r>
              <a:rPr lang="en-US" altLang="ko-KR" sz="1050" dirty="0">
                <a:solidFill>
                  <a:srgbClr val="0000C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05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 </a:t>
            </a:r>
            <a:r>
              <a:rPr lang="en-US" altLang="ko-KR" sz="105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mAq</a:t>
            </a:r>
            <a:r>
              <a:rPr lang="en-US" altLang="ko-KR" sz="105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.ajax</a:t>
            </a:r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05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url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05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JSONObject.</a:t>
            </a:r>
            <a:r>
              <a:rPr lang="en-US" altLang="ko-KR" sz="1050" b="1" dirty="0" err="1">
                <a:solidFill>
                  <a:srgbClr val="7F0055"/>
                </a:solidFill>
                <a:latin typeface="나눔고딕코딩"/>
                <a:ea typeface="나눔고딕코딩"/>
              </a:rPr>
              <a:t>class</a:t>
            </a:r>
            <a:r>
              <a:rPr lang="en-US" altLang="ko-KR" sz="1050" b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05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AjaxCallback</a:t>
            </a:r>
            <a:r>
              <a:rPr lang="en-US" altLang="ko-KR" sz="1050" b="1" dirty="0">
                <a:solidFill>
                  <a:srgbClr val="00000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5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JSONObject</a:t>
            </a:r>
            <a:r>
              <a:rPr lang="en-US" altLang="ko-KR" sz="1050" b="1" dirty="0">
                <a:solidFill>
                  <a:srgbClr val="000000"/>
                </a:solidFill>
                <a:latin typeface="나눔고딕코딩"/>
                <a:ea typeface="나눔고딕코딩"/>
              </a:rPr>
              <a:t>&gt;(){</a:t>
            </a:r>
          </a:p>
          <a:p>
            <a:r>
              <a:rPr lang="en-US" altLang="ko-KR" sz="1050" dirty="0" smtClean="0">
                <a:solidFill>
                  <a:srgbClr val="646464"/>
                </a:solidFill>
                <a:latin typeface="나눔고딕코딩"/>
                <a:ea typeface="나눔고딕코딩"/>
              </a:rPr>
              <a:t>        @</a:t>
            </a:r>
            <a:r>
              <a:rPr lang="en-US" altLang="ko-KR" sz="1050" dirty="0">
                <a:solidFill>
                  <a:srgbClr val="646464"/>
                </a:solidFill>
                <a:latin typeface="나눔고딕코딩"/>
                <a:ea typeface="나눔고딕코딩"/>
              </a:rPr>
              <a:t>Override</a:t>
            </a:r>
          </a:p>
          <a:p>
            <a:r>
              <a:rPr lang="en-US" altLang="ko-KR" sz="105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  public</a:t>
            </a:r>
            <a:r>
              <a:rPr lang="en-US" altLang="ko-KR" sz="105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05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050" b="1" dirty="0">
                <a:solidFill>
                  <a:srgbClr val="000000"/>
                </a:solidFill>
                <a:latin typeface="나눔고딕코딩"/>
                <a:ea typeface="나눔고딕코딩"/>
              </a:rPr>
              <a:t> callback(String </a:t>
            </a:r>
            <a:r>
              <a:rPr lang="en-US" altLang="ko-KR" sz="105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url</a:t>
            </a:r>
            <a:r>
              <a:rPr lang="en-US" altLang="ko-KR" sz="1050" b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05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JSONObject</a:t>
            </a:r>
            <a:r>
              <a:rPr lang="en-US" altLang="ko-KR" sz="105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05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object,AjaxStatus</a:t>
            </a:r>
            <a:r>
              <a:rPr lang="en-US" altLang="ko-KR" sz="1050" b="1" dirty="0">
                <a:solidFill>
                  <a:srgbClr val="000000"/>
                </a:solidFill>
                <a:latin typeface="나눔고딕코딩"/>
                <a:ea typeface="나눔고딕코딩"/>
              </a:rPr>
              <a:t> status) {</a:t>
            </a:r>
          </a:p>
          <a:p>
            <a:r>
              <a:rPr lang="en-US" altLang="ko-KR" sz="105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      try</a:t>
            </a:r>
            <a:r>
              <a:rPr lang="en-US" altLang="ko-KR" sz="105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050" b="1" dirty="0">
                <a:solidFill>
                  <a:srgbClr val="000000"/>
                </a:solidFill>
                <a:latin typeface="나눔고딕코딩"/>
                <a:ea typeface="나눔고딕코딩"/>
              </a:rPr>
              <a:t>{</a:t>
            </a:r>
          </a:p>
          <a:p>
            <a:r>
              <a:rPr lang="en-US" altLang="ko-KR" sz="105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            //</a:t>
            </a:r>
            <a:r>
              <a:rPr lang="en-US" altLang="ko-KR" sz="1050" dirty="0">
                <a:solidFill>
                  <a:srgbClr val="3F7F5F"/>
                </a:solidFill>
                <a:latin typeface="나눔고딕코딩"/>
                <a:ea typeface="나눔고딕코딩"/>
              </a:rPr>
              <a:t>name, vicinity, </a:t>
            </a:r>
            <a:r>
              <a:rPr lang="en-US" altLang="ko-KR" sz="1050" u="sng" dirty="0" err="1">
                <a:solidFill>
                  <a:srgbClr val="3F7F5F"/>
                </a:solidFill>
                <a:latin typeface="나눔고딕코딩"/>
                <a:ea typeface="나눔고딕코딩"/>
              </a:rPr>
              <a:t>lat</a:t>
            </a:r>
            <a:r>
              <a:rPr lang="en-US" altLang="ko-KR" sz="105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050" u="sng" dirty="0" err="1">
                <a:solidFill>
                  <a:srgbClr val="3F7F5F"/>
                </a:solidFill>
                <a:latin typeface="나눔고딕코딩"/>
                <a:ea typeface="나눔고딕코딩"/>
              </a:rPr>
              <a:t>lon</a:t>
            </a:r>
            <a:r>
              <a:rPr lang="en-US" altLang="ko-KR" sz="105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 4</a:t>
            </a:r>
            <a:r>
              <a:rPr lang="ko-KR" altLang="en-US" sz="105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개를 </a:t>
            </a:r>
            <a:r>
              <a:rPr lang="ko-KR" altLang="en-US" sz="1050" u="sng" dirty="0" err="1">
                <a:solidFill>
                  <a:srgbClr val="3F7F5F"/>
                </a:solidFill>
                <a:latin typeface="나눔고딕코딩"/>
                <a:ea typeface="나눔고딕코딩"/>
              </a:rPr>
              <a:t>파싱해서</a:t>
            </a:r>
            <a:r>
              <a:rPr lang="ko-KR" altLang="en-US" sz="105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050" u="sng" dirty="0" err="1">
                <a:solidFill>
                  <a:srgbClr val="3F7F5F"/>
                </a:solidFill>
                <a:latin typeface="나눔고딕코딩"/>
                <a:ea typeface="나눔고딕코딩"/>
              </a:rPr>
              <a:t>mPlaceList</a:t>
            </a:r>
            <a:r>
              <a:rPr lang="en-US" altLang="ko-KR" sz="105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 </a:t>
            </a:r>
            <a:r>
              <a:rPr lang="ko-KR" altLang="en-US" sz="105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컬렉션에 </a:t>
            </a:r>
            <a:r>
              <a:rPr lang="en-US" altLang="ko-KR" sz="105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add</a:t>
            </a:r>
            <a:r>
              <a:rPr lang="ko-KR" altLang="en-US" sz="105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하기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    </a:t>
            </a:r>
            <a:r>
              <a:rPr lang="en-US" altLang="ko-KR" sz="105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JSONArray</a:t>
            </a:r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array = </a:t>
            </a:r>
            <a:r>
              <a:rPr lang="en-US" altLang="ko-KR" sz="105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object.getJSONArray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나눔고딕코딩"/>
                <a:ea typeface="나눔고딕코딩"/>
              </a:rPr>
              <a:t>"results"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nn-NO" altLang="ko-KR" sz="1050" b="1" dirty="0">
                <a:solidFill>
                  <a:srgbClr val="7F0055"/>
                </a:solidFill>
                <a:latin typeface="나눔고딕코딩"/>
                <a:ea typeface="나눔고딕코딩"/>
              </a:rPr>
              <a:t> </a:t>
            </a:r>
            <a:r>
              <a:rPr lang="nn-NO" altLang="ko-KR" sz="105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         for</a:t>
            </a:r>
            <a:r>
              <a:rPr lang="nn-NO" altLang="ko-KR" sz="105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nn-NO" altLang="ko-KR" sz="105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int</a:t>
            </a:r>
            <a:r>
              <a:rPr lang="nn-NO" altLang="ko-KR" sz="105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nn-NO" altLang="ko-KR" sz="1050" b="1" dirty="0">
                <a:solidFill>
                  <a:srgbClr val="000000"/>
                </a:solidFill>
                <a:latin typeface="나눔고딕코딩"/>
                <a:ea typeface="나눔고딕코딩"/>
              </a:rPr>
              <a:t>i=0; i &lt; array.length() ; i++) {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        </a:t>
            </a:r>
            <a:r>
              <a:rPr lang="en-US" altLang="ko-KR" sz="105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JSONObject</a:t>
            </a:r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json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05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array.getJSONObject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(i);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        String 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name = </a:t>
            </a:r>
            <a:r>
              <a:rPr lang="en-US" altLang="ko-KR" sz="105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json.getString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나눔고딕코딩"/>
                <a:ea typeface="나눔고딕코딩"/>
              </a:rPr>
              <a:t>"name"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        String 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vicinity = </a:t>
            </a:r>
            <a:r>
              <a:rPr lang="en-US" altLang="ko-KR" sz="105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json.getString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나눔고딕코딩"/>
                <a:ea typeface="나눔고딕코딩"/>
              </a:rPr>
              <a:t>"vicinity"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        String </a:t>
            </a:r>
            <a:r>
              <a:rPr lang="en-US" altLang="ko-KR" sz="105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lat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05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json.getJSONObject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나눔고딕코딩"/>
                <a:ea typeface="나눔고딕코딩"/>
              </a:rPr>
              <a:t>"geometry"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).</a:t>
            </a:r>
            <a:r>
              <a:rPr lang="en-US" altLang="ko-KR" sz="105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getJSONObject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나눔고딕코딩"/>
                <a:ea typeface="나눔고딕코딩"/>
              </a:rPr>
              <a:t>"location"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).</a:t>
            </a:r>
            <a:r>
              <a:rPr lang="en-US" altLang="ko-KR" sz="105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getString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dirty="0" err="1">
                <a:solidFill>
                  <a:srgbClr val="2A00FF"/>
                </a:solidFill>
                <a:latin typeface="나눔고딕코딩"/>
                <a:ea typeface="나눔고딕코딩"/>
              </a:rPr>
              <a:t>lat</a:t>
            </a:r>
            <a:r>
              <a:rPr lang="en-US" altLang="ko-KR" sz="1050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        String </a:t>
            </a:r>
            <a:r>
              <a:rPr lang="en-US" altLang="ko-KR" sz="105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lng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05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json.getJSONObject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나눔고딕코딩"/>
                <a:ea typeface="나눔고딕코딩"/>
              </a:rPr>
              <a:t>"geometry"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).</a:t>
            </a:r>
            <a:r>
              <a:rPr lang="en-US" altLang="ko-KR" sz="105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getJSONObject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나눔고딕코딩"/>
                <a:ea typeface="나눔고딕코딩"/>
              </a:rPr>
              <a:t>"location"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).</a:t>
            </a:r>
            <a:r>
              <a:rPr lang="en-US" altLang="ko-KR" sz="105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getString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050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dirty="0" err="1">
                <a:solidFill>
                  <a:srgbClr val="2A00FF"/>
                </a:solidFill>
                <a:latin typeface="나눔고딕코딩"/>
                <a:ea typeface="나눔고딕코딩"/>
              </a:rPr>
              <a:t>lng</a:t>
            </a:r>
            <a:r>
              <a:rPr lang="en-US" altLang="ko-KR" sz="1050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endParaRPr lang="ko-KR" altLang="en-US" sz="1050" dirty="0">
              <a:latin typeface="나눔고딕코딩"/>
              <a:ea typeface="나눔고딕코딩"/>
            </a:endParaRPr>
          </a:p>
          <a:p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        Place </a:t>
            </a:r>
            <a:r>
              <a:rPr lang="en-US" altLang="ko-KR" sz="105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place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05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050" b="1" dirty="0">
                <a:solidFill>
                  <a:srgbClr val="000000"/>
                </a:solidFill>
                <a:latin typeface="나눔고딕코딩"/>
                <a:ea typeface="나눔고딕코딩"/>
              </a:rPr>
              <a:t> Place();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        place.</a:t>
            </a:r>
            <a:r>
              <a:rPr lang="en-US" altLang="ko-KR" sz="105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name</a:t>
            </a:r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 name;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        </a:t>
            </a:r>
            <a:r>
              <a:rPr lang="en-US" altLang="ko-KR" sz="105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place.</a:t>
            </a:r>
            <a:r>
              <a:rPr lang="en-US" altLang="ko-KR" sz="105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vicinity</a:t>
            </a:r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 vicinity;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        </a:t>
            </a:r>
            <a:r>
              <a:rPr lang="en-US" altLang="ko-KR" sz="105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place.</a:t>
            </a:r>
            <a:r>
              <a:rPr lang="en-US" altLang="ko-KR" sz="105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lat</a:t>
            </a:r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 </a:t>
            </a:r>
            <a:r>
              <a:rPr lang="en-US" altLang="ko-KR" sz="105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Double.</a:t>
            </a:r>
            <a:r>
              <a:rPr lang="en-US" altLang="ko-KR" sz="105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parseDouble</a:t>
            </a:r>
            <a:r>
              <a:rPr lang="en-US" altLang="ko-KR" sz="1050" i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05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lat</a:t>
            </a:r>
            <a:r>
              <a:rPr lang="en-US" altLang="ko-KR" sz="1050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        </a:t>
            </a:r>
            <a:r>
              <a:rPr lang="en-US" altLang="ko-KR" sz="105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place.</a:t>
            </a:r>
            <a:r>
              <a:rPr lang="en-US" altLang="ko-KR" sz="105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lng</a:t>
            </a:r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 </a:t>
            </a:r>
            <a:r>
              <a:rPr lang="en-US" altLang="ko-KR" sz="105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Double.</a:t>
            </a:r>
            <a:r>
              <a:rPr lang="en-US" altLang="ko-KR" sz="105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parseDouble</a:t>
            </a:r>
            <a:r>
              <a:rPr lang="en-US" altLang="ko-KR" sz="1050" i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05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lng</a:t>
            </a:r>
            <a:r>
              <a:rPr lang="en-US" altLang="ko-KR" sz="1050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05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                  </a:t>
            </a:r>
            <a:r>
              <a:rPr lang="en-US" altLang="ko-KR" sz="105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mPlaceList</a:t>
            </a:r>
            <a:r>
              <a:rPr lang="en-US" altLang="ko-KR" sz="105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.add</a:t>
            </a:r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(place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endParaRPr lang="ko-KR" altLang="en-US" sz="1050" dirty="0">
              <a:latin typeface="나눔고딕코딩"/>
              <a:ea typeface="나눔고딕코딩"/>
            </a:endParaRPr>
          </a:p>
          <a:p>
            <a:r>
              <a:rPr lang="en-US" altLang="ko-KR" sz="105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                //</a:t>
            </a:r>
            <a:r>
              <a:rPr lang="ko-KR" altLang="en-US" sz="105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구글맵에</a:t>
            </a:r>
            <a:r>
              <a:rPr lang="ko-KR" altLang="en-US" sz="1050" dirty="0">
                <a:solidFill>
                  <a:srgbClr val="3F7F5F"/>
                </a:solidFill>
                <a:latin typeface="나눔고딕코딩"/>
                <a:ea typeface="나눔고딕코딩"/>
              </a:rPr>
              <a:t> 결과 표시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        </a:t>
            </a:r>
            <a:r>
              <a:rPr lang="en-US" altLang="ko-KR" sz="105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overlayMap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05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                //</a:t>
            </a:r>
            <a:r>
              <a:rPr lang="ko-KR" altLang="en-US" sz="1050" dirty="0">
                <a:solidFill>
                  <a:srgbClr val="3F7F5F"/>
                </a:solidFill>
                <a:latin typeface="나눔고딕코딩"/>
                <a:ea typeface="나눔고딕코딩"/>
              </a:rPr>
              <a:t>리스트 </a:t>
            </a:r>
            <a:r>
              <a:rPr lang="ko-KR" altLang="en-US" sz="105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뷰</a:t>
            </a:r>
            <a:r>
              <a:rPr lang="ko-KR" altLang="en-US" sz="1050" dirty="0">
                <a:solidFill>
                  <a:srgbClr val="3F7F5F"/>
                </a:solidFill>
                <a:latin typeface="나눔고딕코딩"/>
                <a:ea typeface="나눔고딕코딩"/>
              </a:rPr>
              <a:t> 생성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        </a:t>
            </a:r>
            <a:r>
              <a:rPr lang="en-US" altLang="ko-KR" sz="105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displayList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    }</a:t>
            </a:r>
            <a:endParaRPr lang="ko-KR" altLang="en-US" sz="1050" dirty="0">
              <a:latin typeface="나눔고딕코딩"/>
              <a:ea typeface="나눔고딕코딩"/>
            </a:endParaRPr>
          </a:p>
          <a:p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} </a:t>
            </a:r>
            <a:r>
              <a:rPr lang="en-US" altLang="ko-KR" sz="1050" b="1" dirty="0">
                <a:solidFill>
                  <a:srgbClr val="7F0055"/>
                </a:solidFill>
                <a:latin typeface="나눔고딕코딩"/>
                <a:ea typeface="나눔고딕코딩"/>
              </a:rPr>
              <a:t>catch</a:t>
            </a:r>
            <a:r>
              <a:rPr lang="en-US" altLang="ko-KR" sz="1050" b="1" dirty="0">
                <a:solidFill>
                  <a:srgbClr val="000000"/>
                </a:solidFill>
                <a:latin typeface="나눔고딕코딩"/>
                <a:ea typeface="나눔고딕코딩"/>
              </a:rPr>
              <a:t> (</a:t>
            </a:r>
            <a:r>
              <a:rPr lang="en-US" altLang="ko-KR" sz="105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JSONException</a:t>
            </a:r>
            <a:r>
              <a:rPr lang="en-US" altLang="ko-KR" sz="1050" b="1" dirty="0">
                <a:solidFill>
                  <a:srgbClr val="000000"/>
                </a:solidFill>
                <a:latin typeface="나눔고딕코딩"/>
                <a:ea typeface="나눔고딕코딩"/>
              </a:rPr>
              <a:t> e1) {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} </a:t>
            </a:r>
            <a:r>
              <a:rPr lang="en-US" altLang="ko-KR" sz="1050" b="1" dirty="0">
                <a:solidFill>
                  <a:srgbClr val="7F0055"/>
                </a:solidFill>
                <a:latin typeface="나눔고딕코딩"/>
                <a:ea typeface="나눔고딕코딩"/>
              </a:rPr>
              <a:t>catch</a:t>
            </a:r>
            <a:r>
              <a:rPr lang="en-US" altLang="ko-KR" sz="1050" b="1" dirty="0">
                <a:solidFill>
                  <a:srgbClr val="000000"/>
                </a:solidFill>
                <a:latin typeface="나눔고딕코딩"/>
                <a:ea typeface="나눔고딕코딩"/>
              </a:rPr>
              <a:t> (</a:t>
            </a:r>
            <a:r>
              <a:rPr lang="en-US" altLang="ko-KR" sz="105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NumberFormatException</a:t>
            </a:r>
            <a:r>
              <a:rPr lang="en-US" altLang="ko-KR" sz="1050" b="1" dirty="0">
                <a:solidFill>
                  <a:srgbClr val="000000"/>
                </a:solidFill>
                <a:latin typeface="나눔고딕코딩"/>
                <a:ea typeface="나눔고딕코딩"/>
              </a:rPr>
              <a:t> e2) {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}</a:t>
            </a:r>
            <a:endParaRPr lang="en-US" altLang="ko-KR" sz="105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}</a:t>
            </a:r>
            <a:endParaRPr lang="en-US" altLang="ko-KR" sz="105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});</a:t>
            </a:r>
            <a:endParaRPr lang="en-US" altLang="ko-KR" sz="105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  <a:endParaRPr lang="ko-KR" alt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357705" y="1042863"/>
            <a:ext cx="2170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searchPalce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함수 구현</a:t>
            </a:r>
            <a:r>
              <a:rPr lang="en-US" altLang="ko-KR" sz="1400" dirty="0" smtClean="0"/>
              <a:t>(2)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552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0601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지역검색앱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87558" y="1412776"/>
            <a:ext cx="6432714" cy="26314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private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overlayMap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 {</a:t>
            </a:r>
          </a:p>
          <a:p>
            <a:r>
              <a:rPr lang="en-US" altLang="ko-KR" sz="11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//</a:t>
            </a:r>
            <a:r>
              <a:rPr lang="ko-KR" altLang="en-US" sz="110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파싱된</a:t>
            </a:r>
            <a:r>
              <a:rPr lang="ko-KR" altLang="en-US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 결과를 </a:t>
            </a:r>
            <a:r>
              <a:rPr lang="ko-KR" altLang="en-US" sz="110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맵에</a:t>
            </a:r>
            <a:r>
              <a:rPr lang="ko-KR" altLang="en-US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 표시하기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for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b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Place </a:t>
            </a:r>
            <a:r>
              <a:rPr lang="en-US" altLang="ko-KR" sz="1100" b="1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place</a:t>
            </a:r>
            <a:r>
              <a:rPr lang="en-US" altLang="ko-KR" sz="1100" b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 : </a:t>
            </a:r>
            <a:r>
              <a:rPr lang="en-US" altLang="ko-KR" sz="1100" b="1" dirty="0" err="1">
                <a:solidFill>
                  <a:srgbClr val="0000C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mPlaceList</a:t>
            </a:r>
            <a:r>
              <a:rPr lang="en-US" altLang="ko-KR" sz="1100" b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) {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MarkerOptions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opt =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MarkerOptions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opt.icon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BitmapDescriptorFactory.</a:t>
            </a:r>
            <a:r>
              <a:rPr lang="en-US" altLang="ko-KR" sz="1100" i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fromResource</a:t>
            </a:r>
            <a:r>
              <a:rPr lang="en-US" altLang="ko-KR" sz="1100" i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i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R.drawable.</a:t>
            </a:r>
            <a:r>
              <a:rPr lang="en-US" altLang="ko-KR" sz="1100" i="1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pin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));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opt.position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LatLng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place.</a:t>
            </a:r>
            <a:r>
              <a:rPr lang="en-US" altLang="ko-KR" sz="1100" b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lat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place.</a:t>
            </a:r>
            <a:r>
              <a:rPr lang="en-US" altLang="ko-KR" sz="1100" b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lng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));</a:t>
            </a:r>
            <a:r>
              <a:rPr lang="en-US" altLang="ko-KR" sz="1100" b="1" dirty="0">
                <a:solidFill>
                  <a:srgbClr val="3F7F5F"/>
                </a:solidFill>
                <a:latin typeface="나눔고딕코딩"/>
                <a:ea typeface="나눔고딕코딩"/>
              </a:rPr>
              <a:t>// </a:t>
            </a:r>
            <a:r>
              <a:rPr lang="ko-KR" altLang="en-US" sz="1100" b="1" dirty="0">
                <a:solidFill>
                  <a:srgbClr val="3F7F5F"/>
                </a:solidFill>
                <a:latin typeface="나눔고딕코딩"/>
                <a:ea typeface="나눔고딕코딩"/>
              </a:rPr>
              <a:t>위도 </a:t>
            </a:r>
            <a:r>
              <a:rPr lang="en-US" altLang="ko-KR" sz="1100" b="1" dirty="0">
                <a:solidFill>
                  <a:srgbClr val="3F7F5F"/>
                </a:solidFill>
                <a:latin typeface="나눔고딕코딩"/>
                <a:ea typeface="나눔고딕코딩"/>
              </a:rPr>
              <a:t>• </a:t>
            </a:r>
            <a:r>
              <a:rPr lang="ko-KR" altLang="en-US" sz="1100" b="1" dirty="0">
                <a:solidFill>
                  <a:srgbClr val="3F7F5F"/>
                </a:solidFill>
                <a:latin typeface="나눔고딕코딩"/>
                <a:ea typeface="나눔고딕코딩"/>
              </a:rPr>
              <a:t>경도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opt.title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(place.</a:t>
            </a:r>
            <a:r>
              <a:rPr lang="en-US" altLang="ko-KR" sz="11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name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); </a:t>
            </a:r>
            <a:r>
              <a:rPr lang="en-US" altLang="ko-KR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// </a:t>
            </a:r>
            <a:r>
              <a:rPr lang="ko-KR" altLang="en-US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제목 </a:t>
            </a:r>
            <a:r>
              <a:rPr lang="ko-KR" altLang="en-US" sz="110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미리보기</a:t>
            </a:r>
            <a:endParaRPr lang="ko-KR" altLang="en-US" sz="1100" dirty="0">
              <a:solidFill>
                <a:srgbClr val="3F7F5F"/>
              </a:solidFill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opt.snippet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place.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vicinity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mGoogleMap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.addMarker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(opt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).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showInfoWindow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1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</a:t>
            </a:r>
          </a:p>
          <a:p>
            <a:r>
              <a:rPr lang="en-US" altLang="ko-KR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//</a:t>
            </a:r>
            <a:r>
              <a:rPr lang="ko-KR" altLang="en-US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심화과제 </a:t>
            </a:r>
            <a:r>
              <a:rPr lang="en-US" altLang="ko-KR" sz="11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1: </a:t>
            </a:r>
            <a:r>
              <a:rPr lang="ko-KR" altLang="en-US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팻말을 클릭하면 </a:t>
            </a:r>
            <a:r>
              <a:rPr lang="en-US" altLang="ko-KR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place API</a:t>
            </a:r>
            <a:r>
              <a:rPr lang="ko-KR" altLang="en-US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중 </a:t>
            </a:r>
            <a:r>
              <a:rPr lang="en-US" altLang="ko-KR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detail </a:t>
            </a:r>
            <a:r>
              <a:rPr lang="ko-KR" altLang="en-US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정보를 가져오는 </a:t>
            </a:r>
            <a:r>
              <a:rPr lang="en-US" altLang="ko-KR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API</a:t>
            </a:r>
            <a:r>
              <a:rPr lang="ko-KR" altLang="en-US" sz="1100" dirty="0" err="1">
                <a:solidFill>
                  <a:srgbClr val="3F7F5F"/>
                </a:solidFill>
                <a:latin typeface="나눔고딕코딩"/>
                <a:ea typeface="나눔고딕코딩"/>
              </a:rPr>
              <a:t>를호출하고</a:t>
            </a:r>
            <a:r>
              <a:rPr lang="en-US" altLang="ko-KR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,</a:t>
            </a:r>
          </a:p>
          <a:p>
            <a:r>
              <a:rPr lang="en-US" altLang="ko-KR" sz="11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//</a:t>
            </a:r>
            <a:r>
              <a:rPr lang="en-US" altLang="ko-KR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info </a:t>
            </a:r>
            <a:r>
              <a:rPr lang="en-US" altLang="ko-KR" sz="11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window</a:t>
            </a:r>
            <a:r>
              <a:rPr lang="ko-KR" altLang="en-US" sz="11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에 홈페이지</a:t>
            </a:r>
            <a:r>
              <a:rPr lang="en-US" altLang="ko-KR" sz="11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, </a:t>
            </a:r>
            <a:r>
              <a:rPr lang="ko-KR" altLang="en-US" sz="11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이미지</a:t>
            </a:r>
            <a:r>
              <a:rPr lang="en-US" altLang="ko-KR" sz="11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, </a:t>
            </a:r>
            <a:r>
              <a:rPr lang="ko-KR" altLang="en-US" sz="11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전화번호</a:t>
            </a:r>
            <a:r>
              <a:rPr lang="en-US" altLang="ko-KR" sz="11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, </a:t>
            </a:r>
            <a:r>
              <a:rPr lang="ko-KR" altLang="en-US" sz="1100" u="sng" dirty="0">
                <a:solidFill>
                  <a:srgbClr val="3F7F5F"/>
                </a:solidFill>
                <a:latin typeface="나눔고딕코딩"/>
                <a:ea typeface="나눔고딕코딩"/>
              </a:rPr>
              <a:t>등등을 표시</a:t>
            </a:r>
          </a:p>
          <a:p>
            <a:r>
              <a:rPr lang="en-US" altLang="ko-KR" sz="11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//</a:t>
            </a:r>
            <a:r>
              <a:rPr lang="ko-KR" altLang="en-US" sz="11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심화과제 </a:t>
            </a:r>
            <a:r>
              <a:rPr lang="en-US" altLang="ko-KR" sz="11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2: </a:t>
            </a:r>
            <a:r>
              <a:rPr lang="ko-KR" altLang="en-US" sz="1100" dirty="0" err="1" smtClean="0">
                <a:solidFill>
                  <a:srgbClr val="3F7F5F"/>
                </a:solidFill>
                <a:latin typeface="나눔고딕코딩"/>
                <a:ea typeface="나눔고딕코딩"/>
              </a:rPr>
              <a:t>길찾기</a:t>
            </a:r>
            <a:r>
              <a:rPr lang="ko-KR" altLang="en-US" sz="11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</a:t>
            </a:r>
            <a:r>
              <a:rPr lang="ko-KR" altLang="en-US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서비스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}</a:t>
            </a:r>
            <a:endParaRPr lang="en-US" altLang="ko-KR" sz="11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  <a:endParaRPr lang="en-US" altLang="ko-KR" sz="1100" dirty="0">
              <a:solidFill>
                <a:srgbClr val="000000"/>
              </a:solidFill>
              <a:latin typeface="나눔고딕코딩"/>
              <a:ea typeface="나눔고딕코딩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7558" y="4941168"/>
            <a:ext cx="6432714" cy="110799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private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displayList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 {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MyAdapter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adapter =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MyAdapter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endParaRPr lang="ko-KR" altLang="en-US" sz="1100" dirty="0"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ListView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list = (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ListView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 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findViewById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R.id.</a:t>
            </a:r>
            <a:r>
              <a:rPr lang="en-US" altLang="ko-KR" sz="1100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listSearch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list.setAdapter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(adapter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  <a:endParaRPr lang="ko-KR" alt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604724"/>
            <a:ext cx="554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지역 검색 </a:t>
            </a:r>
            <a:r>
              <a:rPr lang="en-US" altLang="ko-KR" b="1" dirty="0" smtClean="0"/>
              <a:t>– </a:t>
            </a:r>
            <a:r>
              <a:rPr lang="ko-KR" altLang="en-US" b="1" dirty="0" err="1" smtClean="0"/>
              <a:t>구글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Places API </a:t>
            </a:r>
            <a:r>
              <a:rPr lang="ko-KR" altLang="en-US" b="1" dirty="0" smtClean="0"/>
              <a:t>사용 및 </a:t>
            </a:r>
            <a:r>
              <a:rPr lang="en-US" altLang="ko-KR" b="1" dirty="0" err="1" smtClean="0"/>
              <a:t>json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파싱하기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87558" y="1063467"/>
            <a:ext cx="357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overlayMap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구현 </a:t>
            </a:r>
            <a:r>
              <a:rPr lang="en-US" altLang="ko-KR" sz="1400" dirty="0" smtClean="0"/>
              <a:t>– </a:t>
            </a:r>
            <a:r>
              <a:rPr lang="ko-KR" altLang="en-US" sz="1400" dirty="0" smtClean="0"/>
              <a:t>지도에 </a:t>
            </a:r>
            <a:r>
              <a:rPr lang="ko-KR" altLang="en-US" sz="1400" dirty="0" err="1" smtClean="0"/>
              <a:t>마커</a:t>
            </a:r>
            <a:r>
              <a:rPr lang="ko-KR" altLang="en-US" sz="1400" dirty="0" smtClean="0"/>
              <a:t> 표시하기 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38075" y="4509120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displayList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함수 구현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3975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0601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지역검색앱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08882" y="1268760"/>
            <a:ext cx="6432714" cy="43242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MyAdapter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extends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BaseAdapter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{</a:t>
            </a:r>
            <a:endParaRPr lang="en-US" altLang="ko-KR" sz="1100" dirty="0">
              <a:latin typeface="나눔고딕코딩"/>
              <a:ea typeface="나눔고딕코딩"/>
            </a:endParaRPr>
          </a:p>
          <a:p>
            <a:endParaRPr lang="ko-KR" altLang="en-US" sz="1100" dirty="0"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646464"/>
                </a:solidFill>
                <a:latin typeface="나눔고딕코딩"/>
                <a:ea typeface="나눔고딕코딩"/>
              </a:rPr>
              <a:t>    @</a:t>
            </a:r>
            <a:r>
              <a:rPr lang="en-US" altLang="ko-KR" sz="1100" dirty="0">
                <a:solidFill>
                  <a:srgbClr val="646464"/>
                </a:solidFill>
                <a:latin typeface="나눔고딕코딩"/>
                <a:ea typeface="나눔고딕코딩"/>
              </a:rPr>
              <a:t>Override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public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View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getView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b="1" dirty="0" err="1">
                <a:solidFill>
                  <a:srgbClr val="7F0055"/>
                </a:solidFill>
                <a:latin typeface="나눔고딕코딩"/>
                <a:ea typeface="나눔고딕코딩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position, View </a:t>
            </a:r>
            <a:r>
              <a:rPr lang="en-US" altLang="ko-KR" sz="1100" b="1" dirty="0" err="1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convertView</a:t>
            </a:r>
            <a:r>
              <a:rPr lang="en-US" altLang="ko-KR" sz="1100" b="1" dirty="0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, </a:t>
            </a:r>
            <a:r>
              <a:rPr lang="en-US" altLang="ko-KR" sz="1100" b="1" dirty="0" err="1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ViewGroup</a:t>
            </a:r>
            <a:r>
              <a:rPr lang="en-US" altLang="ko-KR" sz="1100" b="1" dirty="0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 parent) {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Viewholder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holder;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  if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b="1" dirty="0" err="1" smtClean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convertView</a:t>
            </a:r>
            <a:r>
              <a:rPr lang="en-US" altLang="ko-KR" sz="1100" b="1" dirty="0" smtClean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== </a:t>
            </a:r>
            <a:r>
              <a:rPr lang="en-US" altLang="ko-KR" sz="1100" b="1" dirty="0">
                <a:solidFill>
                  <a:srgbClr val="7F0055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null</a:t>
            </a:r>
            <a:r>
              <a:rPr lang="en-US" altLang="ko-KR" sz="1100" b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) {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            </a:t>
            </a:r>
            <a:r>
              <a:rPr lang="en-US" altLang="ko-KR" sz="1100" dirty="0" err="1" smtClean="0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convertView</a:t>
            </a:r>
            <a:r>
              <a:rPr lang="en-US" altLang="ko-KR" sz="1100" dirty="0" smtClean="0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= 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View.</a:t>
            </a:r>
            <a:r>
              <a:rPr lang="en-US" altLang="ko-KR" sz="1100" i="1" dirty="0" err="1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inflate</a:t>
            </a:r>
            <a:r>
              <a:rPr lang="en-US" altLang="ko-KR" sz="1100" i="1" dirty="0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(</a:t>
            </a:r>
            <a:r>
              <a:rPr lang="en-US" altLang="ko-KR" sz="1100" i="1" dirty="0" err="1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MainActivity.</a:t>
            </a:r>
            <a:r>
              <a:rPr lang="en-US" altLang="ko-KR" sz="1100" b="1" i="1" dirty="0" err="1">
                <a:solidFill>
                  <a:srgbClr val="7F0055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this</a:t>
            </a:r>
            <a:r>
              <a:rPr lang="en-US" altLang="ko-KR" sz="1100" b="1" i="1" dirty="0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, </a:t>
            </a:r>
            <a:r>
              <a:rPr lang="en-US" altLang="ko-KR" sz="1100" b="1" i="1" dirty="0" err="1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R.layout.</a:t>
            </a:r>
            <a:r>
              <a:rPr lang="en-US" altLang="ko-KR" sz="1100" b="1" i="1" dirty="0" err="1">
                <a:solidFill>
                  <a:srgbClr val="0000C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list_map</a:t>
            </a:r>
            <a:r>
              <a:rPr lang="en-US" altLang="ko-KR" sz="1100" b="1" i="1" dirty="0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, </a:t>
            </a:r>
            <a:r>
              <a:rPr lang="en-US" altLang="ko-KR" sz="1100" b="1" i="1" dirty="0">
                <a:solidFill>
                  <a:srgbClr val="7F0055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null</a:t>
            </a:r>
            <a:r>
              <a:rPr lang="en-US" altLang="ko-KR" sz="1100" b="1" i="1" dirty="0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holder 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Viewholder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holder.</a:t>
            </a:r>
            <a:r>
              <a:rPr lang="en-US" altLang="ko-KR" sz="11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name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 (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TextView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 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convertView.findViewById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R.id.</a:t>
            </a:r>
            <a:r>
              <a:rPr lang="en-US" altLang="ko-KR" sz="1100" i="1" dirty="0" err="1">
                <a:solidFill>
                  <a:srgbClr val="0000C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tvName</a:t>
            </a:r>
            <a:r>
              <a:rPr lang="en-US" altLang="ko-KR" sz="1100" i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holder.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distance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 (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TextView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 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convertView.findViewById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R.id.</a:t>
            </a:r>
            <a:r>
              <a:rPr lang="en-US" altLang="ko-KR" sz="1100" i="1" dirty="0" err="1">
                <a:solidFill>
                  <a:srgbClr val="0000C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tvDistance</a:t>
            </a:r>
            <a:r>
              <a:rPr lang="en-US" altLang="ko-KR" sz="1100" i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            </a:t>
            </a:r>
            <a:r>
              <a:rPr lang="en-US" altLang="ko-KR" sz="1100" dirty="0" err="1" smtClean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convertView.setTag</a:t>
            </a:r>
            <a:r>
              <a:rPr lang="en-US" altLang="ko-KR" sz="1100" dirty="0" smtClean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(holder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}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else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{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holder 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 (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Viewholder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 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convertView.getTag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}</a:t>
            </a:r>
            <a:endParaRPr lang="en-US" altLang="ko-KR" sz="11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    //</a:t>
            </a:r>
            <a:r>
              <a:rPr lang="en-US" altLang="ko-KR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title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holder.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name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.setText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mPlaceList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.get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(position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).</a:t>
            </a:r>
            <a:r>
              <a:rPr lang="en-US" altLang="ko-KR" sz="1100" dirty="0">
                <a:solidFill>
                  <a:srgbClr val="0000C0"/>
                </a:solidFill>
                <a:latin typeface="나눔고딕코딩"/>
                <a:ea typeface="나눔고딕코딩"/>
              </a:rPr>
              <a:t>name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    //</a:t>
            </a:r>
            <a:r>
              <a:rPr lang="ko-KR" altLang="en-US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거리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  float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[] distance =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float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[2];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Location.</a:t>
            </a:r>
            <a:r>
              <a:rPr lang="en-US" altLang="ko-KR" sz="1100" i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distanceBetween</a:t>
            </a:r>
            <a:r>
              <a:rPr lang="en-US" altLang="ko-KR" sz="1100" i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i="1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mLoc</a:t>
            </a:r>
            <a:r>
              <a:rPr lang="en-US" altLang="ko-KR" sz="1100" i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.getLatitude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(), </a:t>
            </a:r>
            <a:r>
              <a:rPr lang="en-US" altLang="ko-KR" sz="1100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mLoc</a:t>
            </a:r>
            <a:r>
              <a:rPr lang="en-US" altLang="ko-KR" sz="11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.getLongitude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(), </a:t>
            </a:r>
          </a:p>
          <a:p>
            <a:r>
              <a:rPr lang="fr-FR" altLang="ko-KR" sz="11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      mPlaceList</a:t>
            </a:r>
            <a:r>
              <a:rPr lang="fr-FR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.get(position</a:t>
            </a:r>
            <a:r>
              <a:rPr lang="fr-FR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).</a:t>
            </a:r>
            <a:r>
              <a:rPr lang="fr-FR" altLang="ko-KR" sz="1100" dirty="0">
                <a:solidFill>
                  <a:srgbClr val="0000C0"/>
                </a:solidFill>
                <a:latin typeface="나눔고딕코딩"/>
                <a:ea typeface="나눔고딕코딩"/>
              </a:rPr>
              <a:t>lat</a:t>
            </a:r>
            <a:r>
              <a:rPr lang="fr-FR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fr-FR" altLang="ko-KR" sz="1100" dirty="0">
                <a:solidFill>
                  <a:srgbClr val="0000C0"/>
                </a:solidFill>
                <a:latin typeface="나눔고딕코딩"/>
                <a:ea typeface="나눔고딕코딩"/>
              </a:rPr>
              <a:t>mPlaceList</a:t>
            </a:r>
            <a:r>
              <a:rPr lang="fr-FR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.get(position).</a:t>
            </a:r>
            <a:r>
              <a:rPr lang="fr-FR" altLang="ko-KR" sz="1100" dirty="0">
                <a:solidFill>
                  <a:srgbClr val="0000C0"/>
                </a:solidFill>
                <a:latin typeface="나눔고딕코딩"/>
                <a:ea typeface="나눔고딕코딩"/>
              </a:rPr>
              <a:t>lng</a:t>
            </a:r>
            <a:r>
              <a:rPr lang="fr-FR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, distance);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holder.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distance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.setText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나눔고딕코딩"/>
                <a:ea typeface="나눔고딕코딩"/>
              </a:rPr>
              <a:t>""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+ distance[0] + </a:t>
            </a:r>
            <a:r>
              <a:rPr lang="en-US" altLang="ko-KR" sz="1100" dirty="0">
                <a:solidFill>
                  <a:srgbClr val="2A00FF"/>
                </a:solidFill>
                <a:latin typeface="나눔고딕코딩"/>
                <a:ea typeface="나눔고딕코딩"/>
              </a:rPr>
              <a:t>"m"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endParaRPr lang="ko-KR" altLang="en-US" sz="1100" dirty="0">
              <a:latin typeface="나눔고딕코딩"/>
              <a:ea typeface="나눔고딕코딩"/>
            </a:endParaRP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  return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convertView</a:t>
            </a:r>
            <a:r>
              <a:rPr lang="en-US" altLang="ko-KR" sz="1100" b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}</a:t>
            </a:r>
            <a:endParaRPr lang="ko-KR" altLang="en-US" sz="1100" dirty="0">
              <a:latin typeface="나눔고딕코딩"/>
              <a:ea typeface="나눔고딕코딩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604724"/>
            <a:ext cx="554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지역 검색 </a:t>
            </a:r>
            <a:r>
              <a:rPr lang="en-US" altLang="ko-KR" b="1" dirty="0" smtClean="0"/>
              <a:t>– </a:t>
            </a:r>
            <a:r>
              <a:rPr lang="ko-KR" altLang="en-US" b="1" dirty="0" err="1" smtClean="0"/>
              <a:t>구글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Places API </a:t>
            </a:r>
            <a:r>
              <a:rPr lang="ko-KR" altLang="en-US" b="1" dirty="0" smtClean="0"/>
              <a:t>사용 및 </a:t>
            </a:r>
            <a:r>
              <a:rPr lang="en-US" altLang="ko-KR" b="1" dirty="0" err="1" smtClean="0"/>
              <a:t>json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파싱하기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87558" y="980728"/>
            <a:ext cx="1316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Adapter </a:t>
            </a:r>
            <a:r>
              <a:rPr lang="ko-KR" altLang="en-US" sz="1400" dirty="0" smtClean="0"/>
              <a:t>구현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08882" y="5626693"/>
            <a:ext cx="1604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ViewHolder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구현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608882" y="5934470"/>
            <a:ext cx="6432714" cy="7694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Viewholder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{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public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TextView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0000C0"/>
                </a:solidFill>
                <a:latin typeface="나눔고딕코딩"/>
                <a:ea typeface="나눔고딕코딩"/>
              </a:rPr>
              <a:t>name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public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TextView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0000C0"/>
                </a:solidFill>
                <a:latin typeface="나눔고딕코딩"/>
                <a:ea typeface="나눔고딕코딩"/>
              </a:rPr>
              <a:t>distance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7407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4032" y="692696"/>
            <a:ext cx="31089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리소스 사용방법</a:t>
            </a:r>
            <a:endParaRPr lang="en-US" altLang="ko-KR" b="1" dirty="0" smtClean="0"/>
          </a:p>
          <a:p>
            <a:r>
              <a:rPr lang="en-US" altLang="ko-KR" dirty="0" smtClean="0"/>
              <a:t>- Java : R.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.</a:t>
            </a:r>
            <a:r>
              <a:rPr lang="ko-KR" altLang="en-US" dirty="0" smtClean="0"/>
              <a:t>이름</a:t>
            </a:r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R.layout.activity_main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xml : @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이름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 @layout/</a:t>
            </a:r>
            <a:r>
              <a:rPr lang="en-US" altLang="ko-KR" dirty="0" err="1" smtClean="0"/>
              <a:t>activity_main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9401" y="2564904"/>
            <a:ext cx="6280309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코드 리뷰</a:t>
            </a:r>
            <a:endParaRPr lang="en-US" altLang="ko-KR" b="1" dirty="0" smtClean="0"/>
          </a:p>
          <a:p>
            <a:r>
              <a:rPr lang="en-US" altLang="ko-KR" sz="1200" dirty="0" err="1" smtClean="0"/>
              <a:t>setContentView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R.layout.</a:t>
            </a:r>
            <a:r>
              <a:rPr lang="en-US" altLang="ko-KR" sz="1200" b="1" i="1" dirty="0" err="1" smtClean="0"/>
              <a:t>activity_main</a:t>
            </a:r>
            <a:r>
              <a:rPr lang="en-US" altLang="ko-KR" sz="1200" dirty="0" smtClean="0"/>
              <a:t>);</a:t>
            </a:r>
          </a:p>
          <a:p>
            <a:r>
              <a:rPr lang="en-US" altLang="ko-KR" sz="1200" dirty="0" smtClean="0"/>
              <a:t>=&gt;res </a:t>
            </a:r>
            <a:r>
              <a:rPr lang="ko-KR" altLang="en-US" sz="1200" dirty="0" smtClean="0"/>
              <a:t>폴더 아래 </a:t>
            </a:r>
            <a:r>
              <a:rPr lang="en-US" altLang="ko-KR" sz="1200" dirty="0" smtClean="0"/>
              <a:t>layout </a:t>
            </a:r>
            <a:r>
              <a:rPr lang="ko-KR" altLang="en-US" sz="1200" dirty="0" smtClean="0"/>
              <a:t>폴더 아래 </a:t>
            </a:r>
            <a:r>
              <a:rPr lang="en-US" altLang="ko-KR" sz="1200" dirty="0" smtClean="0"/>
              <a:t>activity_main.xml</a:t>
            </a:r>
            <a:r>
              <a:rPr lang="ko-KR" altLang="en-US" sz="1200" dirty="0" smtClean="0"/>
              <a:t>을 가져옴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err="1"/>
              <a:t>FloatingActionButton</a:t>
            </a:r>
            <a:r>
              <a:rPr lang="en-US" altLang="ko-KR" sz="1200" dirty="0"/>
              <a:t> fab = (</a:t>
            </a:r>
            <a:r>
              <a:rPr lang="en-US" altLang="ko-KR" sz="1200" dirty="0" err="1"/>
              <a:t>FloatingActionButton</a:t>
            </a:r>
            <a:r>
              <a:rPr lang="en-US" altLang="ko-KR" sz="1200" dirty="0"/>
              <a:t>) </a:t>
            </a:r>
            <a:r>
              <a:rPr lang="en-US" altLang="ko-KR" sz="1200" dirty="0" err="1"/>
              <a:t>findViewById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R.id.</a:t>
            </a:r>
            <a:r>
              <a:rPr lang="en-US" altLang="ko-KR" sz="1200" b="1" i="1" dirty="0" err="1"/>
              <a:t>fab</a:t>
            </a:r>
            <a:r>
              <a:rPr lang="en-US" altLang="ko-KR" sz="1200" dirty="0" smtClean="0"/>
              <a:t>);</a:t>
            </a:r>
          </a:p>
          <a:p>
            <a:pPr marL="285750" indent="-285750">
              <a:buFont typeface="Symbol"/>
              <a:buChar char="Þ"/>
            </a:pPr>
            <a:r>
              <a:rPr lang="en-US" altLang="ko-KR" sz="1200" dirty="0" err="1" smtClean="0"/>
              <a:t>activity_main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fab</a:t>
            </a:r>
            <a:r>
              <a:rPr lang="ko-KR" altLang="en-US" sz="1200" dirty="0" smtClean="0"/>
              <a:t>의 아이디를 가져옴</a:t>
            </a:r>
            <a:endParaRPr lang="en-US" altLang="ko-KR" sz="1200" dirty="0" smtClean="0"/>
          </a:p>
          <a:p>
            <a:pPr marL="285750" indent="-285750">
              <a:buFont typeface="Symbol"/>
              <a:buChar char="Þ"/>
            </a:pPr>
            <a:endParaRPr lang="en-US" altLang="ko-KR" sz="1200" dirty="0"/>
          </a:p>
          <a:p>
            <a:r>
              <a:rPr lang="en-US" altLang="ko-KR" sz="1200" dirty="0" err="1"/>
              <a:t>fab.setOnClickListener</a:t>
            </a:r>
            <a:r>
              <a:rPr lang="en-US" altLang="ko-KR" sz="1200" dirty="0"/>
              <a:t>(</a:t>
            </a:r>
            <a:r>
              <a:rPr lang="en-US" altLang="ko-KR" sz="1200" b="1" dirty="0"/>
              <a:t>new </a:t>
            </a:r>
            <a:r>
              <a:rPr lang="en-US" altLang="ko-KR" sz="1200" dirty="0" err="1"/>
              <a:t>View.OnClickListener</a:t>
            </a:r>
            <a:r>
              <a:rPr lang="en-US" altLang="ko-KR" sz="1200" dirty="0"/>
              <a:t>() {</a:t>
            </a:r>
            <a:br>
              <a:rPr lang="en-US" altLang="ko-KR" sz="1200" dirty="0"/>
            </a:br>
            <a:r>
              <a:rPr lang="en-US" altLang="ko-KR" sz="1200" dirty="0"/>
              <a:t>    @Override</a:t>
            </a:r>
            <a:br>
              <a:rPr lang="en-US" altLang="ko-KR" sz="1200" dirty="0"/>
            </a:br>
            <a:r>
              <a:rPr lang="en-US" altLang="ko-KR" sz="1200" dirty="0"/>
              <a:t>    </a:t>
            </a:r>
            <a:r>
              <a:rPr lang="en-US" altLang="ko-KR" sz="1200" b="1" dirty="0"/>
              <a:t>public void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(View view) {</a:t>
            </a:r>
            <a:br>
              <a:rPr lang="en-US" altLang="ko-KR" sz="1200" dirty="0"/>
            </a:br>
            <a:r>
              <a:rPr lang="en-US" altLang="ko-KR" sz="1200" dirty="0"/>
              <a:t>        </a:t>
            </a:r>
            <a:r>
              <a:rPr lang="en-US" altLang="ko-KR" sz="1200" dirty="0" err="1"/>
              <a:t>Snackbar.</a:t>
            </a:r>
            <a:r>
              <a:rPr lang="en-US" altLang="ko-KR" sz="1200" i="1" dirty="0" err="1"/>
              <a:t>make</a:t>
            </a:r>
            <a:r>
              <a:rPr lang="en-US" altLang="ko-KR" sz="1200" dirty="0"/>
              <a:t>(view, </a:t>
            </a:r>
            <a:r>
              <a:rPr lang="en-US" altLang="ko-KR" sz="1200" b="1" dirty="0"/>
              <a:t>"Replace with your own action"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Snackbar.</a:t>
            </a:r>
            <a:r>
              <a:rPr lang="en-US" altLang="ko-KR" sz="1200" b="1" i="1" dirty="0" err="1"/>
              <a:t>LENGTH_LONG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               .</a:t>
            </a:r>
            <a:r>
              <a:rPr lang="en-US" altLang="ko-KR" sz="1200" dirty="0" err="1"/>
              <a:t>setAction</a:t>
            </a:r>
            <a:r>
              <a:rPr lang="en-US" altLang="ko-KR" sz="1200" dirty="0"/>
              <a:t>(</a:t>
            </a:r>
            <a:r>
              <a:rPr lang="en-US" altLang="ko-KR" sz="1200" b="1" dirty="0"/>
              <a:t>"Action"</a:t>
            </a:r>
            <a:r>
              <a:rPr lang="en-US" altLang="ko-KR" sz="1200" dirty="0"/>
              <a:t>, </a:t>
            </a:r>
            <a:r>
              <a:rPr lang="en-US" altLang="ko-KR" sz="1200" b="1" dirty="0"/>
              <a:t>null</a:t>
            </a:r>
            <a:r>
              <a:rPr lang="en-US" altLang="ko-KR" sz="1200" dirty="0"/>
              <a:t>).show();</a:t>
            </a:r>
            <a:br>
              <a:rPr lang="en-US" altLang="ko-KR" sz="1200" dirty="0"/>
            </a:br>
            <a:r>
              <a:rPr lang="en-US" altLang="ko-KR" sz="1200" dirty="0"/>
              <a:t>    }</a:t>
            </a:r>
            <a:br>
              <a:rPr lang="en-US" altLang="ko-KR" sz="1200" dirty="0"/>
            </a:br>
            <a:r>
              <a:rPr lang="en-US" altLang="ko-KR" sz="1200" dirty="0" smtClean="0"/>
              <a:t>});</a:t>
            </a:r>
          </a:p>
          <a:p>
            <a:r>
              <a:rPr lang="en-US" altLang="ko-KR" sz="1200" dirty="0" smtClean="0"/>
              <a:t>=&gt; </a:t>
            </a:r>
            <a:r>
              <a:rPr lang="ko-KR" altLang="en-US" sz="1200" dirty="0" smtClean="0"/>
              <a:t>익명클래스 이벤트 처리 방법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람다 </a:t>
            </a:r>
            <a:r>
              <a:rPr lang="ko-KR" altLang="en-US" sz="1200" dirty="0" err="1" smtClean="0"/>
              <a:t>익스프레션</a:t>
            </a:r>
            <a:r>
              <a:rPr lang="ko-KR" altLang="en-US" sz="1200" dirty="0" smtClean="0"/>
              <a:t> 이해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1948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프로젝트 구조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분석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71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0601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지역검색앱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08882" y="1268760"/>
            <a:ext cx="6432714" cy="43242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MyAdapter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extends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BaseAdapter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{</a:t>
            </a:r>
            <a:endParaRPr lang="en-US" altLang="ko-KR" sz="1100" dirty="0">
              <a:latin typeface="나눔고딕코딩"/>
              <a:ea typeface="나눔고딕코딩"/>
            </a:endParaRPr>
          </a:p>
          <a:p>
            <a:endParaRPr lang="ko-KR" altLang="en-US" sz="1100" dirty="0"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646464"/>
                </a:solidFill>
                <a:latin typeface="나눔고딕코딩"/>
                <a:ea typeface="나눔고딕코딩"/>
              </a:rPr>
              <a:t>    @</a:t>
            </a:r>
            <a:r>
              <a:rPr lang="en-US" altLang="ko-KR" sz="1100" dirty="0">
                <a:solidFill>
                  <a:srgbClr val="646464"/>
                </a:solidFill>
                <a:latin typeface="나눔고딕코딩"/>
                <a:ea typeface="나눔고딕코딩"/>
              </a:rPr>
              <a:t>Override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public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View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getView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b="1" dirty="0" err="1">
                <a:solidFill>
                  <a:srgbClr val="7F0055"/>
                </a:solidFill>
                <a:latin typeface="나눔고딕코딩"/>
                <a:ea typeface="나눔고딕코딩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position, View </a:t>
            </a:r>
            <a:r>
              <a:rPr lang="en-US" altLang="ko-KR" sz="1100" b="1" dirty="0" err="1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convertView</a:t>
            </a:r>
            <a:r>
              <a:rPr lang="en-US" altLang="ko-KR" sz="1100" b="1" dirty="0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, </a:t>
            </a:r>
            <a:r>
              <a:rPr lang="en-US" altLang="ko-KR" sz="1100" b="1" dirty="0" err="1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ViewGroup</a:t>
            </a:r>
            <a:r>
              <a:rPr lang="en-US" altLang="ko-KR" sz="1100" b="1" dirty="0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 parent) {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Viewholder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holder;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  if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b="1" dirty="0" err="1" smtClean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convertView</a:t>
            </a:r>
            <a:r>
              <a:rPr lang="en-US" altLang="ko-KR" sz="1100" b="1" dirty="0" smtClean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== </a:t>
            </a:r>
            <a:r>
              <a:rPr lang="en-US" altLang="ko-KR" sz="1100" b="1" dirty="0">
                <a:solidFill>
                  <a:srgbClr val="7F0055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null</a:t>
            </a:r>
            <a:r>
              <a:rPr lang="en-US" altLang="ko-KR" sz="1100" b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) {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            </a:t>
            </a:r>
            <a:r>
              <a:rPr lang="en-US" altLang="ko-KR" sz="1100" dirty="0" err="1" smtClean="0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convertView</a:t>
            </a:r>
            <a:r>
              <a:rPr lang="en-US" altLang="ko-KR" sz="1100" dirty="0" smtClean="0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= 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View.</a:t>
            </a:r>
            <a:r>
              <a:rPr lang="en-US" altLang="ko-KR" sz="1100" i="1" dirty="0" err="1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inflate</a:t>
            </a:r>
            <a:r>
              <a:rPr lang="en-US" altLang="ko-KR" sz="1100" i="1" dirty="0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(</a:t>
            </a:r>
            <a:r>
              <a:rPr lang="en-US" altLang="ko-KR" sz="1100" i="1" dirty="0" err="1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MainActivity.</a:t>
            </a:r>
            <a:r>
              <a:rPr lang="en-US" altLang="ko-KR" sz="1100" b="1" i="1" dirty="0" err="1">
                <a:solidFill>
                  <a:srgbClr val="7F0055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this</a:t>
            </a:r>
            <a:r>
              <a:rPr lang="en-US" altLang="ko-KR" sz="1100" b="1" i="1" dirty="0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, </a:t>
            </a:r>
            <a:r>
              <a:rPr lang="en-US" altLang="ko-KR" sz="1100" b="1" i="1" dirty="0" err="1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R.layout.</a:t>
            </a:r>
            <a:r>
              <a:rPr lang="en-US" altLang="ko-KR" sz="1100" b="1" i="1" dirty="0" err="1">
                <a:solidFill>
                  <a:srgbClr val="0000C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list_map</a:t>
            </a:r>
            <a:r>
              <a:rPr lang="en-US" altLang="ko-KR" sz="1100" b="1" i="1" dirty="0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, </a:t>
            </a:r>
            <a:r>
              <a:rPr lang="en-US" altLang="ko-KR" sz="1100" b="1" i="1" dirty="0">
                <a:solidFill>
                  <a:srgbClr val="7F0055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null</a:t>
            </a:r>
            <a:r>
              <a:rPr lang="en-US" altLang="ko-KR" sz="1100" b="1" i="1" dirty="0">
                <a:solidFill>
                  <a:srgbClr val="000000"/>
                </a:solidFill>
                <a:highlight>
                  <a:srgbClr val="F0D8A8"/>
                </a:highlight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holder 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Viewholder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holder.</a:t>
            </a:r>
            <a:r>
              <a:rPr lang="en-US" altLang="ko-KR" sz="11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name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 (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TextView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 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convertView.findViewById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R.id.</a:t>
            </a:r>
            <a:r>
              <a:rPr lang="en-US" altLang="ko-KR" sz="1100" i="1" dirty="0" err="1">
                <a:solidFill>
                  <a:srgbClr val="0000C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tvName</a:t>
            </a:r>
            <a:r>
              <a:rPr lang="en-US" altLang="ko-KR" sz="1100" i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holder.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distance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 (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TextView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 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convertView.findViewById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R.id.</a:t>
            </a:r>
            <a:r>
              <a:rPr lang="en-US" altLang="ko-KR" sz="1100" i="1" dirty="0" err="1">
                <a:solidFill>
                  <a:srgbClr val="0000C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tvDistance</a:t>
            </a:r>
            <a:r>
              <a:rPr lang="en-US" altLang="ko-KR" sz="1100" i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            </a:t>
            </a:r>
            <a:r>
              <a:rPr lang="en-US" altLang="ko-KR" sz="1100" dirty="0" err="1" smtClean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convertView.setTag</a:t>
            </a:r>
            <a:r>
              <a:rPr lang="en-US" altLang="ko-KR" sz="1100" dirty="0" smtClean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(holder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}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else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{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   holder 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= (</a:t>
            </a:r>
            <a:r>
              <a:rPr lang="en-US" altLang="ko-KR" sz="11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Viewholder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 </a:t>
            </a:r>
            <a:r>
              <a:rPr lang="en-US" altLang="ko-KR" sz="1100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convertView.getTag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();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}</a:t>
            </a:r>
            <a:endParaRPr lang="en-US" altLang="ko-KR" sz="11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1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    //</a:t>
            </a:r>
            <a:r>
              <a:rPr lang="en-US" altLang="ko-KR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title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holder.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name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.setText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mPlaceList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.get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(position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).</a:t>
            </a:r>
            <a:r>
              <a:rPr lang="en-US" altLang="ko-KR" sz="1100" dirty="0">
                <a:solidFill>
                  <a:srgbClr val="0000C0"/>
                </a:solidFill>
                <a:latin typeface="나눔고딕코딩"/>
                <a:ea typeface="나눔고딕코딩"/>
              </a:rPr>
              <a:t>name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100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        //</a:t>
            </a:r>
            <a:r>
              <a:rPr lang="ko-KR" altLang="en-US" sz="1100" dirty="0">
                <a:solidFill>
                  <a:srgbClr val="3F7F5F"/>
                </a:solidFill>
                <a:latin typeface="나눔고딕코딩"/>
                <a:ea typeface="나눔고딕코딩"/>
              </a:rPr>
              <a:t>거리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  float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[] distance =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float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[2];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Location.</a:t>
            </a:r>
            <a:r>
              <a:rPr lang="en-US" altLang="ko-KR" sz="1100" i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distanceBetween</a:t>
            </a:r>
            <a:r>
              <a:rPr lang="en-US" altLang="ko-KR" sz="1100" i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i="1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mLoc</a:t>
            </a:r>
            <a:r>
              <a:rPr lang="en-US" altLang="ko-KR" sz="1100" i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.getLatitude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(), </a:t>
            </a:r>
            <a:r>
              <a:rPr lang="en-US" altLang="ko-KR" sz="1100" i="1" dirty="0" err="1">
                <a:solidFill>
                  <a:srgbClr val="0000C0"/>
                </a:solidFill>
                <a:latin typeface="나눔고딕코딩"/>
                <a:ea typeface="나눔고딕코딩"/>
              </a:rPr>
              <a:t>mLoc</a:t>
            </a:r>
            <a:r>
              <a:rPr lang="en-US" altLang="ko-KR" sz="1100" i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.getLongitude</a:t>
            </a:r>
            <a:r>
              <a:rPr lang="en-US" altLang="ko-KR" sz="1100" i="1" dirty="0">
                <a:solidFill>
                  <a:srgbClr val="000000"/>
                </a:solidFill>
                <a:latin typeface="나눔고딕코딩"/>
                <a:ea typeface="나눔고딕코딩"/>
              </a:rPr>
              <a:t>(), </a:t>
            </a:r>
          </a:p>
          <a:p>
            <a:r>
              <a:rPr lang="fr-FR" altLang="ko-KR" sz="1100" dirty="0" smtClean="0">
                <a:solidFill>
                  <a:srgbClr val="0000C0"/>
                </a:solidFill>
                <a:latin typeface="나눔고딕코딩"/>
                <a:ea typeface="나눔고딕코딩"/>
              </a:rPr>
              <a:t>        mPlaceList</a:t>
            </a:r>
            <a:r>
              <a:rPr lang="fr-FR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.get(position</a:t>
            </a:r>
            <a:r>
              <a:rPr lang="fr-FR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).</a:t>
            </a:r>
            <a:r>
              <a:rPr lang="fr-FR" altLang="ko-KR" sz="1100" dirty="0">
                <a:solidFill>
                  <a:srgbClr val="0000C0"/>
                </a:solidFill>
                <a:latin typeface="나눔고딕코딩"/>
                <a:ea typeface="나눔고딕코딩"/>
              </a:rPr>
              <a:t>lat</a:t>
            </a:r>
            <a:r>
              <a:rPr lang="fr-FR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fr-FR" altLang="ko-KR" sz="1100" dirty="0">
                <a:solidFill>
                  <a:srgbClr val="0000C0"/>
                </a:solidFill>
                <a:latin typeface="나눔고딕코딩"/>
                <a:ea typeface="나눔고딕코딩"/>
              </a:rPr>
              <a:t>mPlaceList</a:t>
            </a:r>
            <a:r>
              <a:rPr lang="fr-FR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.get(position).</a:t>
            </a:r>
            <a:r>
              <a:rPr lang="fr-FR" altLang="ko-KR" sz="1100" dirty="0">
                <a:solidFill>
                  <a:srgbClr val="0000C0"/>
                </a:solidFill>
                <a:latin typeface="나눔고딕코딩"/>
                <a:ea typeface="나눔고딕코딩"/>
              </a:rPr>
              <a:t>lng</a:t>
            </a:r>
            <a:r>
              <a:rPr lang="fr-FR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, distance);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holder.</a:t>
            </a:r>
            <a:r>
              <a:rPr lang="en-US" altLang="ko-KR" sz="1100" dirty="0" err="1" smtClean="0">
                <a:solidFill>
                  <a:srgbClr val="0000C0"/>
                </a:solidFill>
                <a:latin typeface="나눔고딕코딩"/>
                <a:ea typeface="나눔고딕코딩"/>
              </a:rPr>
              <a:t>distance</a:t>
            </a:r>
            <a:r>
              <a:rPr lang="en-US" altLang="ko-KR" sz="11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.setText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100" dirty="0">
                <a:solidFill>
                  <a:srgbClr val="2A00FF"/>
                </a:solidFill>
                <a:latin typeface="나눔고딕코딩"/>
                <a:ea typeface="나눔고딕코딩"/>
              </a:rPr>
              <a:t>""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 + distance[0] + </a:t>
            </a:r>
            <a:r>
              <a:rPr lang="en-US" altLang="ko-KR" sz="1100" dirty="0">
                <a:solidFill>
                  <a:srgbClr val="2A00FF"/>
                </a:solidFill>
                <a:latin typeface="나눔고딕코딩"/>
                <a:ea typeface="나눔고딕코딩"/>
              </a:rPr>
              <a:t>"m"</a:t>
            </a:r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endParaRPr lang="ko-KR" altLang="en-US" sz="1100" dirty="0">
              <a:latin typeface="나눔고딕코딩"/>
              <a:ea typeface="나눔고딕코딩"/>
            </a:endParaRP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  return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convertView</a:t>
            </a:r>
            <a:r>
              <a:rPr lang="en-US" altLang="ko-KR" sz="1100" b="1" dirty="0">
                <a:solidFill>
                  <a:srgbClr val="000000"/>
                </a:solidFill>
                <a:highlight>
                  <a:srgbClr val="D4D4D4"/>
                </a:highlight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}</a:t>
            </a:r>
            <a:endParaRPr lang="ko-KR" altLang="en-US" sz="1100" dirty="0">
              <a:latin typeface="나눔고딕코딩"/>
              <a:ea typeface="나눔고딕코딩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604724"/>
            <a:ext cx="5470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en-US" altLang="ko-KR" b="1" dirty="0" err="1" smtClean="0"/>
              <a:t>DrawLayout</a:t>
            </a:r>
            <a:r>
              <a:rPr lang="ko-KR" altLang="en-US" b="1" dirty="0" smtClean="0"/>
              <a:t>을 사용하여 슬라이딩 메뉴 구현하기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87558" y="980728"/>
            <a:ext cx="1316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Adapter </a:t>
            </a:r>
            <a:r>
              <a:rPr lang="ko-KR" altLang="en-US" sz="1400" dirty="0" smtClean="0"/>
              <a:t>구현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08882" y="5626693"/>
            <a:ext cx="1604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ViewHolder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구현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608882" y="5934470"/>
            <a:ext cx="6432714" cy="7694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7F0055"/>
                </a:solidFill>
                <a:latin typeface="나눔고딕코딩"/>
                <a:ea typeface="나눔고딕코딩"/>
              </a:rPr>
              <a:t>class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Viewholder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{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public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TextView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0000C0"/>
                </a:solidFill>
                <a:latin typeface="나눔고딕코딩"/>
                <a:ea typeface="나눔고딕코딩"/>
              </a:rPr>
              <a:t>name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1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public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TextView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100" b="1" dirty="0">
                <a:solidFill>
                  <a:srgbClr val="0000C0"/>
                </a:solidFill>
                <a:latin typeface="나눔고딕코딩"/>
                <a:ea typeface="나눔고딕코딩"/>
              </a:rPr>
              <a:t>distance</a:t>
            </a:r>
            <a:r>
              <a:rPr lang="en-US" altLang="ko-KR" sz="1100" b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7649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87624" y="1844824"/>
            <a:ext cx="6624736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&lt;?</a:t>
            </a:r>
            <a:r>
              <a:rPr lang="en-US" altLang="ko-KR" sz="1050" dirty="0">
                <a:solidFill>
                  <a:srgbClr val="3F7F7F"/>
                </a:solidFill>
                <a:latin typeface="나눔고딕코딩"/>
                <a:ea typeface="나눔고딕코딩"/>
              </a:rPr>
              <a:t>xml </a:t>
            </a:r>
            <a:r>
              <a:rPr lang="en-US" altLang="ko-KR" sz="1050" dirty="0">
                <a:solidFill>
                  <a:srgbClr val="7F007F"/>
                </a:solidFill>
                <a:latin typeface="나눔고딕코딩"/>
                <a:ea typeface="나눔고딕코딩"/>
              </a:rPr>
              <a:t>version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"1.0" </a:t>
            </a:r>
            <a:r>
              <a:rPr lang="en-US" altLang="ko-KR" sz="1050" i="1" dirty="0">
                <a:solidFill>
                  <a:srgbClr val="7F007F"/>
                </a:solidFill>
                <a:latin typeface="나눔고딕코딩"/>
                <a:ea typeface="나눔고딕코딩"/>
              </a:rPr>
              <a:t>encoding</a:t>
            </a:r>
            <a:r>
              <a:rPr lang="en-US" altLang="ko-KR" sz="105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"utf-8"</a:t>
            </a:r>
            <a:r>
              <a:rPr lang="en-US" altLang="ko-KR" sz="1050" i="1" dirty="0">
                <a:solidFill>
                  <a:srgbClr val="008080"/>
                </a:solidFill>
                <a:latin typeface="나눔고딕코딩"/>
                <a:ea typeface="나눔고딕코딩"/>
              </a:rPr>
              <a:t>?&gt;</a:t>
            </a:r>
          </a:p>
          <a:p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50" dirty="0" err="1">
                <a:solidFill>
                  <a:srgbClr val="3F7F7F"/>
                </a:solidFill>
                <a:latin typeface="나눔고딕코딩"/>
                <a:ea typeface="나눔고딕코딩"/>
              </a:rPr>
              <a:t>LinearLayout</a:t>
            </a:r>
            <a:r>
              <a:rPr lang="en-US" altLang="ko-KR" sz="1050" dirty="0">
                <a:solidFill>
                  <a:srgbClr val="3F7F7F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xmlns:android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"http://schemas.android.com/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apk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/res/android"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match_parent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match_parent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050" dirty="0">
                <a:latin typeface="나눔고딕코딩"/>
                <a:ea typeface="나눔고딕코딩"/>
              </a:rPr>
              <a:t>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android:orientation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"vertical" </a:t>
            </a:r>
            <a:r>
              <a:rPr lang="en-US" altLang="ko-KR" sz="1050" i="1" dirty="0" smtClean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pPr lvl="1" indent="-188913"/>
            <a:r>
              <a:rPr lang="en-US" altLang="ko-KR" sz="1050" dirty="0">
                <a:solidFill>
                  <a:srgbClr val="000088"/>
                </a:solidFill>
              </a:rPr>
              <a:t>&lt;android.support.v4.widget.DrawerLayout</a:t>
            </a:r>
            <a:r>
              <a:rPr lang="en-US" altLang="ko-KR" sz="1050" dirty="0">
                <a:solidFill>
                  <a:srgbClr val="000000"/>
                </a:solidFill>
              </a:rPr>
              <a:t/>
            </a:r>
            <a:br>
              <a:rPr lang="en-US" altLang="ko-KR" sz="1050" dirty="0">
                <a:solidFill>
                  <a:srgbClr val="000000"/>
                </a:solidFill>
              </a:rPr>
            </a:br>
            <a:r>
              <a:rPr lang="en-US" altLang="ko-KR" sz="1050" dirty="0">
                <a:solidFill>
                  <a:srgbClr val="000000"/>
                </a:solidFill>
              </a:rPr>
              <a:t>    </a:t>
            </a:r>
            <a:r>
              <a:rPr lang="en-US" altLang="ko-KR" sz="1050" dirty="0" err="1">
                <a:solidFill>
                  <a:srgbClr val="882288"/>
                </a:solidFill>
              </a:rPr>
              <a:t>xmlns:android</a:t>
            </a:r>
            <a:r>
              <a:rPr lang="en-US" altLang="ko-KR" sz="1050" dirty="0">
                <a:solidFill>
                  <a:srgbClr val="666600"/>
                </a:solidFill>
              </a:rPr>
              <a:t>=</a:t>
            </a:r>
            <a:r>
              <a:rPr lang="en-US" altLang="ko-KR" sz="1050" dirty="0">
                <a:solidFill>
                  <a:srgbClr val="880000"/>
                </a:solidFill>
              </a:rPr>
              <a:t>"http://schemas.android.com/</a:t>
            </a:r>
            <a:r>
              <a:rPr lang="en-US" altLang="ko-KR" sz="1050" dirty="0" err="1">
                <a:solidFill>
                  <a:srgbClr val="880000"/>
                </a:solidFill>
              </a:rPr>
              <a:t>apk</a:t>
            </a:r>
            <a:r>
              <a:rPr lang="en-US" altLang="ko-KR" sz="1050" dirty="0">
                <a:solidFill>
                  <a:srgbClr val="880000"/>
                </a:solidFill>
              </a:rPr>
              <a:t>/res/android"</a:t>
            </a:r>
            <a:r>
              <a:rPr lang="en-US" altLang="ko-KR" sz="1050" dirty="0">
                <a:solidFill>
                  <a:srgbClr val="000000"/>
                </a:solidFill>
              </a:rPr>
              <a:t/>
            </a:r>
            <a:br>
              <a:rPr lang="en-US" altLang="ko-KR" sz="1050" dirty="0">
                <a:solidFill>
                  <a:srgbClr val="000000"/>
                </a:solidFill>
              </a:rPr>
            </a:br>
            <a:r>
              <a:rPr lang="en-US" altLang="ko-KR" sz="1050" dirty="0">
                <a:solidFill>
                  <a:srgbClr val="000000"/>
                </a:solidFill>
              </a:rPr>
              <a:t>    </a:t>
            </a:r>
            <a:r>
              <a:rPr lang="en-US" altLang="ko-KR" sz="1050" dirty="0" err="1">
                <a:solidFill>
                  <a:srgbClr val="882288"/>
                </a:solidFill>
              </a:rPr>
              <a:t>android:id</a:t>
            </a:r>
            <a:r>
              <a:rPr lang="en-US" altLang="ko-KR" sz="1050" dirty="0">
                <a:solidFill>
                  <a:srgbClr val="666600"/>
                </a:solidFill>
              </a:rPr>
              <a:t>=</a:t>
            </a:r>
            <a:r>
              <a:rPr lang="en-US" altLang="ko-KR" sz="1050" dirty="0">
                <a:solidFill>
                  <a:srgbClr val="880000"/>
                </a:solidFill>
              </a:rPr>
              <a:t>"@+id/</a:t>
            </a:r>
            <a:r>
              <a:rPr lang="en-US" altLang="ko-KR" sz="1050" dirty="0" err="1">
                <a:solidFill>
                  <a:srgbClr val="880000"/>
                </a:solidFill>
              </a:rPr>
              <a:t>drawer_layout</a:t>
            </a:r>
            <a:r>
              <a:rPr lang="en-US" altLang="ko-KR" sz="1050" dirty="0">
                <a:solidFill>
                  <a:srgbClr val="880000"/>
                </a:solidFill>
              </a:rPr>
              <a:t>"</a:t>
            </a:r>
            <a:r>
              <a:rPr lang="en-US" altLang="ko-KR" sz="1050" dirty="0">
                <a:solidFill>
                  <a:srgbClr val="000000"/>
                </a:solidFill>
              </a:rPr>
              <a:t/>
            </a:r>
            <a:br>
              <a:rPr lang="en-US" altLang="ko-KR" sz="1050" dirty="0">
                <a:solidFill>
                  <a:srgbClr val="000000"/>
                </a:solidFill>
              </a:rPr>
            </a:br>
            <a:r>
              <a:rPr lang="en-US" altLang="ko-KR" sz="1050" dirty="0">
                <a:solidFill>
                  <a:srgbClr val="000000"/>
                </a:solidFill>
              </a:rPr>
              <a:t>    </a:t>
            </a:r>
            <a:r>
              <a:rPr lang="en-US" altLang="ko-KR" sz="1050" dirty="0" err="1">
                <a:solidFill>
                  <a:srgbClr val="882288"/>
                </a:solidFill>
              </a:rPr>
              <a:t>android:layout_width</a:t>
            </a:r>
            <a:r>
              <a:rPr lang="en-US" altLang="ko-KR" sz="1050" dirty="0">
                <a:solidFill>
                  <a:srgbClr val="666600"/>
                </a:solidFill>
              </a:rPr>
              <a:t>=</a:t>
            </a:r>
            <a:r>
              <a:rPr lang="en-US" altLang="ko-KR" sz="1050" dirty="0">
                <a:solidFill>
                  <a:srgbClr val="880000"/>
                </a:solidFill>
              </a:rPr>
              <a:t>"</a:t>
            </a:r>
            <a:r>
              <a:rPr lang="en-US" altLang="ko-KR" sz="1050" dirty="0" err="1">
                <a:solidFill>
                  <a:srgbClr val="880000"/>
                </a:solidFill>
              </a:rPr>
              <a:t>match_parent</a:t>
            </a:r>
            <a:r>
              <a:rPr lang="en-US" altLang="ko-KR" sz="1050" dirty="0">
                <a:solidFill>
                  <a:srgbClr val="880000"/>
                </a:solidFill>
              </a:rPr>
              <a:t>"</a:t>
            </a:r>
            <a:r>
              <a:rPr lang="en-US" altLang="ko-KR" sz="1050" dirty="0">
                <a:solidFill>
                  <a:srgbClr val="000000"/>
                </a:solidFill>
              </a:rPr>
              <a:t/>
            </a:r>
            <a:br>
              <a:rPr lang="en-US" altLang="ko-KR" sz="1050" dirty="0">
                <a:solidFill>
                  <a:srgbClr val="000000"/>
                </a:solidFill>
              </a:rPr>
            </a:br>
            <a:r>
              <a:rPr lang="en-US" altLang="ko-KR" sz="1050" dirty="0">
                <a:solidFill>
                  <a:srgbClr val="000000"/>
                </a:solidFill>
              </a:rPr>
              <a:t>    </a:t>
            </a:r>
            <a:r>
              <a:rPr lang="en-US" altLang="ko-KR" sz="1050" dirty="0" err="1">
                <a:solidFill>
                  <a:srgbClr val="882288"/>
                </a:solidFill>
              </a:rPr>
              <a:t>android:layout_height</a:t>
            </a:r>
            <a:r>
              <a:rPr lang="en-US" altLang="ko-KR" sz="1050" dirty="0">
                <a:solidFill>
                  <a:srgbClr val="666600"/>
                </a:solidFill>
              </a:rPr>
              <a:t>=</a:t>
            </a:r>
            <a:r>
              <a:rPr lang="en-US" altLang="ko-KR" sz="1050" dirty="0">
                <a:solidFill>
                  <a:srgbClr val="880000"/>
                </a:solidFill>
              </a:rPr>
              <a:t>"</a:t>
            </a:r>
            <a:r>
              <a:rPr lang="en-US" altLang="ko-KR" sz="1050" dirty="0" err="1">
                <a:solidFill>
                  <a:srgbClr val="880000"/>
                </a:solidFill>
              </a:rPr>
              <a:t>match_parent</a:t>
            </a:r>
            <a:r>
              <a:rPr lang="en-US" altLang="ko-KR" sz="1050" dirty="0">
                <a:solidFill>
                  <a:srgbClr val="880000"/>
                </a:solidFill>
              </a:rPr>
              <a:t>"</a:t>
            </a:r>
            <a:r>
              <a:rPr lang="en-US" altLang="ko-KR" sz="1050" dirty="0">
                <a:solidFill>
                  <a:srgbClr val="000088"/>
                </a:solidFill>
              </a:rPr>
              <a:t>&gt;</a:t>
            </a:r>
            <a:r>
              <a:rPr lang="en-US" altLang="ko-KR" sz="1050" dirty="0">
                <a:solidFill>
                  <a:srgbClr val="000000"/>
                </a:solidFill>
              </a:rPr>
              <a:t/>
            </a:r>
            <a:br>
              <a:rPr lang="en-US" altLang="ko-KR" sz="1050" dirty="0">
                <a:solidFill>
                  <a:srgbClr val="000000"/>
                </a:solidFill>
              </a:rPr>
            </a:br>
            <a:r>
              <a:rPr lang="en-US" altLang="ko-KR" sz="1050" dirty="0">
                <a:solidFill>
                  <a:srgbClr val="000000"/>
                </a:solidFill>
              </a:rPr>
              <a:t>    </a:t>
            </a:r>
            <a:r>
              <a:rPr lang="en-US" altLang="ko-KR" sz="1050" dirty="0"/>
              <a:t>&lt;!-- The main content view --&gt;</a:t>
            </a:r>
            <a:endParaRPr lang="en-US" altLang="ko-KR" sz="1050" i="1" dirty="0">
              <a:solidFill>
                <a:srgbClr val="008080"/>
              </a:solidFill>
              <a:latin typeface="나눔고딕코딩"/>
              <a:ea typeface="나눔고딕코딩"/>
            </a:endParaRPr>
          </a:p>
          <a:p>
            <a:pPr lvl="1" indent="-96838"/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05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050" dirty="0" smtClean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나눔고딕코딩"/>
                <a:ea typeface="나눔고딕코딩"/>
              </a:rPr>
              <a:t>fragment</a:t>
            </a:r>
          </a:p>
          <a:p>
            <a:pPr lvl="1"/>
            <a:r>
              <a:rPr lang="en-US" altLang="ko-KR" sz="1050" dirty="0">
                <a:latin typeface="나눔고딕코딩"/>
                <a:ea typeface="나눔고딕코딩"/>
              </a:rPr>
              <a:t>    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android:id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"@+id/map"</a:t>
            </a:r>
          </a:p>
          <a:p>
            <a:pPr lvl="1"/>
            <a:r>
              <a:rPr lang="en-US" altLang="ko-KR" sz="1050" dirty="0">
                <a:latin typeface="나눔고딕코딩"/>
                <a:ea typeface="나눔고딕코딩"/>
              </a:rPr>
              <a:t>    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match_parent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pPr lvl="1"/>
            <a:r>
              <a:rPr lang="en-US" altLang="ko-KR" sz="1050" dirty="0">
                <a:latin typeface="나눔고딕코딩"/>
                <a:ea typeface="나눔고딕코딩"/>
              </a:rPr>
              <a:t>        </a:t>
            </a:r>
            <a:r>
              <a:rPr lang="en-US" altLang="ko-KR" sz="105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match_parent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pPr lvl="1"/>
            <a:r>
              <a:rPr lang="en-US" altLang="ko-KR" sz="1050" dirty="0">
                <a:latin typeface="나눔고딕코딩"/>
                <a:ea typeface="나눔고딕코딩"/>
              </a:rPr>
              <a:t>        </a:t>
            </a:r>
            <a:r>
              <a:rPr lang="en-US" altLang="ko-KR" sz="1050" dirty="0">
                <a:solidFill>
                  <a:srgbClr val="7F007F"/>
                </a:solidFill>
                <a:latin typeface="나눔고딕코딩"/>
                <a:ea typeface="나눔고딕코딩"/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com.google.android.gms.maps.MapFragment</a:t>
            </a:r>
            <a:r>
              <a:rPr lang="en-US" altLang="ko-KR" sz="105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050" i="1" dirty="0" smtClean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pPr lvl="1"/>
            <a:r>
              <a:rPr lang="en-US" altLang="ko-KR" sz="1050" dirty="0"/>
              <a:t>&lt;!-- The navigation drawer --&gt;</a:t>
            </a:r>
            <a:r>
              <a:rPr lang="en-US" altLang="ko-KR" sz="1050" dirty="0" smtClean="0">
                <a:solidFill>
                  <a:srgbClr val="000088"/>
                </a:solidFill>
              </a:rPr>
              <a:t>   </a:t>
            </a:r>
          </a:p>
          <a:p>
            <a:pPr lvl="1"/>
            <a:r>
              <a:rPr lang="en-US" altLang="ko-KR" sz="1050" dirty="0" smtClean="0">
                <a:solidFill>
                  <a:srgbClr val="000088"/>
                </a:solidFill>
              </a:rPr>
              <a:t>&lt;</a:t>
            </a:r>
            <a:r>
              <a:rPr lang="en-US" altLang="ko-KR" sz="1050" dirty="0" err="1">
                <a:solidFill>
                  <a:srgbClr val="000088"/>
                </a:solidFill>
              </a:rPr>
              <a:t>ListView</a:t>
            </a:r>
            <a:r>
              <a:rPr lang="en-US" altLang="ko-KR" sz="1050" dirty="0">
                <a:solidFill>
                  <a:srgbClr val="000000"/>
                </a:solidFill>
              </a:rPr>
              <a:t> </a:t>
            </a:r>
            <a:r>
              <a:rPr lang="en-US" altLang="ko-KR" sz="1050" dirty="0" err="1">
                <a:solidFill>
                  <a:srgbClr val="882288"/>
                </a:solidFill>
              </a:rPr>
              <a:t>android:id</a:t>
            </a:r>
            <a:r>
              <a:rPr lang="en-US" altLang="ko-KR" sz="1050" dirty="0">
                <a:solidFill>
                  <a:srgbClr val="666600"/>
                </a:solidFill>
              </a:rPr>
              <a:t>=</a:t>
            </a:r>
            <a:r>
              <a:rPr lang="en-US" altLang="ko-KR" sz="1050" dirty="0">
                <a:solidFill>
                  <a:srgbClr val="880000"/>
                </a:solidFill>
              </a:rPr>
              <a:t>"@+id/</a:t>
            </a:r>
            <a:r>
              <a:rPr lang="en-US" altLang="ko-KR" sz="1050" dirty="0" err="1">
                <a:solidFill>
                  <a:srgbClr val="880000"/>
                </a:solidFill>
              </a:rPr>
              <a:t>left_drawer</a:t>
            </a:r>
            <a:r>
              <a:rPr lang="en-US" altLang="ko-KR" sz="1050" dirty="0">
                <a:solidFill>
                  <a:srgbClr val="880000"/>
                </a:solidFill>
              </a:rPr>
              <a:t>"</a:t>
            </a:r>
            <a:r>
              <a:rPr lang="en-US" altLang="ko-KR" sz="1050" dirty="0">
                <a:solidFill>
                  <a:srgbClr val="000000"/>
                </a:solidFill>
              </a:rPr>
              <a:t/>
            </a:r>
            <a:br>
              <a:rPr lang="en-US" altLang="ko-KR" sz="1050" dirty="0">
                <a:solidFill>
                  <a:srgbClr val="000000"/>
                </a:solidFill>
              </a:rPr>
            </a:br>
            <a:r>
              <a:rPr lang="en-US" altLang="ko-KR" sz="1050" dirty="0">
                <a:solidFill>
                  <a:srgbClr val="000000"/>
                </a:solidFill>
              </a:rPr>
              <a:t>        </a:t>
            </a:r>
            <a:r>
              <a:rPr lang="en-US" altLang="ko-KR" sz="1050" dirty="0" err="1">
                <a:solidFill>
                  <a:srgbClr val="882288"/>
                </a:solidFill>
              </a:rPr>
              <a:t>android:layout_width</a:t>
            </a:r>
            <a:r>
              <a:rPr lang="en-US" altLang="ko-KR" sz="1050" dirty="0">
                <a:solidFill>
                  <a:srgbClr val="666600"/>
                </a:solidFill>
              </a:rPr>
              <a:t>=</a:t>
            </a:r>
            <a:r>
              <a:rPr lang="en-US" altLang="ko-KR" sz="1050" dirty="0">
                <a:solidFill>
                  <a:srgbClr val="880000"/>
                </a:solidFill>
              </a:rPr>
              <a:t>"240dp"</a:t>
            </a:r>
            <a:r>
              <a:rPr lang="en-US" altLang="ko-KR" sz="1050" dirty="0">
                <a:solidFill>
                  <a:srgbClr val="000000"/>
                </a:solidFill>
              </a:rPr>
              <a:t/>
            </a:r>
            <a:br>
              <a:rPr lang="en-US" altLang="ko-KR" sz="1050" dirty="0">
                <a:solidFill>
                  <a:srgbClr val="000000"/>
                </a:solidFill>
              </a:rPr>
            </a:br>
            <a:r>
              <a:rPr lang="en-US" altLang="ko-KR" sz="1050" dirty="0">
                <a:solidFill>
                  <a:srgbClr val="000000"/>
                </a:solidFill>
              </a:rPr>
              <a:t>        </a:t>
            </a:r>
            <a:r>
              <a:rPr lang="en-US" altLang="ko-KR" sz="1050" dirty="0" err="1">
                <a:solidFill>
                  <a:srgbClr val="882288"/>
                </a:solidFill>
              </a:rPr>
              <a:t>android:layout_height</a:t>
            </a:r>
            <a:r>
              <a:rPr lang="en-US" altLang="ko-KR" sz="1050" dirty="0">
                <a:solidFill>
                  <a:srgbClr val="666600"/>
                </a:solidFill>
              </a:rPr>
              <a:t>=</a:t>
            </a:r>
            <a:r>
              <a:rPr lang="en-US" altLang="ko-KR" sz="1050" dirty="0">
                <a:solidFill>
                  <a:srgbClr val="880000"/>
                </a:solidFill>
              </a:rPr>
              <a:t>"</a:t>
            </a:r>
            <a:r>
              <a:rPr lang="en-US" altLang="ko-KR" sz="1050" dirty="0" err="1">
                <a:solidFill>
                  <a:srgbClr val="880000"/>
                </a:solidFill>
              </a:rPr>
              <a:t>match_parent</a:t>
            </a:r>
            <a:r>
              <a:rPr lang="en-US" altLang="ko-KR" sz="1050" dirty="0">
                <a:solidFill>
                  <a:srgbClr val="880000"/>
                </a:solidFill>
              </a:rPr>
              <a:t>"</a:t>
            </a:r>
            <a:r>
              <a:rPr lang="en-US" altLang="ko-KR" sz="1050" dirty="0">
                <a:solidFill>
                  <a:srgbClr val="000000"/>
                </a:solidFill>
              </a:rPr>
              <a:t/>
            </a:r>
            <a:br>
              <a:rPr lang="en-US" altLang="ko-KR" sz="1050" dirty="0">
                <a:solidFill>
                  <a:srgbClr val="000000"/>
                </a:solidFill>
              </a:rPr>
            </a:br>
            <a:r>
              <a:rPr lang="en-US" altLang="ko-KR" sz="1050" dirty="0">
                <a:solidFill>
                  <a:srgbClr val="000000"/>
                </a:solidFill>
              </a:rPr>
              <a:t>        </a:t>
            </a:r>
            <a:r>
              <a:rPr lang="en-US" altLang="ko-KR" sz="1050" dirty="0" err="1">
                <a:solidFill>
                  <a:srgbClr val="882288"/>
                </a:solidFill>
              </a:rPr>
              <a:t>android:layout_gravity</a:t>
            </a:r>
            <a:r>
              <a:rPr lang="en-US" altLang="ko-KR" sz="1050" dirty="0">
                <a:solidFill>
                  <a:srgbClr val="666600"/>
                </a:solidFill>
              </a:rPr>
              <a:t>=</a:t>
            </a:r>
            <a:r>
              <a:rPr lang="en-US" altLang="ko-KR" sz="1050" dirty="0">
                <a:solidFill>
                  <a:srgbClr val="880000"/>
                </a:solidFill>
              </a:rPr>
              <a:t>"start"</a:t>
            </a:r>
            <a:r>
              <a:rPr lang="en-US" altLang="ko-KR" sz="1050" dirty="0">
                <a:solidFill>
                  <a:srgbClr val="000000"/>
                </a:solidFill>
              </a:rPr>
              <a:t/>
            </a:r>
            <a:br>
              <a:rPr lang="en-US" altLang="ko-KR" sz="1050" dirty="0">
                <a:solidFill>
                  <a:srgbClr val="000000"/>
                </a:solidFill>
              </a:rPr>
            </a:br>
            <a:r>
              <a:rPr lang="en-US" altLang="ko-KR" sz="1050" dirty="0">
                <a:solidFill>
                  <a:srgbClr val="000000"/>
                </a:solidFill>
              </a:rPr>
              <a:t>        </a:t>
            </a:r>
            <a:r>
              <a:rPr lang="en-US" altLang="ko-KR" sz="1050" dirty="0" err="1">
                <a:solidFill>
                  <a:srgbClr val="882288"/>
                </a:solidFill>
              </a:rPr>
              <a:t>android:choiceMode</a:t>
            </a:r>
            <a:r>
              <a:rPr lang="en-US" altLang="ko-KR" sz="1050" dirty="0">
                <a:solidFill>
                  <a:srgbClr val="666600"/>
                </a:solidFill>
              </a:rPr>
              <a:t>=</a:t>
            </a:r>
            <a:r>
              <a:rPr lang="en-US" altLang="ko-KR" sz="1050" dirty="0">
                <a:solidFill>
                  <a:srgbClr val="880000"/>
                </a:solidFill>
              </a:rPr>
              <a:t>"</a:t>
            </a:r>
            <a:r>
              <a:rPr lang="en-US" altLang="ko-KR" sz="1050" dirty="0" err="1">
                <a:solidFill>
                  <a:srgbClr val="880000"/>
                </a:solidFill>
              </a:rPr>
              <a:t>singleChoice</a:t>
            </a:r>
            <a:r>
              <a:rPr lang="en-US" altLang="ko-KR" sz="1050" dirty="0">
                <a:solidFill>
                  <a:srgbClr val="880000"/>
                </a:solidFill>
              </a:rPr>
              <a:t>"</a:t>
            </a:r>
            <a:r>
              <a:rPr lang="en-US" altLang="ko-KR" sz="1050" dirty="0">
                <a:solidFill>
                  <a:srgbClr val="000000"/>
                </a:solidFill>
              </a:rPr>
              <a:t/>
            </a:r>
            <a:br>
              <a:rPr lang="en-US" altLang="ko-KR" sz="1050" dirty="0">
                <a:solidFill>
                  <a:srgbClr val="000000"/>
                </a:solidFill>
              </a:rPr>
            </a:br>
            <a:r>
              <a:rPr lang="en-US" altLang="ko-KR" sz="1050" dirty="0">
                <a:solidFill>
                  <a:srgbClr val="000000"/>
                </a:solidFill>
              </a:rPr>
              <a:t>        </a:t>
            </a:r>
            <a:r>
              <a:rPr lang="en-US" altLang="ko-KR" sz="1050" dirty="0" err="1">
                <a:solidFill>
                  <a:srgbClr val="882288"/>
                </a:solidFill>
              </a:rPr>
              <a:t>android:divider</a:t>
            </a:r>
            <a:r>
              <a:rPr lang="en-US" altLang="ko-KR" sz="1050" dirty="0">
                <a:solidFill>
                  <a:srgbClr val="666600"/>
                </a:solidFill>
              </a:rPr>
              <a:t>=</a:t>
            </a:r>
            <a:r>
              <a:rPr lang="en-US" altLang="ko-KR" sz="1050" dirty="0">
                <a:solidFill>
                  <a:srgbClr val="880000"/>
                </a:solidFill>
              </a:rPr>
              <a:t>"@</a:t>
            </a:r>
            <a:r>
              <a:rPr lang="en-US" altLang="ko-KR" sz="1050" dirty="0" err="1">
                <a:solidFill>
                  <a:srgbClr val="880000"/>
                </a:solidFill>
              </a:rPr>
              <a:t>android:color</a:t>
            </a:r>
            <a:r>
              <a:rPr lang="en-US" altLang="ko-KR" sz="1050" dirty="0">
                <a:solidFill>
                  <a:srgbClr val="880000"/>
                </a:solidFill>
              </a:rPr>
              <a:t>/transparent"</a:t>
            </a:r>
            <a:r>
              <a:rPr lang="en-US" altLang="ko-KR" sz="1050" dirty="0">
                <a:solidFill>
                  <a:srgbClr val="000000"/>
                </a:solidFill>
              </a:rPr>
              <a:t/>
            </a:r>
            <a:br>
              <a:rPr lang="en-US" altLang="ko-KR" sz="1050" dirty="0">
                <a:solidFill>
                  <a:srgbClr val="000000"/>
                </a:solidFill>
              </a:rPr>
            </a:br>
            <a:r>
              <a:rPr lang="en-US" altLang="ko-KR" sz="1050" dirty="0">
                <a:solidFill>
                  <a:srgbClr val="000000"/>
                </a:solidFill>
              </a:rPr>
              <a:t>        </a:t>
            </a:r>
            <a:r>
              <a:rPr lang="en-US" altLang="ko-KR" sz="1050" dirty="0" err="1">
                <a:solidFill>
                  <a:srgbClr val="882288"/>
                </a:solidFill>
              </a:rPr>
              <a:t>android:dividerHeight</a:t>
            </a:r>
            <a:r>
              <a:rPr lang="en-US" altLang="ko-KR" sz="1050" dirty="0">
                <a:solidFill>
                  <a:srgbClr val="666600"/>
                </a:solidFill>
              </a:rPr>
              <a:t>=</a:t>
            </a:r>
            <a:r>
              <a:rPr lang="en-US" altLang="ko-KR" sz="1050" dirty="0">
                <a:solidFill>
                  <a:srgbClr val="880000"/>
                </a:solidFill>
              </a:rPr>
              <a:t>"0dp"</a:t>
            </a:r>
            <a:r>
              <a:rPr lang="en-US" altLang="ko-KR" sz="1050" dirty="0">
                <a:solidFill>
                  <a:srgbClr val="000000"/>
                </a:solidFill>
              </a:rPr>
              <a:t/>
            </a:r>
            <a:br>
              <a:rPr lang="en-US" altLang="ko-KR" sz="1050" dirty="0">
                <a:solidFill>
                  <a:srgbClr val="000000"/>
                </a:solidFill>
              </a:rPr>
            </a:br>
            <a:r>
              <a:rPr lang="en-US" altLang="ko-KR" sz="1050" dirty="0">
                <a:solidFill>
                  <a:srgbClr val="000000"/>
                </a:solidFill>
              </a:rPr>
              <a:t>        </a:t>
            </a:r>
            <a:r>
              <a:rPr lang="en-US" altLang="ko-KR" sz="1050" dirty="0" err="1">
                <a:solidFill>
                  <a:srgbClr val="882288"/>
                </a:solidFill>
              </a:rPr>
              <a:t>android:background</a:t>
            </a:r>
            <a:r>
              <a:rPr lang="en-US" altLang="ko-KR" sz="1050" dirty="0">
                <a:solidFill>
                  <a:srgbClr val="666600"/>
                </a:solidFill>
              </a:rPr>
              <a:t>=</a:t>
            </a:r>
            <a:r>
              <a:rPr lang="en-US" altLang="ko-KR" sz="1050" dirty="0">
                <a:solidFill>
                  <a:srgbClr val="880000"/>
                </a:solidFill>
              </a:rPr>
              <a:t>"#111</a:t>
            </a:r>
            <a:r>
              <a:rPr lang="en-US" altLang="ko-KR" sz="1050" dirty="0" smtClean="0">
                <a:solidFill>
                  <a:srgbClr val="880000"/>
                </a:solidFill>
              </a:rPr>
              <a:t>"</a:t>
            </a:r>
            <a:r>
              <a:rPr lang="en-US" altLang="ko-KR" sz="1050" dirty="0" smtClean="0">
                <a:solidFill>
                  <a:srgbClr val="000088"/>
                </a:solidFill>
              </a:rPr>
              <a:t>/&gt;</a:t>
            </a:r>
            <a:endParaRPr lang="en-US" altLang="ko-KR" sz="1050" dirty="0" smtClean="0">
              <a:solidFill>
                <a:srgbClr val="000000"/>
              </a:solidFill>
            </a:endParaRPr>
          </a:p>
          <a:p>
            <a:pPr lvl="1" indent="-188913"/>
            <a:r>
              <a:rPr lang="en-US" altLang="ko-KR" sz="1050" dirty="0" smtClean="0">
                <a:solidFill>
                  <a:srgbClr val="000088"/>
                </a:solidFill>
              </a:rPr>
              <a:t>&lt;/</a:t>
            </a:r>
            <a:r>
              <a:rPr lang="en-US" altLang="ko-KR" sz="1050" dirty="0">
                <a:solidFill>
                  <a:srgbClr val="000088"/>
                </a:solidFill>
              </a:rPr>
              <a:t>android.support.v4.widget.DrawerLayout&gt;</a:t>
            </a:r>
            <a:endParaRPr lang="en-US" altLang="ko-KR" sz="1050" i="1" dirty="0">
              <a:solidFill>
                <a:srgbClr val="008080"/>
              </a:solidFill>
              <a:latin typeface="나눔고딕코딩"/>
              <a:ea typeface="나눔고딕코딩"/>
            </a:endParaRPr>
          </a:p>
          <a:p>
            <a:r>
              <a:rPr lang="en-US" altLang="ko-KR" sz="1050" dirty="0" smtClean="0">
                <a:solidFill>
                  <a:srgbClr val="008080"/>
                </a:solidFill>
                <a:latin typeface="나눔고딕코딩"/>
                <a:ea typeface="나눔고딕코딩"/>
              </a:rPr>
              <a:t>&lt;/</a:t>
            </a:r>
            <a:r>
              <a:rPr lang="en-US" altLang="ko-KR" sz="1050" dirty="0" err="1">
                <a:solidFill>
                  <a:srgbClr val="3F7F7F"/>
                </a:solidFill>
                <a:latin typeface="나눔고딕코딩"/>
                <a:ea typeface="나눔고딕코딩"/>
              </a:rPr>
              <a:t>LinearLayout</a:t>
            </a:r>
            <a:r>
              <a:rPr lang="en-US" altLang="ko-KR" sz="1050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  <a:endParaRPr lang="ko-KR" altLang="en-US" sz="1050" dirty="0"/>
          </a:p>
        </p:txBody>
      </p:sp>
      <p:sp>
        <p:nvSpPr>
          <p:cNvPr id="3" name="직사각형 2"/>
          <p:cNvSpPr/>
          <p:nvPr/>
        </p:nvSpPr>
        <p:spPr>
          <a:xfrm>
            <a:off x="323528" y="1196752"/>
            <a:ext cx="8496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smtClean="0"/>
              <a:t>-</a:t>
            </a:r>
            <a:r>
              <a:rPr lang="ko-KR" altLang="en-US" sz="1200" b="1" dirty="0" smtClean="0"/>
              <a:t>참고 자료</a:t>
            </a:r>
            <a:endParaRPr lang="en-US" altLang="ko-KR" sz="1200" b="1" dirty="0" smtClean="0"/>
          </a:p>
          <a:p>
            <a:r>
              <a:rPr lang="en-US" altLang="ko-KR" sz="1200" b="1" dirty="0" smtClean="0"/>
              <a:t>http</a:t>
            </a:r>
            <a:r>
              <a:rPr lang="en-US" altLang="ko-KR" sz="1200" b="1" dirty="0"/>
              <a:t>://developer.android.com/intl/ko/training/implementing-navigation/nav-drawer.html</a:t>
            </a:r>
            <a:endParaRPr lang="ko-KR" altLang="en-US" sz="1200" b="1" dirty="0"/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0601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지역검색앱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604724"/>
            <a:ext cx="6465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* Navigation Drawer</a:t>
            </a:r>
            <a:r>
              <a:rPr lang="ko-KR" altLang="en-US" b="1" dirty="0" smtClean="0"/>
              <a:t>를 사용하여 슬라이딩 메뉴 구현하기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3136077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434274" y="127025"/>
            <a:ext cx="3440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부록 </a:t>
            </a:r>
            <a:r>
              <a:rPr lang="en-US" altLang="ko-KR" sz="2400" b="1" dirty="0" smtClean="0"/>
              <a:t>– </a:t>
            </a:r>
            <a:r>
              <a:rPr lang="ko-KR" altLang="en-US" sz="2400" b="1" dirty="0" err="1" smtClean="0"/>
              <a:t>안드로이드</a:t>
            </a:r>
            <a:r>
              <a:rPr lang="ko-KR" altLang="en-US" sz="2400" b="1" dirty="0" smtClean="0"/>
              <a:t> 버전</a:t>
            </a:r>
            <a:endParaRPr lang="ko-KR" altLang="en-US" sz="2400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118169"/>
              </p:ext>
            </p:extLst>
          </p:nvPr>
        </p:nvGraphicFramePr>
        <p:xfrm>
          <a:off x="1259632" y="908720"/>
          <a:ext cx="6473919" cy="5279581"/>
        </p:xfrm>
        <a:graphic>
          <a:graphicData uri="http://schemas.openxmlformats.org/drawingml/2006/table">
            <a:tbl>
              <a:tblPr/>
              <a:tblGrid>
                <a:gridCol w="1251715"/>
                <a:gridCol w="3660928"/>
                <a:gridCol w="780638"/>
                <a:gridCol w="780638"/>
              </a:tblGrid>
              <a:tr h="54311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effectLst/>
                          <a:latin typeface="tahoma"/>
                        </a:rPr>
                        <a:t>안드로이드</a:t>
                      </a:r>
                      <a:r>
                        <a:rPr lang="ko-KR" altLang="en-US" sz="1200" dirty="0">
                          <a:effectLst/>
                          <a:latin typeface="tahoma"/>
                        </a:rPr>
                        <a:t> 버전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>
                          <a:effectLst/>
                          <a:latin typeface="tahoma"/>
                        </a:rPr>
                        <a:t>안드로이드 이름 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tahoma"/>
                        </a:rPr>
                        <a:t> API </a:t>
                      </a:r>
                      <a:r>
                        <a:rPr lang="ko-KR" altLang="en-US" sz="1200" dirty="0">
                          <a:effectLst/>
                          <a:latin typeface="tahoma"/>
                        </a:rPr>
                        <a:t>버전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effectLst/>
                        </a:rPr>
                        <a:t>점유율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  <a:latin typeface="tahoma"/>
                        </a:rPr>
                        <a:t> </a:t>
                      </a:r>
                      <a:r>
                        <a:rPr lang="en-US" altLang="ko-KR" sz="1200">
                          <a:effectLst/>
                          <a:latin typeface="tahoma"/>
                        </a:rPr>
                        <a:t>1.0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  <a:latin typeface="tahoma"/>
                        </a:rPr>
                        <a:t> 애플파이 </a:t>
                      </a:r>
                      <a:r>
                        <a:rPr lang="en-US" altLang="ko-KR" sz="1200">
                          <a:effectLst/>
                          <a:latin typeface="tahoma"/>
                        </a:rPr>
                        <a:t>( </a:t>
                      </a:r>
                      <a:r>
                        <a:rPr lang="en-US" sz="1200">
                          <a:effectLst/>
                          <a:latin typeface="tahoma"/>
                        </a:rPr>
                        <a:t>Apple Pie )</a:t>
                      </a:r>
                      <a:endParaRPr 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tahoma"/>
                        </a:rPr>
                        <a:t>1 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2077"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  <a:latin typeface="tahoma"/>
                        </a:rPr>
                        <a:t> </a:t>
                      </a:r>
                      <a:r>
                        <a:rPr lang="en-US" altLang="ko-KR" sz="1200">
                          <a:effectLst/>
                          <a:latin typeface="tahoma"/>
                        </a:rPr>
                        <a:t>1.1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  <a:latin typeface="tahoma"/>
                        </a:rPr>
                        <a:t> 바나나브레드 </a:t>
                      </a:r>
                      <a:r>
                        <a:rPr lang="en-US" altLang="ko-KR" sz="1200">
                          <a:effectLst/>
                          <a:latin typeface="tahoma"/>
                        </a:rPr>
                        <a:t>( Banana Bread )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tahoma"/>
                        </a:rPr>
                        <a:t>2 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  <a:latin typeface="tahoma"/>
                        </a:rPr>
                        <a:t> </a:t>
                      </a:r>
                      <a:r>
                        <a:rPr lang="en-US" altLang="ko-KR" sz="1200">
                          <a:effectLst/>
                          <a:latin typeface="tahoma"/>
                        </a:rPr>
                        <a:t>1.5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  <a:latin typeface="tahoma"/>
                        </a:rPr>
                        <a:t> 컵케이크 </a:t>
                      </a:r>
                      <a:r>
                        <a:rPr lang="en-US" altLang="ko-KR" sz="1200">
                          <a:effectLst/>
                          <a:latin typeface="tahoma"/>
                        </a:rPr>
                        <a:t>( </a:t>
                      </a:r>
                      <a:r>
                        <a:rPr lang="en-US" sz="1200">
                          <a:effectLst/>
                          <a:latin typeface="tahoma"/>
                        </a:rPr>
                        <a:t>Cupcake ) </a:t>
                      </a:r>
                      <a:endParaRPr 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tahoma"/>
                        </a:rPr>
                        <a:t>3 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  <a:latin typeface="tahoma"/>
                        </a:rPr>
                        <a:t> </a:t>
                      </a:r>
                      <a:r>
                        <a:rPr lang="en-US" altLang="ko-KR" sz="1200">
                          <a:effectLst/>
                          <a:latin typeface="tahoma"/>
                        </a:rPr>
                        <a:t>1.6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  <a:latin typeface="tahoma"/>
                        </a:rPr>
                        <a:t> 도넛 </a:t>
                      </a:r>
                      <a:r>
                        <a:rPr lang="en-US" altLang="ko-KR" sz="1200">
                          <a:effectLst/>
                          <a:latin typeface="tahoma"/>
                        </a:rPr>
                        <a:t>( </a:t>
                      </a:r>
                      <a:r>
                        <a:rPr lang="en-US" sz="1200">
                          <a:effectLst/>
                          <a:latin typeface="tahoma"/>
                        </a:rPr>
                        <a:t>Donut ) </a:t>
                      </a:r>
                      <a:endParaRPr 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tahoma"/>
                        </a:rPr>
                        <a:t>4 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  <a:latin typeface="tahoma"/>
                        </a:rPr>
                        <a:t> </a:t>
                      </a:r>
                      <a:r>
                        <a:rPr lang="en-US" altLang="ko-KR" sz="1200">
                          <a:effectLst/>
                          <a:latin typeface="tahoma"/>
                        </a:rPr>
                        <a:t>2.0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  <a:latin typeface="tahoma"/>
                        </a:rPr>
                        <a:t> 이클레어 </a:t>
                      </a:r>
                      <a:r>
                        <a:rPr lang="en-US" altLang="ko-KR" sz="1200">
                          <a:effectLst/>
                          <a:latin typeface="tahoma"/>
                        </a:rPr>
                        <a:t>( </a:t>
                      </a:r>
                      <a:r>
                        <a:rPr lang="en-US" sz="1200">
                          <a:effectLst/>
                          <a:latin typeface="tahoma"/>
                        </a:rPr>
                        <a:t>Eclair ) </a:t>
                      </a:r>
                      <a:endParaRPr 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tahoma"/>
                        </a:rPr>
                        <a:t>5 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  <a:latin typeface="tahoma"/>
                        </a:rPr>
                        <a:t> </a:t>
                      </a:r>
                      <a:r>
                        <a:rPr lang="en-US" altLang="ko-KR" sz="1200">
                          <a:effectLst/>
                          <a:latin typeface="tahoma"/>
                        </a:rPr>
                        <a:t>2.0.1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  <a:latin typeface="tahoma"/>
                        </a:rPr>
                        <a:t> </a:t>
                      </a:r>
                      <a:r>
                        <a:rPr lang="ko-KR" altLang="en-US" sz="1200" dirty="0" err="1">
                          <a:effectLst/>
                          <a:latin typeface="tahoma"/>
                        </a:rPr>
                        <a:t>이클레어</a:t>
                      </a:r>
                      <a:r>
                        <a:rPr lang="ko-KR" altLang="en-US" sz="1200" dirty="0">
                          <a:effectLst/>
                          <a:latin typeface="tahoma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tahoma"/>
                        </a:rPr>
                        <a:t>( </a:t>
                      </a:r>
                      <a:r>
                        <a:rPr lang="en-US" sz="1200" dirty="0" err="1">
                          <a:effectLst/>
                          <a:latin typeface="tahoma"/>
                        </a:rPr>
                        <a:t>Eclair</a:t>
                      </a:r>
                      <a:r>
                        <a:rPr lang="en-US" sz="1200" dirty="0">
                          <a:effectLst/>
                          <a:latin typeface="tahoma"/>
                        </a:rPr>
                        <a:t> )</a:t>
                      </a:r>
                      <a:endParaRPr lang="en-US" sz="12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tahoma"/>
                        </a:rPr>
                        <a:t>6 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  <a:latin typeface="tahoma"/>
                        </a:rPr>
                        <a:t> </a:t>
                      </a:r>
                      <a:r>
                        <a:rPr lang="en-US" altLang="ko-KR" sz="1200">
                          <a:effectLst/>
                          <a:latin typeface="tahoma"/>
                        </a:rPr>
                        <a:t>2.1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  <a:latin typeface="tahoma"/>
                        </a:rPr>
                        <a:t> 이클레어 </a:t>
                      </a:r>
                      <a:r>
                        <a:rPr lang="en-US" altLang="ko-KR" sz="1200">
                          <a:effectLst/>
                          <a:latin typeface="tahoma"/>
                        </a:rPr>
                        <a:t>( </a:t>
                      </a:r>
                      <a:r>
                        <a:rPr lang="en-US" sz="1200">
                          <a:effectLst/>
                          <a:latin typeface="tahoma"/>
                        </a:rPr>
                        <a:t>Eclair ) </a:t>
                      </a:r>
                      <a:endParaRPr 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tahoma"/>
                        </a:rPr>
                        <a:t>7 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  <a:latin typeface="tahoma"/>
                        </a:rPr>
                        <a:t> </a:t>
                      </a:r>
                      <a:r>
                        <a:rPr lang="en-US" altLang="ko-KR" sz="1200">
                          <a:effectLst/>
                          <a:latin typeface="tahoma"/>
                        </a:rPr>
                        <a:t>2.2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  <a:latin typeface="tahoma"/>
                        </a:rPr>
                        <a:t> 프로요 </a:t>
                      </a:r>
                      <a:r>
                        <a:rPr lang="en-US" altLang="ko-KR" sz="1200">
                          <a:effectLst/>
                          <a:latin typeface="tahoma"/>
                        </a:rPr>
                        <a:t>( </a:t>
                      </a:r>
                      <a:r>
                        <a:rPr lang="en-US" sz="1200">
                          <a:effectLst/>
                          <a:latin typeface="tahoma"/>
                        </a:rPr>
                        <a:t>Froyo ) </a:t>
                      </a:r>
                      <a:endParaRPr 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tahoma"/>
                        </a:rPr>
                        <a:t>8 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effectLst/>
                        </a:rPr>
                        <a:t>0.4%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2077"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  <a:latin typeface="tahoma"/>
                        </a:rPr>
                        <a:t> </a:t>
                      </a:r>
                      <a:r>
                        <a:rPr lang="en-US" altLang="ko-KR" sz="1200">
                          <a:effectLst/>
                          <a:latin typeface="tahoma"/>
                        </a:rPr>
                        <a:t>2.3.1 ~ 2.3.2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  <a:latin typeface="tahoma"/>
                        </a:rPr>
                        <a:t> 진저브레드 </a:t>
                      </a:r>
                      <a:r>
                        <a:rPr lang="en-US" altLang="ko-KR" sz="1200">
                          <a:effectLst/>
                          <a:latin typeface="tahoma"/>
                        </a:rPr>
                        <a:t>( </a:t>
                      </a:r>
                      <a:r>
                        <a:rPr lang="en-US" sz="1200">
                          <a:effectLst/>
                          <a:latin typeface="tahoma"/>
                        </a:rPr>
                        <a:t>Gingerbread )</a:t>
                      </a:r>
                      <a:endParaRPr 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tahoma"/>
                        </a:rPr>
                        <a:t>9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effectLst/>
                        </a:rPr>
                        <a:t>7.8%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2077"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  <a:latin typeface="tahoma"/>
                        </a:rPr>
                        <a:t> </a:t>
                      </a:r>
                      <a:r>
                        <a:rPr lang="en-US" altLang="ko-KR" sz="1200">
                          <a:effectLst/>
                          <a:latin typeface="tahoma"/>
                        </a:rPr>
                        <a:t>2.3.3 ~ 2.3.7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  <a:latin typeface="tahoma"/>
                        </a:rPr>
                        <a:t> 진저브레드 </a:t>
                      </a:r>
                      <a:r>
                        <a:rPr lang="en-US" altLang="ko-KR" sz="1200">
                          <a:effectLst/>
                          <a:latin typeface="tahoma"/>
                        </a:rPr>
                        <a:t>( </a:t>
                      </a:r>
                      <a:r>
                        <a:rPr lang="en-US" sz="1200">
                          <a:effectLst/>
                          <a:latin typeface="tahoma"/>
                        </a:rPr>
                        <a:t>Gingerbread )</a:t>
                      </a:r>
                      <a:endParaRPr 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tahoma"/>
                        </a:rPr>
                        <a:t>10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2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  <a:latin typeface="tahoma"/>
                        </a:rPr>
                        <a:t> </a:t>
                      </a:r>
                      <a:r>
                        <a:rPr lang="en-US" altLang="ko-KR" sz="1200" dirty="0">
                          <a:effectLst/>
                          <a:latin typeface="tahoma"/>
                        </a:rPr>
                        <a:t>3.0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  <a:latin typeface="tahoma"/>
                        </a:rPr>
                        <a:t> 허니콤 </a:t>
                      </a:r>
                      <a:r>
                        <a:rPr lang="en-US" altLang="ko-KR" sz="1200">
                          <a:effectLst/>
                          <a:latin typeface="tahoma"/>
                        </a:rPr>
                        <a:t>( </a:t>
                      </a:r>
                      <a:r>
                        <a:rPr lang="en-US" sz="1200">
                          <a:effectLst/>
                          <a:latin typeface="tahoma"/>
                        </a:rPr>
                        <a:t>Honeycomb )</a:t>
                      </a:r>
                      <a:endParaRPr 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tahoma"/>
                        </a:rPr>
                        <a:t>11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  <a:latin typeface="tahoma"/>
                        </a:rPr>
                        <a:t> </a:t>
                      </a:r>
                      <a:r>
                        <a:rPr lang="en-US" altLang="ko-KR" sz="1200">
                          <a:effectLst/>
                          <a:latin typeface="tahoma"/>
                        </a:rPr>
                        <a:t>3.1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  <a:latin typeface="tahoma"/>
                        </a:rPr>
                        <a:t> 허니콤 </a:t>
                      </a:r>
                      <a:r>
                        <a:rPr lang="en-US" altLang="ko-KR" sz="1200">
                          <a:effectLst/>
                          <a:latin typeface="tahoma"/>
                        </a:rPr>
                        <a:t>( </a:t>
                      </a:r>
                      <a:r>
                        <a:rPr lang="en-US" sz="1200">
                          <a:effectLst/>
                          <a:latin typeface="tahoma"/>
                        </a:rPr>
                        <a:t>Honeycomb )</a:t>
                      </a:r>
                      <a:endParaRPr 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tahoma"/>
                        </a:rPr>
                        <a:t>12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  <a:latin typeface="tahoma"/>
                        </a:rPr>
                        <a:t> </a:t>
                      </a:r>
                      <a:r>
                        <a:rPr lang="en-US" altLang="ko-KR" sz="1200">
                          <a:effectLst/>
                          <a:latin typeface="tahoma"/>
                        </a:rPr>
                        <a:t>3.2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  <a:latin typeface="tahoma"/>
                        </a:rPr>
                        <a:t> 허니콤 </a:t>
                      </a:r>
                      <a:r>
                        <a:rPr lang="en-US" altLang="ko-KR" sz="1200">
                          <a:effectLst/>
                          <a:latin typeface="tahoma"/>
                        </a:rPr>
                        <a:t>( </a:t>
                      </a:r>
                      <a:r>
                        <a:rPr lang="en-US" sz="1200">
                          <a:effectLst/>
                          <a:latin typeface="tahoma"/>
                        </a:rPr>
                        <a:t>Honeycomb )</a:t>
                      </a:r>
                      <a:endParaRPr 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tahoma"/>
                        </a:rPr>
                        <a:t>13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2077"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  <a:latin typeface="tahoma"/>
                        </a:rPr>
                        <a:t> </a:t>
                      </a:r>
                      <a:r>
                        <a:rPr lang="en-US" altLang="ko-KR" sz="1200">
                          <a:effectLst/>
                          <a:latin typeface="tahoma"/>
                        </a:rPr>
                        <a:t>4.0.1 ~ 4.0.2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  <a:latin typeface="tahoma"/>
                        </a:rPr>
                        <a:t> 아이스크림 샌드위치 </a:t>
                      </a:r>
                      <a:r>
                        <a:rPr lang="en-US" altLang="ko-KR" sz="1200">
                          <a:effectLst/>
                          <a:latin typeface="tahoma"/>
                        </a:rPr>
                        <a:t>( Ice-Cream Sandwich )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tahoma"/>
                        </a:rPr>
                        <a:t>14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effectLst/>
                        </a:rPr>
                        <a:t>6.7%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2077"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  <a:latin typeface="tahoma"/>
                        </a:rPr>
                        <a:t> </a:t>
                      </a:r>
                      <a:r>
                        <a:rPr lang="en-US" altLang="ko-KR" sz="1200">
                          <a:effectLst/>
                          <a:latin typeface="tahoma"/>
                        </a:rPr>
                        <a:t>4.0.3 ~ 4.0.4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  <a:latin typeface="tahoma"/>
                        </a:rPr>
                        <a:t> 아이스크림 샌드위치 </a:t>
                      </a:r>
                      <a:r>
                        <a:rPr lang="en-US" altLang="ko-KR" sz="1200">
                          <a:effectLst/>
                          <a:latin typeface="tahoma"/>
                        </a:rPr>
                        <a:t>( Ice-Cream Sandwich )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tahoma"/>
                        </a:rPr>
                        <a:t>15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2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  <a:latin typeface="tahoma"/>
                        </a:rPr>
                        <a:t> </a:t>
                      </a:r>
                      <a:r>
                        <a:rPr lang="en-US" altLang="ko-KR" sz="1200">
                          <a:effectLst/>
                          <a:latin typeface="tahoma"/>
                        </a:rPr>
                        <a:t>4.1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effectLst/>
                          <a:latin typeface="tahoma"/>
                        </a:rPr>
                        <a:t> 젤리빈 </a:t>
                      </a:r>
                      <a:r>
                        <a:rPr lang="en-US" altLang="ko-KR" sz="1200">
                          <a:effectLst/>
                          <a:latin typeface="tahoma"/>
                        </a:rPr>
                        <a:t>( </a:t>
                      </a:r>
                      <a:r>
                        <a:rPr lang="en-US" sz="1200">
                          <a:effectLst/>
                          <a:latin typeface="tahoma"/>
                        </a:rPr>
                        <a:t>Jelly Bean )</a:t>
                      </a:r>
                      <a:endParaRPr 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  <a:latin typeface="tahoma"/>
                        </a:rPr>
                        <a:t>16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effectLst/>
                        </a:rPr>
                        <a:t>46%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  <a:latin typeface="tahoma"/>
                        </a:rPr>
                        <a:t> </a:t>
                      </a:r>
                      <a:r>
                        <a:rPr lang="en-US" altLang="ko-KR" sz="1200" dirty="0">
                          <a:effectLst/>
                          <a:latin typeface="tahoma"/>
                        </a:rPr>
                        <a:t>4.2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  <a:latin typeface="tahoma"/>
                        </a:rPr>
                        <a:t> </a:t>
                      </a:r>
                      <a:r>
                        <a:rPr lang="ko-KR" altLang="en-US" sz="1200" dirty="0" err="1">
                          <a:effectLst/>
                          <a:latin typeface="tahoma"/>
                        </a:rPr>
                        <a:t>젤리빈</a:t>
                      </a:r>
                      <a:r>
                        <a:rPr lang="ko-KR" altLang="en-US" sz="1200" dirty="0">
                          <a:effectLst/>
                          <a:latin typeface="tahoma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tahoma"/>
                        </a:rPr>
                        <a:t>( </a:t>
                      </a:r>
                      <a:r>
                        <a:rPr lang="en-US" sz="1200" dirty="0">
                          <a:effectLst/>
                          <a:latin typeface="tahoma"/>
                        </a:rPr>
                        <a:t>Jelly Bean )</a:t>
                      </a:r>
                      <a:endParaRPr lang="en-US" sz="12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effectLst/>
                          <a:latin typeface="tahoma"/>
                        </a:rPr>
                        <a:t>17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2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  <a:latin typeface="tahoma"/>
                        </a:rPr>
                        <a:t> </a:t>
                      </a:r>
                      <a:r>
                        <a:rPr lang="en-US" altLang="ko-KR" sz="1200" dirty="0" smtClean="0">
                          <a:effectLst/>
                          <a:latin typeface="tahoma"/>
                        </a:rPr>
                        <a:t>4.3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  <a:latin typeface="tahoma"/>
                        </a:rPr>
                        <a:t> </a:t>
                      </a:r>
                      <a:r>
                        <a:rPr lang="ko-KR" altLang="en-US" sz="1200" dirty="0" err="1">
                          <a:effectLst/>
                          <a:latin typeface="tahoma"/>
                        </a:rPr>
                        <a:t>젤리빈</a:t>
                      </a:r>
                      <a:r>
                        <a:rPr lang="ko-KR" altLang="en-US" sz="1200" dirty="0">
                          <a:effectLst/>
                          <a:latin typeface="tahoma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tahoma"/>
                        </a:rPr>
                        <a:t>( </a:t>
                      </a:r>
                      <a:r>
                        <a:rPr lang="en-US" sz="1200" dirty="0">
                          <a:effectLst/>
                          <a:latin typeface="tahoma"/>
                        </a:rPr>
                        <a:t>Jelly Bean )</a:t>
                      </a:r>
                      <a:endParaRPr lang="en-US" sz="12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effectLst/>
                          <a:latin typeface="tahoma"/>
                        </a:rPr>
                        <a:t>18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2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  <a:latin typeface="tahoma"/>
                        </a:rPr>
                        <a:t> </a:t>
                      </a:r>
                      <a:r>
                        <a:rPr lang="en-US" altLang="ko-KR" sz="1200" dirty="0" smtClean="0">
                          <a:effectLst/>
                          <a:latin typeface="tahoma"/>
                        </a:rPr>
                        <a:t>4.4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  <a:latin typeface="tahoma"/>
                        </a:rPr>
                        <a:t> </a:t>
                      </a:r>
                      <a:r>
                        <a:rPr lang="ko-KR" altLang="en-US" sz="1200" dirty="0" err="1" smtClean="0">
                          <a:effectLst/>
                          <a:latin typeface="tahoma"/>
                        </a:rPr>
                        <a:t>키캣</a:t>
                      </a:r>
                      <a:r>
                        <a:rPr lang="en-US" altLang="ko-KR" sz="1200" dirty="0" smtClean="0">
                          <a:effectLst/>
                          <a:latin typeface="tahoma"/>
                        </a:rPr>
                        <a:t>(</a:t>
                      </a:r>
                      <a:r>
                        <a:rPr lang="en-US" altLang="ko-KR" sz="1200" dirty="0" err="1" smtClean="0">
                          <a:effectLst/>
                          <a:latin typeface="tahoma"/>
                        </a:rPr>
                        <a:t>Kikat</a:t>
                      </a:r>
                      <a:r>
                        <a:rPr lang="en-US" altLang="ko-KR" sz="1200" dirty="0" smtClean="0">
                          <a:effectLst/>
                          <a:latin typeface="tahoma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effectLst/>
                          <a:latin typeface="tahoma"/>
                        </a:rPr>
                        <a:t>19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effectLst/>
                        </a:rPr>
                        <a:t>39.1%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  <a:latin typeface="tahoma"/>
                        </a:rPr>
                        <a:t> </a:t>
                      </a:r>
                      <a:r>
                        <a:rPr lang="en-US" altLang="ko-KR" sz="1200" dirty="0" smtClean="0">
                          <a:effectLst/>
                          <a:latin typeface="tahoma"/>
                        </a:rPr>
                        <a:t>4.4.4W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  <a:latin typeface="tahoma"/>
                        </a:rPr>
                        <a:t> </a:t>
                      </a:r>
                      <a:r>
                        <a:rPr lang="en-US" altLang="ko-KR" sz="1200" dirty="0" smtClean="0">
                          <a:effectLst/>
                          <a:latin typeface="tahoma"/>
                        </a:rPr>
                        <a:t>Android Wear</a:t>
                      </a:r>
                      <a:endParaRPr lang="en-US" sz="12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effectLst/>
                          <a:latin typeface="tahoma"/>
                        </a:rPr>
                        <a:t>20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1039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  <a:latin typeface="tahoma"/>
                        </a:rPr>
                        <a:t> </a:t>
                      </a:r>
                      <a:r>
                        <a:rPr lang="en-US" altLang="ko-KR" sz="1200" dirty="0" smtClean="0">
                          <a:effectLst/>
                          <a:latin typeface="tahoma"/>
                        </a:rPr>
                        <a:t>5.0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  <a:latin typeface="tahoma"/>
                        </a:rPr>
                        <a:t> </a:t>
                      </a:r>
                      <a:r>
                        <a:rPr lang="ko-KR" altLang="en-US" sz="1200" dirty="0" err="1" smtClean="0">
                          <a:effectLst/>
                          <a:latin typeface="tahoma"/>
                        </a:rPr>
                        <a:t>롤리팝</a:t>
                      </a:r>
                      <a:r>
                        <a:rPr lang="en-US" altLang="ko-KR" sz="1200" dirty="0" smtClean="0">
                          <a:effectLst/>
                          <a:latin typeface="tahoma"/>
                        </a:rPr>
                        <a:t>(</a:t>
                      </a:r>
                      <a:r>
                        <a:rPr lang="en-US" altLang="ko-KR" sz="1200" dirty="0" err="1" smtClean="0">
                          <a:effectLst/>
                          <a:latin typeface="tahoma"/>
                        </a:rPr>
                        <a:t>LolliPop</a:t>
                      </a:r>
                      <a:r>
                        <a:rPr lang="en-US" altLang="ko-KR" sz="1200" dirty="0" smtClean="0">
                          <a:effectLst/>
                          <a:latin typeface="tahoma"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effectLst/>
                          <a:latin typeface="tahoma"/>
                        </a:rPr>
                        <a:t>21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F8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58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434274" y="127025"/>
            <a:ext cx="3440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부록 </a:t>
            </a:r>
            <a:r>
              <a:rPr lang="en-US" altLang="ko-KR" sz="2400" b="1" dirty="0" smtClean="0"/>
              <a:t>– </a:t>
            </a:r>
            <a:r>
              <a:rPr lang="ko-KR" altLang="en-US" sz="2400" b="1" dirty="0" err="1" smtClean="0"/>
              <a:t>이클립스</a:t>
            </a:r>
            <a:r>
              <a:rPr lang="ko-KR" altLang="en-US" sz="2400" b="1" dirty="0" smtClean="0"/>
              <a:t> 단축키</a:t>
            </a:r>
            <a:endParaRPr lang="ko-KR" altLang="en-US" sz="2400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126511"/>
              </p:ext>
            </p:extLst>
          </p:nvPr>
        </p:nvGraphicFramePr>
        <p:xfrm>
          <a:off x="400300" y="836712"/>
          <a:ext cx="8420171" cy="451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7564"/>
                <a:gridCol w="5472607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단축키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Control-space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코드어시스턴스</a:t>
                      </a:r>
                      <a:r>
                        <a:rPr lang="en-US" altLang="ko-KR" sz="1400" dirty="0" smtClean="0"/>
                        <a:t>. </a:t>
                      </a:r>
                      <a:r>
                        <a:rPr lang="ko-KR" altLang="en-US" sz="1400" dirty="0" smtClean="0"/>
                        <a:t>자동완성 기능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F3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함수 진입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Control-</a:t>
                      </a:r>
                      <a:r>
                        <a:rPr lang="ko-KR" altLang="en-US" sz="1400" dirty="0" smtClean="0"/>
                        <a:t>마우스 오버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구현부</a:t>
                      </a:r>
                      <a:r>
                        <a:rPr lang="ko-KR" altLang="en-US" sz="1400" dirty="0" smtClean="0"/>
                        <a:t> 진입</a:t>
                      </a:r>
                      <a:r>
                        <a:rPr lang="en-US" altLang="ko-KR" sz="1400" dirty="0" smtClean="0"/>
                        <a:t>. 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용도</a:t>
                      </a:r>
                      <a:r>
                        <a:rPr lang="en-US" altLang="ko-KR" sz="1400" dirty="0" smtClean="0"/>
                        <a:t>)</a:t>
                      </a:r>
                      <a:r>
                        <a:rPr lang="ko-KR" altLang="en-US" sz="1400" dirty="0" smtClean="0"/>
                        <a:t>인터페이스 </a:t>
                      </a:r>
                      <a:r>
                        <a:rPr lang="ko-KR" altLang="en-US" sz="1400" dirty="0" err="1" smtClean="0"/>
                        <a:t>구현부</a:t>
                      </a:r>
                      <a:r>
                        <a:rPr lang="ko-KR" altLang="en-US" sz="1400" baseline="0" dirty="0" smtClean="0"/>
                        <a:t> 등 </a:t>
                      </a:r>
                      <a:r>
                        <a:rPr lang="en-US" altLang="ko-KR" sz="1400" baseline="0" dirty="0" smtClean="0"/>
                        <a:t>implementation </a:t>
                      </a:r>
                      <a:r>
                        <a:rPr lang="ko-KR" altLang="en-US" sz="1400" baseline="0" dirty="0" smtClean="0"/>
                        <a:t>부분을 </a:t>
                      </a:r>
                      <a:r>
                        <a:rPr lang="ko-KR" altLang="en-US" sz="1400" baseline="0" dirty="0" err="1" smtClean="0"/>
                        <a:t>보고자할때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Alt-</a:t>
                      </a:r>
                      <a:r>
                        <a:rPr lang="ko-KR" altLang="en-US" sz="1400" dirty="0" smtClean="0"/>
                        <a:t>왼쪽화살표 </a:t>
                      </a:r>
                      <a:r>
                        <a:rPr lang="en-US" altLang="ko-KR" sz="1400" dirty="0" smtClean="0"/>
                        <a:t>or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오른쪽화살표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이전 화면 </a:t>
                      </a:r>
                      <a:r>
                        <a:rPr lang="en-US" altLang="ko-KR" sz="1400" dirty="0" smtClean="0"/>
                        <a:t>or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다음 화면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Control-Alt-H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Call Hierarchy,</a:t>
                      </a:r>
                      <a:r>
                        <a:rPr lang="en-US" altLang="ko-KR" sz="1400" baseline="0" dirty="0" smtClean="0"/>
                        <a:t> </a:t>
                      </a:r>
                    </a:p>
                    <a:p>
                      <a:pPr latinLnBrk="1"/>
                      <a:r>
                        <a:rPr lang="ko-KR" altLang="en-US" sz="1400" baseline="0" dirty="0" smtClean="0"/>
                        <a:t>용도</a:t>
                      </a:r>
                      <a:r>
                        <a:rPr lang="en-US" altLang="ko-KR" sz="1400" baseline="0" dirty="0" smtClean="0"/>
                        <a:t>) </a:t>
                      </a:r>
                      <a:r>
                        <a:rPr lang="ko-KR" altLang="en-US" sz="1400" baseline="0" dirty="0" smtClean="0"/>
                        <a:t>함수를 </a:t>
                      </a:r>
                      <a:r>
                        <a:rPr lang="ko-KR" altLang="en-US" sz="1400" baseline="0" dirty="0" err="1" smtClean="0"/>
                        <a:t>선택후</a:t>
                      </a:r>
                      <a:r>
                        <a:rPr lang="ko-KR" altLang="en-US" sz="1400" baseline="0" dirty="0" smtClean="0"/>
                        <a:t> 이 키를 누르면 누가 이 함수를 호출했는지를 </a:t>
                      </a:r>
                      <a:r>
                        <a:rPr lang="ko-KR" altLang="en-US" sz="1400" baseline="0" dirty="0" err="1" smtClean="0"/>
                        <a:t>알수</a:t>
                      </a:r>
                      <a:r>
                        <a:rPr lang="ko-KR" altLang="en-US" sz="1400" baseline="0" dirty="0" smtClean="0"/>
                        <a:t> 있음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Control-Shift-F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포매터</a:t>
                      </a:r>
                      <a:r>
                        <a:rPr lang="ko-KR" altLang="en-US" sz="1400" dirty="0" smtClean="0"/>
                        <a:t> 기능</a:t>
                      </a:r>
                      <a:r>
                        <a:rPr lang="en-US" altLang="ko-KR" sz="1400" dirty="0" smtClean="0"/>
                        <a:t>. 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용도</a:t>
                      </a:r>
                      <a:r>
                        <a:rPr lang="en-US" altLang="ko-KR" sz="1400" dirty="0" smtClean="0"/>
                        <a:t>) </a:t>
                      </a:r>
                      <a:r>
                        <a:rPr lang="ko-KR" altLang="en-US" sz="1400" dirty="0" smtClean="0"/>
                        <a:t>줄이 </a:t>
                      </a:r>
                      <a:r>
                        <a:rPr lang="ko-KR" altLang="en-US" sz="1400" dirty="0" err="1" smtClean="0"/>
                        <a:t>안맞을</a:t>
                      </a:r>
                      <a:r>
                        <a:rPr lang="ko-KR" altLang="en-US" sz="1400" dirty="0" smtClean="0"/>
                        <a:t> 경우 전체 </a:t>
                      </a:r>
                      <a:r>
                        <a:rPr lang="ko-KR" altLang="en-US" sz="1400" dirty="0" err="1" smtClean="0"/>
                        <a:t>선택후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ko-KR" altLang="en-US" sz="1400" dirty="0" err="1" smtClean="0"/>
                        <a:t>이키를</a:t>
                      </a:r>
                      <a:r>
                        <a:rPr lang="ko-KR" altLang="en-US" sz="1400" dirty="0" smtClean="0"/>
                        <a:t> 누른다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Control-Shift-o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자동 </a:t>
                      </a:r>
                      <a:r>
                        <a:rPr lang="en-US" altLang="ko-KR" sz="1400" dirty="0" smtClean="0"/>
                        <a:t>import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hlinkClick r:id="rId2"/>
                        </a:rPr>
                        <a:t>http://blog.insightbook.co.kr/wp-content/uploads/1/lk310000000000.pdf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참조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특히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소스코드 </a:t>
                      </a:r>
                      <a:r>
                        <a:rPr lang="ko-KR" altLang="en-US" sz="1400" dirty="0" err="1" smtClean="0"/>
                        <a:t>내비게이션</a:t>
                      </a:r>
                      <a:r>
                        <a:rPr lang="ko-KR" altLang="en-US" sz="1400" dirty="0" smtClean="0"/>
                        <a:t> 부분이 중요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8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434274" y="127025"/>
            <a:ext cx="4273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부록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실제 </a:t>
            </a:r>
            <a:r>
              <a:rPr lang="ko-KR" altLang="en-US" sz="2400" b="1" dirty="0" err="1" smtClean="0"/>
              <a:t>앱</a:t>
            </a:r>
            <a:r>
              <a:rPr lang="ko-KR" altLang="en-US" sz="2400" b="1" dirty="0" smtClean="0"/>
              <a:t> 프로젝트 소개</a:t>
            </a:r>
            <a:endParaRPr lang="ko-KR" altLang="en-US" sz="24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59" y="1129429"/>
            <a:ext cx="3913545" cy="243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92338" y="1129430"/>
            <a:ext cx="4025619" cy="251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716" y="3933057"/>
            <a:ext cx="3924389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92340" y="3816044"/>
            <a:ext cx="4098324" cy="2565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2495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434274" y="127025"/>
            <a:ext cx="4273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부록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실제 </a:t>
            </a:r>
            <a:r>
              <a:rPr lang="ko-KR" altLang="en-US" sz="2400" b="1" dirty="0" err="1" smtClean="0"/>
              <a:t>앱</a:t>
            </a:r>
            <a:r>
              <a:rPr lang="ko-KR" altLang="en-US" sz="2400" b="1" dirty="0" smtClean="0"/>
              <a:t> 프로젝트 소개</a:t>
            </a:r>
            <a:endParaRPr lang="ko-KR" altLang="en-US" sz="2400" b="1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8465" y="836712"/>
            <a:ext cx="4263535" cy="2645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08201" y="836712"/>
            <a:ext cx="4142127" cy="2573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315" y="3789039"/>
            <a:ext cx="4172677" cy="260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08200" y="3744299"/>
            <a:ext cx="4040263" cy="2533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432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434274" y="127025"/>
            <a:ext cx="4273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부록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실제 </a:t>
            </a:r>
            <a:r>
              <a:rPr lang="ko-KR" altLang="en-US" sz="2400" b="1" dirty="0" err="1" smtClean="0"/>
              <a:t>앱</a:t>
            </a:r>
            <a:r>
              <a:rPr lang="ko-KR" altLang="en-US" sz="2400" b="1" dirty="0" smtClean="0"/>
              <a:t> 프로젝트 소개</a:t>
            </a:r>
            <a:endParaRPr lang="ko-KR" altLang="en-US" sz="2400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272" y="800706"/>
            <a:ext cx="3958391" cy="2484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5192" y="800706"/>
            <a:ext cx="4326699" cy="2717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7321" y="4001416"/>
            <a:ext cx="3982671" cy="2487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92866" y="3974905"/>
            <a:ext cx="4055598" cy="2536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3924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576995" y="620688"/>
            <a:ext cx="7560840" cy="5976664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altLang="ko-KR" sz="1400" b="1" dirty="0" smtClean="0"/>
              <a:t>- </a:t>
            </a:r>
            <a:r>
              <a:rPr lang="ko-KR" altLang="en-US" sz="1400" b="1" dirty="0" smtClean="0"/>
              <a:t>강사 소개</a:t>
            </a:r>
            <a:endParaRPr lang="en-US" altLang="ko-KR" sz="1400" b="1" dirty="0"/>
          </a:p>
          <a:p>
            <a:pPr lvl="0">
              <a:spcBef>
                <a:spcPct val="20000"/>
              </a:spcBef>
              <a:defRPr/>
            </a:pPr>
            <a:r>
              <a:rPr lang="ko-KR" altLang="en-US" sz="1400" dirty="0" smtClean="0"/>
              <a:t>* 연세대 </a:t>
            </a:r>
            <a:r>
              <a:rPr lang="ko-KR" altLang="en-US" sz="1400" dirty="0"/>
              <a:t>전자공학과 </a:t>
            </a:r>
            <a:r>
              <a:rPr lang="en-US" altLang="ko-KR" sz="1400" dirty="0"/>
              <a:t>/ </a:t>
            </a:r>
            <a:r>
              <a:rPr lang="ko-KR" altLang="en-US" sz="1400" dirty="0"/>
              <a:t>연세대학원 전자공학과 컴퓨터네트워크 전공</a:t>
            </a:r>
            <a:br>
              <a:rPr lang="ko-KR" altLang="en-US" sz="1400" dirty="0"/>
            </a:br>
            <a:endParaRPr lang="en-US" altLang="ko-KR" sz="1400" dirty="0" smtClean="0"/>
          </a:p>
          <a:p>
            <a:pPr lvl="0">
              <a:spcBef>
                <a:spcPct val="20000"/>
              </a:spcBef>
              <a:defRPr/>
            </a:pPr>
            <a:r>
              <a:rPr lang="ko-KR" altLang="en-US" sz="1400" dirty="0" smtClean="0"/>
              <a:t>* </a:t>
            </a:r>
            <a:r>
              <a:rPr lang="en-US" altLang="ko-KR" sz="1400" dirty="0"/>
              <a:t>KTF </a:t>
            </a:r>
            <a:r>
              <a:rPr lang="ko-KR" altLang="en-US" sz="1400" dirty="0" smtClean="0"/>
              <a:t>선행연구소</a:t>
            </a:r>
            <a:r>
              <a:rPr lang="en-US" altLang="ko-KR" sz="1400" dirty="0" smtClean="0"/>
              <a:t>( ~ 2004.12)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-</a:t>
            </a:r>
            <a:r>
              <a:rPr lang="ko-KR" altLang="en-US" sz="1400" dirty="0"/>
              <a:t>멀티캐스트 프로토콜 연구 및 관련 특허 </a:t>
            </a:r>
            <a:r>
              <a:rPr lang="en-US" altLang="ko-KR" sz="1400" dirty="0"/>
              <a:t>3</a:t>
            </a:r>
            <a:r>
              <a:rPr lang="ko-KR" altLang="en-US" sz="1400" dirty="0"/>
              <a:t>건 국내 출원</a:t>
            </a:r>
            <a:r>
              <a:rPr lang="en-US" altLang="ko-KR" sz="1400" dirty="0"/>
              <a:t>/</a:t>
            </a:r>
            <a:r>
              <a:rPr lang="ko-KR" altLang="en-US" sz="1400" dirty="0"/>
              <a:t>등록</a:t>
            </a:r>
            <a:r>
              <a:rPr lang="en-US" altLang="ko-KR" sz="1400" dirty="0"/>
              <a:t>, </a:t>
            </a:r>
            <a:r>
              <a:rPr lang="ko-KR" altLang="en-US" sz="1400" dirty="0"/>
              <a:t>해외출원</a:t>
            </a:r>
            <a:r>
              <a:rPr lang="en-US" altLang="ko-KR" sz="1400" dirty="0"/>
              <a:t>/</a:t>
            </a:r>
            <a:r>
              <a:rPr lang="ko-KR" altLang="en-US" sz="1400" dirty="0"/>
              <a:t>등록 </a:t>
            </a:r>
            <a:br>
              <a:rPr lang="ko-KR" altLang="en-US" sz="1400" dirty="0"/>
            </a:br>
            <a:r>
              <a:rPr lang="ko-KR" altLang="en-US" sz="1400" dirty="0"/>
              <a:t> </a:t>
            </a:r>
            <a:r>
              <a:rPr lang="en-US" altLang="ko-KR" sz="1400" dirty="0"/>
              <a:t>'</a:t>
            </a:r>
            <a:r>
              <a:rPr lang="ko-KR" altLang="en-US" sz="1400" dirty="0"/>
              <a:t>무선 이동 통신망에서 멀티캐스트 구현을 위한 </a:t>
            </a:r>
            <a:r>
              <a:rPr lang="ko-KR" altLang="en-US" sz="1400" dirty="0" err="1"/>
              <a:t>아이지엠피</a:t>
            </a:r>
            <a:r>
              <a:rPr lang="ko-KR" altLang="en-US" sz="1400" dirty="0"/>
              <a:t> 메시지 처리 방법 및 장치</a:t>
            </a:r>
            <a:r>
              <a:rPr lang="en-US" altLang="ko-KR" sz="1400" dirty="0"/>
              <a:t>'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/>
              <a:t> </a:t>
            </a:r>
            <a:r>
              <a:rPr lang="en-US" altLang="ko-KR" sz="1400" dirty="0"/>
              <a:t>'</a:t>
            </a:r>
            <a:r>
              <a:rPr lang="ko-KR" altLang="en-US" sz="1400" dirty="0"/>
              <a:t>이동통신망에서 고효율의 데이터 전송을 위한 멀티캐스트 </a:t>
            </a:r>
            <a:r>
              <a:rPr lang="ko-KR" altLang="en-US" sz="1400" dirty="0" err="1"/>
              <a:t>라우팅</a:t>
            </a:r>
            <a:r>
              <a:rPr lang="ko-KR" altLang="en-US" sz="1400" dirty="0"/>
              <a:t> 방법 및 시스템</a:t>
            </a:r>
            <a:r>
              <a:rPr lang="en-US" altLang="ko-KR" sz="1400" dirty="0"/>
              <a:t>'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'</a:t>
            </a:r>
            <a:r>
              <a:rPr lang="ko-KR" altLang="en-US" sz="1400" dirty="0"/>
              <a:t>이동통신망에서 </a:t>
            </a:r>
            <a:r>
              <a:rPr lang="ko-KR" altLang="en-US" sz="1400" dirty="0" err="1"/>
              <a:t>리다이렉션</a:t>
            </a:r>
            <a:r>
              <a:rPr lang="ko-KR" altLang="en-US" sz="1400" dirty="0"/>
              <a:t> 페이지 개선을 통한 성능 향상 방법 및 장치</a:t>
            </a:r>
            <a:r>
              <a:rPr lang="en-US" altLang="ko-KR" sz="1400" dirty="0"/>
              <a:t>'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/>
              <a:t>* </a:t>
            </a:r>
            <a:r>
              <a:rPr lang="en-US" altLang="ko-KR" sz="1400" dirty="0"/>
              <a:t>KT</a:t>
            </a:r>
            <a:r>
              <a:rPr lang="ko-KR" altLang="en-US" sz="1400" dirty="0" err="1" smtClean="0"/>
              <a:t>엠하우스</a:t>
            </a:r>
            <a:r>
              <a:rPr lang="en-US" altLang="ko-KR" sz="1400" dirty="0" smtClean="0"/>
              <a:t>( ~ 2009.12)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-114 </a:t>
            </a:r>
            <a:r>
              <a:rPr lang="ko-KR" altLang="en-US" sz="1400" dirty="0"/>
              <a:t>지역 검색 서비스 </a:t>
            </a:r>
            <a:r>
              <a:rPr lang="ko-KR" altLang="en-US" sz="1400" dirty="0" smtClean="0"/>
              <a:t>프로젝트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-MMS </a:t>
            </a:r>
            <a:r>
              <a:rPr lang="ko-KR" altLang="en-US" sz="1400" dirty="0"/>
              <a:t>광고 플랫폼 구축 </a:t>
            </a:r>
            <a:r>
              <a:rPr lang="ko-KR" altLang="en-US" sz="1400" dirty="0" smtClean="0"/>
              <a:t>프로젝트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/>
              <a:t> </a:t>
            </a:r>
            <a:r>
              <a:rPr lang="en-US" altLang="ko-KR" sz="1400" dirty="0"/>
              <a:t>MMS</a:t>
            </a:r>
            <a:r>
              <a:rPr lang="ko-KR" altLang="en-US" sz="1400" dirty="0"/>
              <a:t>관련 국내 특허 </a:t>
            </a:r>
            <a:r>
              <a:rPr lang="en-US" altLang="ko-KR" sz="1400" dirty="0"/>
              <a:t>3</a:t>
            </a:r>
            <a:r>
              <a:rPr lang="ko-KR" altLang="en-US" sz="1400" dirty="0"/>
              <a:t>건 출원 및 등록</a:t>
            </a:r>
            <a:br>
              <a:rPr lang="ko-KR" altLang="en-US" sz="1400" dirty="0"/>
            </a:br>
            <a:r>
              <a:rPr lang="en-US" altLang="ko-KR" sz="1400" dirty="0"/>
              <a:t>-KTF </a:t>
            </a:r>
            <a:r>
              <a:rPr lang="ko-KR" altLang="en-US" sz="1400" dirty="0"/>
              <a:t>종합광고서비스 플랫폼 구축 </a:t>
            </a:r>
            <a:r>
              <a:rPr lang="ko-KR" altLang="en-US" sz="1400" dirty="0" smtClean="0"/>
              <a:t>프로젝트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-</a:t>
            </a:r>
            <a:r>
              <a:rPr lang="ko-KR" altLang="en-US" sz="1400" dirty="0" err="1"/>
              <a:t>기프티쇼</a:t>
            </a:r>
            <a:r>
              <a:rPr lang="ko-KR" altLang="en-US" sz="1400" dirty="0"/>
              <a:t> 서비스 </a:t>
            </a:r>
            <a:r>
              <a:rPr lang="ko-KR" altLang="en-US" sz="1400" dirty="0" smtClean="0"/>
              <a:t>프로젝트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/>
              <a:t>* </a:t>
            </a:r>
            <a:r>
              <a:rPr lang="ko-KR" altLang="en-US" sz="1400" dirty="0" smtClean="0"/>
              <a:t>파스텔커뮤니케이션</a:t>
            </a:r>
            <a:r>
              <a:rPr lang="en-US" altLang="ko-KR" sz="1400" dirty="0" smtClean="0"/>
              <a:t>( ~ 2012.12)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다수 </a:t>
            </a:r>
            <a:r>
              <a:rPr lang="ko-KR" altLang="en-US" sz="1400" dirty="0" err="1" smtClean="0"/>
              <a:t>앱</a:t>
            </a:r>
            <a:r>
              <a:rPr lang="ko-KR" altLang="en-US" sz="1400" dirty="0" smtClean="0"/>
              <a:t> 개발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/>
              <a:t> </a:t>
            </a:r>
            <a:r>
              <a:rPr lang="en-US" altLang="ko-KR" sz="1400" dirty="0"/>
              <a:t>'</a:t>
            </a:r>
            <a:r>
              <a:rPr lang="ko-KR" altLang="en-US" sz="1400" dirty="0"/>
              <a:t>실시간 대기오염 </a:t>
            </a:r>
            <a:r>
              <a:rPr lang="ko-KR" altLang="en-US" sz="1400" dirty="0" err="1"/>
              <a:t>앱</a:t>
            </a:r>
            <a:r>
              <a:rPr lang="en-US" altLang="ko-KR" sz="1400" dirty="0"/>
              <a:t>', '</a:t>
            </a:r>
            <a:r>
              <a:rPr lang="ko-KR" altLang="en-US" sz="1400" dirty="0"/>
              <a:t>척추건강체크 </a:t>
            </a:r>
            <a:r>
              <a:rPr lang="ko-KR" altLang="en-US" sz="1400" dirty="0" err="1"/>
              <a:t>앱</a:t>
            </a:r>
            <a:r>
              <a:rPr lang="en-US" altLang="ko-KR" sz="1400" dirty="0"/>
              <a:t>', '</a:t>
            </a:r>
            <a:r>
              <a:rPr lang="ko-KR" altLang="en-US" sz="1400" dirty="0" err="1"/>
              <a:t>오르골</a:t>
            </a:r>
            <a:r>
              <a:rPr lang="ko-KR" altLang="en-US" sz="1400" dirty="0"/>
              <a:t> </a:t>
            </a:r>
            <a:r>
              <a:rPr lang="ko-KR" altLang="en-US" sz="1400" dirty="0" err="1" smtClean="0"/>
              <a:t>앱</a:t>
            </a:r>
            <a:r>
              <a:rPr lang="en-US" altLang="ko-KR" sz="1400" dirty="0" smtClean="0"/>
              <a:t>‘ ,</a:t>
            </a:r>
            <a:r>
              <a:rPr lang="ko-KR" altLang="en-US" sz="1400" dirty="0"/>
              <a:t> </a:t>
            </a:r>
            <a:r>
              <a:rPr lang="en-US" altLang="ko-KR" sz="1400" dirty="0"/>
              <a:t>'</a:t>
            </a:r>
            <a:r>
              <a:rPr lang="ko-KR" altLang="en-US" sz="1400" dirty="0" err="1"/>
              <a:t>나인뮤지스</a:t>
            </a:r>
            <a:r>
              <a:rPr lang="en-US" altLang="ko-KR" sz="1400" dirty="0"/>
              <a:t>', </a:t>
            </a:r>
            <a:r>
              <a:rPr lang="en-US" altLang="ko-KR" sz="1400" dirty="0" smtClean="0"/>
              <a:t>'</a:t>
            </a:r>
            <a:r>
              <a:rPr lang="ko-KR" altLang="en-US" sz="1400" dirty="0" err="1"/>
              <a:t>포미닛</a:t>
            </a:r>
            <a:r>
              <a:rPr lang="en-US" altLang="ko-KR" sz="1400" dirty="0"/>
              <a:t>/</a:t>
            </a:r>
            <a:r>
              <a:rPr lang="ko-KR" altLang="en-US" sz="1400" dirty="0" err="1"/>
              <a:t>비스트</a:t>
            </a:r>
            <a:r>
              <a:rPr lang="ko-KR" altLang="en-US" sz="1400" dirty="0"/>
              <a:t> 슬라이딩 퍼즐</a:t>
            </a:r>
            <a:r>
              <a:rPr lang="en-US" altLang="ko-KR" sz="1400" dirty="0"/>
              <a:t>', </a:t>
            </a:r>
            <a:r>
              <a:rPr lang="ko-KR" altLang="en-US" sz="1400" dirty="0" err="1" smtClean="0"/>
              <a:t>틀린그림찾기</a:t>
            </a:r>
            <a:r>
              <a:rPr lang="en-US" altLang="ko-KR" sz="1400" dirty="0" smtClean="0"/>
              <a:t>‘, ‘</a:t>
            </a:r>
            <a:r>
              <a:rPr lang="ko-KR" altLang="en-US" sz="1400" dirty="0" smtClean="0"/>
              <a:t>호박을 찾아라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 게임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 smtClean="0"/>
              <a:t>-</a:t>
            </a:r>
            <a:r>
              <a:rPr lang="ko-KR" altLang="en-US" sz="1400" dirty="0"/>
              <a:t> </a:t>
            </a:r>
            <a:r>
              <a:rPr lang="en-US" altLang="ko-KR" sz="1400" dirty="0"/>
              <a:t>'LG</a:t>
            </a:r>
            <a:r>
              <a:rPr lang="ko-KR" altLang="en-US" sz="1400" dirty="0"/>
              <a:t>전자 </a:t>
            </a:r>
            <a:r>
              <a:rPr lang="ko-KR" altLang="en-US" sz="1400" dirty="0" err="1"/>
              <a:t>클라우드</a:t>
            </a:r>
            <a:r>
              <a:rPr lang="ko-KR" altLang="en-US" sz="1400" dirty="0"/>
              <a:t> 포토다이어리 프로젝트</a:t>
            </a:r>
            <a:r>
              <a:rPr lang="en-US" altLang="ko-KR" sz="1400" dirty="0"/>
              <a:t>'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/>
              <a:t>* </a:t>
            </a:r>
            <a:r>
              <a:rPr lang="ko-KR" altLang="en-US" sz="1400" dirty="0" smtClean="0"/>
              <a:t>프리랜서 </a:t>
            </a:r>
            <a:r>
              <a:rPr lang="en-US" altLang="ko-KR" sz="1400" dirty="0" smtClean="0"/>
              <a:t>( 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~ </a:t>
            </a:r>
            <a:r>
              <a:rPr lang="ko-KR" altLang="en-US" sz="1400" dirty="0" smtClean="0"/>
              <a:t>현재</a:t>
            </a:r>
            <a:r>
              <a:rPr lang="en-US" altLang="ko-KR" sz="1400" dirty="0" smtClean="0"/>
              <a:t>)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/>
              <a:t> </a:t>
            </a:r>
            <a:r>
              <a:rPr lang="en-US" altLang="ko-KR" sz="1400" dirty="0"/>
              <a:t>LG</a:t>
            </a:r>
            <a:r>
              <a:rPr lang="ko-KR" altLang="en-US" sz="1400" dirty="0"/>
              <a:t>전자 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VuTalk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시스템앱</a:t>
            </a:r>
            <a:r>
              <a:rPr lang="ko-KR" altLang="en-US" sz="1400" dirty="0" smtClean="0"/>
              <a:t> 프로젝트 </a:t>
            </a:r>
            <a:endParaRPr lang="en-US" altLang="ko-KR" sz="1400" dirty="0" smtClean="0"/>
          </a:p>
          <a:p>
            <a:pPr lvl="0">
              <a:spcBef>
                <a:spcPct val="20000"/>
              </a:spcBef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LG CNS  IOT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프로젝트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LGU+ oneM2M IOT </a:t>
            </a:r>
            <a:r>
              <a:rPr lang="ko-KR" altLang="en-US" sz="1400" dirty="0" smtClean="0"/>
              <a:t>라이브러리 개발 프로젝트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등 다수</a:t>
            </a:r>
            <a:endParaRPr lang="en-US" altLang="ko-KR" sz="1400" dirty="0" smtClean="0"/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1897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과정 소개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6818305" y="130175"/>
            <a:ext cx="9220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0.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개요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853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616" y="701309"/>
            <a:ext cx="41985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샘플 프로젝트 만들기</a:t>
            </a:r>
            <a:endParaRPr lang="en-US" altLang="ko-KR" b="1" dirty="0" smtClean="0"/>
          </a:p>
          <a:p>
            <a:r>
              <a:rPr lang="en-US" altLang="ko-KR" sz="1400" dirty="0" smtClean="0"/>
              <a:t>File -&gt; New -&gt; Import Sample</a:t>
            </a:r>
          </a:p>
          <a:p>
            <a:r>
              <a:rPr lang="en-US" altLang="ko-KR" sz="1400" dirty="0" smtClean="0"/>
              <a:t>UI</a:t>
            </a:r>
            <a:r>
              <a:rPr lang="en-US" altLang="ko-KR" sz="1400" dirty="0" smtClean="0"/>
              <a:t> -&gt; Navigation Drawer </a:t>
            </a:r>
            <a:r>
              <a:rPr lang="ko-KR" altLang="en-US" sz="1400" dirty="0" smtClean="0"/>
              <a:t>선택</a:t>
            </a:r>
            <a:endParaRPr lang="en-US" altLang="ko-KR" sz="1400" dirty="0" smtClean="0"/>
          </a:p>
          <a:p>
            <a:pPr marL="285750" indent="-285750">
              <a:buFont typeface="Symbol"/>
              <a:buChar char="Þ"/>
            </a:pPr>
            <a:r>
              <a:rPr lang="en-US" altLang="ko-KR" sz="1400" dirty="0" smtClean="0"/>
              <a:t>New Window </a:t>
            </a:r>
            <a:r>
              <a:rPr lang="ko-KR" altLang="en-US" sz="1400" dirty="0" smtClean="0"/>
              <a:t>구동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새로운 프로젝트이기 때문</a:t>
            </a:r>
            <a:r>
              <a:rPr lang="en-US" altLang="ko-KR" sz="1400" dirty="0" smtClean="0"/>
              <a:t>)</a:t>
            </a: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62499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Android studio: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프로젝트 생성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– 2)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샘플프로젝트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import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5" y="1716972"/>
            <a:ext cx="4032448" cy="3781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9552" y="5589240"/>
            <a:ext cx="7322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Error failed to find Build </a:t>
            </a:r>
            <a:r>
              <a:rPr lang="en-US" altLang="ko-KR" dirty="0" err="1" smtClean="0"/>
              <a:t>Toos</a:t>
            </a:r>
            <a:r>
              <a:rPr lang="en-US" altLang="ko-KR" dirty="0" smtClean="0"/>
              <a:t> version </a:t>
            </a:r>
            <a:r>
              <a:rPr lang="ko-KR" altLang="en-US" dirty="0" smtClean="0"/>
              <a:t>발생시</a:t>
            </a:r>
            <a:endParaRPr lang="en-US" altLang="ko-KR" dirty="0" smtClean="0"/>
          </a:p>
          <a:p>
            <a:pPr marL="285750" indent="-285750">
              <a:buFont typeface="Symbol"/>
              <a:buChar char="Þ"/>
            </a:pPr>
            <a:r>
              <a:rPr lang="en-US" altLang="ko-KR" dirty="0" smtClean="0"/>
              <a:t>Application </a:t>
            </a:r>
            <a:r>
              <a:rPr lang="en-US" altLang="ko-KR" dirty="0" err="1" smtClean="0"/>
              <a:t>build.gradle</a:t>
            </a:r>
            <a:r>
              <a:rPr lang="ko-KR" altLang="en-US" dirty="0" smtClean="0"/>
              <a:t>을 열고 </a:t>
            </a:r>
            <a:r>
              <a:rPr lang="en-US" altLang="ko-KR" dirty="0" err="1"/>
              <a:t>buildToolsVersion</a:t>
            </a:r>
            <a:r>
              <a:rPr lang="en-US" altLang="ko-KR" dirty="0"/>
              <a:t> </a:t>
            </a:r>
            <a:r>
              <a:rPr lang="en-US" altLang="ko-KR" b="1" dirty="0"/>
              <a:t>"24.0.0 </a:t>
            </a:r>
            <a:r>
              <a:rPr lang="en-US" altLang="ko-KR" b="1" dirty="0" smtClean="0"/>
              <a:t>rc3“ </a:t>
            </a:r>
            <a:r>
              <a:rPr lang="ko-KR" altLang="en-US" b="1" dirty="0" smtClean="0"/>
              <a:t>을</a:t>
            </a:r>
            <a:endParaRPr lang="en-US" altLang="ko-KR" b="1" dirty="0" smtClean="0"/>
          </a:p>
          <a:p>
            <a:pPr marL="285750" indent="-285750">
              <a:buFont typeface="Symbol"/>
              <a:buChar char="Þ"/>
            </a:pPr>
            <a:r>
              <a:rPr lang="en-US" altLang="ko-KR" dirty="0" err="1"/>
              <a:t>buildToolsVersion</a:t>
            </a:r>
            <a:r>
              <a:rPr lang="en-US" altLang="ko-KR" dirty="0"/>
              <a:t> </a:t>
            </a:r>
            <a:r>
              <a:rPr lang="en-US" altLang="ko-KR" dirty="0"/>
              <a:t>"</a:t>
            </a:r>
            <a:r>
              <a:rPr lang="en-US" altLang="ko-KR" dirty="0" smtClean="0"/>
              <a:t>23.0.3“ (</a:t>
            </a:r>
            <a:r>
              <a:rPr lang="ko-KR" altLang="en-US" dirty="0" smtClean="0"/>
              <a:t>현재버전</a:t>
            </a:r>
            <a:r>
              <a:rPr lang="en-US" altLang="ko-KR" dirty="0" smtClean="0"/>
              <a:t>) </a:t>
            </a:r>
            <a:r>
              <a:rPr lang="ko-KR" altLang="en-US" dirty="0" smtClean="0"/>
              <a:t>으로 수정</a:t>
            </a:r>
            <a:endParaRPr lang="en-US" altLang="ko-KR" dirty="0" smtClean="0"/>
          </a:p>
          <a:p>
            <a:pPr marL="285750" indent="-285750">
              <a:buFont typeface="Symbol"/>
              <a:buChar char="Þ"/>
            </a:pPr>
            <a:r>
              <a:rPr lang="ko-KR" altLang="en-US" dirty="0" smtClean="0"/>
              <a:t>상단 </a:t>
            </a:r>
            <a:r>
              <a:rPr lang="ko-KR" altLang="en-US" dirty="0" err="1" smtClean="0"/>
              <a:t>싱크버튼</a:t>
            </a:r>
            <a:r>
              <a:rPr lang="ko-KR" altLang="en-US" dirty="0" smtClean="0"/>
              <a:t> 클릭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6475244"/>
            <a:ext cx="304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8818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0" y="2420888"/>
            <a:ext cx="827399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7420" y="1556792"/>
            <a:ext cx="5546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VCS -&gt; Check out From Version Control -&gt; </a:t>
            </a:r>
            <a:r>
              <a:rPr lang="en-US" altLang="ko-KR" dirty="0" err="1" smtClean="0"/>
              <a:t>GitHub</a:t>
            </a:r>
            <a:endParaRPr lang="en-US" altLang="ko-KR" dirty="0" smtClean="0"/>
          </a:p>
          <a:p>
            <a:r>
              <a:rPr lang="ko-KR" altLang="en-US" dirty="0" smtClean="0"/>
              <a:t>에서 아래 주소 넣고 </a:t>
            </a:r>
            <a:r>
              <a:rPr lang="en-US" altLang="ko-KR" dirty="0" smtClean="0"/>
              <a:t>Clone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7419" y="4581128"/>
            <a:ext cx="51105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만일 에러 발생시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프로그램을 설치한다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https://git-scm.com</a:t>
            </a:r>
            <a:r>
              <a:rPr lang="en-US" altLang="ko-KR" dirty="0" smtClean="0"/>
              <a:t>/</a:t>
            </a:r>
          </a:p>
          <a:p>
            <a:r>
              <a:rPr lang="ko-KR" altLang="en-US" dirty="0" smtClean="0"/>
              <a:t>에서 프로그램 다운로드 후 </a:t>
            </a:r>
            <a:endParaRPr lang="en-US" altLang="ko-KR" dirty="0" smtClean="0"/>
          </a:p>
          <a:p>
            <a:r>
              <a:rPr lang="en-US" altLang="ko-KR" dirty="0"/>
              <a:t>C:\Program </a:t>
            </a:r>
            <a:r>
              <a:rPr lang="en-US" altLang="ko-KR" dirty="0" smtClean="0"/>
              <a:t>Files\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\bin 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path</a:t>
            </a:r>
            <a:r>
              <a:rPr lang="ko-KR" altLang="en-US" dirty="0" smtClean="0"/>
              <a:t>에 추가한다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Local </a:t>
            </a:r>
            <a:r>
              <a:rPr lang="ko-KR" altLang="en-US" dirty="0" smtClean="0"/>
              <a:t>환경으로 </a:t>
            </a:r>
            <a:r>
              <a:rPr lang="ko-KR" altLang="en-US" dirty="0" err="1" smtClean="0"/>
              <a:t>앱을</a:t>
            </a:r>
            <a:r>
              <a:rPr lang="ko-KR" altLang="en-US" dirty="0" smtClean="0"/>
              <a:t> 구동한다</a:t>
            </a:r>
            <a:r>
              <a:rPr lang="en-US" altLang="ko-KR" dirty="0" smtClean="0"/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46553" y="836712"/>
            <a:ext cx="4020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* </a:t>
            </a:r>
            <a:r>
              <a:rPr lang="en-US" altLang="ko-KR" b="1" dirty="0" err="1" smtClean="0"/>
              <a:t>GitHub</a:t>
            </a:r>
            <a:r>
              <a:rPr lang="ko-KR" altLang="en-US" b="1" dirty="0" smtClean="0"/>
              <a:t>에서 소스 받아서 실행하기 </a:t>
            </a:r>
            <a:endParaRPr lang="en-US" altLang="ko-KR" b="1" dirty="0"/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53580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Android studio: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프로젝트 생성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– 3)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GitHub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연동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205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908720"/>
            <a:ext cx="461376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Design Support Library</a:t>
            </a:r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구글</a:t>
            </a:r>
            <a:r>
              <a:rPr lang="ko-KR" altLang="en-US" dirty="0" smtClean="0"/>
              <a:t> </a:t>
            </a:r>
            <a:r>
              <a:rPr lang="en-US" altLang="ko-KR" dirty="0" smtClean="0"/>
              <a:t>I/O 2015</a:t>
            </a:r>
            <a:r>
              <a:rPr lang="ko-KR" altLang="en-US" dirty="0" smtClean="0"/>
              <a:t>에서 발표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Material Design </a:t>
            </a:r>
            <a:r>
              <a:rPr lang="ko-KR" altLang="en-US" dirty="0" smtClean="0"/>
              <a:t>기반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Navigation View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슬라이딩 </a:t>
            </a:r>
            <a:r>
              <a:rPr lang="ko-KR" altLang="en-US" dirty="0" err="1" smtClean="0"/>
              <a:t>드로어</a:t>
            </a:r>
            <a:r>
              <a:rPr lang="ko-KR" altLang="en-US" dirty="0" smtClean="0"/>
              <a:t> 메뉴 구현을 쉽게 해줌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err="1" smtClean="0"/>
              <a:t>CoordinatorLayout</a:t>
            </a:r>
            <a:r>
              <a:rPr lang="en-US" altLang="ko-KR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Floating Action Button</a:t>
            </a:r>
          </a:p>
          <a:p>
            <a:pPr marL="285750" indent="-285750">
              <a:buFontTx/>
              <a:buChar char="-"/>
            </a:pPr>
            <a:r>
              <a:rPr lang="en-US" altLang="ko-KR" dirty="0" err="1" smtClean="0"/>
              <a:t>RecyclerView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Collapsing </a:t>
            </a:r>
            <a:r>
              <a:rPr lang="en-US" altLang="ko-KR" dirty="0" err="1" smtClean="0"/>
              <a:t>ToolBar</a:t>
            </a:r>
            <a:r>
              <a:rPr lang="en-US" altLang="ko-KR" dirty="0" smtClean="0"/>
              <a:t> Layout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endParaRPr lang="ko-KR" altLang="en-US" dirty="0"/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53580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Android studio: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프로젝트 생성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– 3)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GitHub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연동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6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 txBox="1">
            <a:spLocks/>
          </p:cNvSpPr>
          <p:nvPr/>
        </p:nvSpPr>
        <p:spPr>
          <a:xfrm>
            <a:off x="539552" y="764704"/>
            <a:ext cx="8280920" cy="1944216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1. </a:t>
            </a:r>
            <a:r>
              <a:rPr lang="ko-KR" altLang="en-US" sz="1600" b="1" dirty="0" err="1" smtClean="0"/>
              <a:t>뷰그룹</a:t>
            </a:r>
            <a:r>
              <a:rPr lang="en-US" altLang="ko-KR" sz="1600" b="1" dirty="0" smtClean="0"/>
              <a:t>(</a:t>
            </a:r>
            <a:r>
              <a:rPr lang="en-US" altLang="ko-KR" sz="1600" b="1" dirty="0" err="1" smtClean="0"/>
              <a:t>android.view.view</a:t>
            </a:r>
            <a:r>
              <a:rPr lang="en-US" altLang="ko-KR" sz="1600" b="1" dirty="0" smtClean="0"/>
              <a:t> &lt;- </a:t>
            </a:r>
            <a:r>
              <a:rPr lang="en-US" altLang="ko-KR" sz="1600" b="1" dirty="0" err="1" smtClean="0"/>
              <a:t>android.view.viewgroup</a:t>
            </a:r>
            <a:r>
              <a:rPr lang="en-US" altLang="ko-KR" sz="1600" b="1" dirty="0" smtClean="0"/>
              <a:t>)</a:t>
            </a:r>
            <a:br>
              <a:rPr lang="en-US" altLang="ko-KR" sz="1600" b="1" dirty="0" smtClean="0"/>
            </a:br>
            <a:r>
              <a:rPr lang="en-US" altLang="ko-KR" sz="1600" b="1" dirty="0" err="1" smtClean="0"/>
              <a:t>LinearLayout</a:t>
            </a:r>
            <a:endParaRPr lang="en-US" altLang="ko-KR" sz="1600" b="1" dirty="0" smtClean="0"/>
          </a:p>
          <a:p>
            <a:pPr algn="l"/>
            <a:r>
              <a:rPr lang="en-US" altLang="ko-KR" sz="1600" b="1" dirty="0" err="1" smtClean="0"/>
              <a:t>RelativeLayout</a:t>
            </a:r>
            <a:endParaRPr lang="en-US" altLang="ko-KR" sz="1600" b="1" dirty="0" smtClean="0"/>
          </a:p>
          <a:p>
            <a:pPr algn="l"/>
            <a:r>
              <a:rPr lang="en-US" altLang="ko-KR" sz="1600" b="1" dirty="0" err="1" smtClean="0"/>
              <a:t>Framelayout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b="1" dirty="0" smtClean="0"/>
              <a:t>2. </a:t>
            </a:r>
            <a:r>
              <a:rPr lang="ko-KR" altLang="en-US" sz="1600" b="1" dirty="0" err="1" smtClean="0"/>
              <a:t>뷰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(</a:t>
            </a:r>
            <a:r>
              <a:rPr lang="en-US" altLang="ko-KR" sz="1600" b="1" dirty="0" err="1" smtClean="0"/>
              <a:t>android.view.view</a:t>
            </a:r>
            <a:r>
              <a:rPr lang="en-US" altLang="ko-KR" sz="1600" b="1" dirty="0" smtClean="0"/>
              <a:t> &lt;- </a:t>
            </a:r>
            <a:r>
              <a:rPr lang="en-US" altLang="ko-KR" sz="1600" b="1" dirty="0" err="1" smtClean="0"/>
              <a:t>android.widget</a:t>
            </a:r>
            <a:r>
              <a:rPr lang="en-US" altLang="ko-KR" sz="1600" b="1" dirty="0" smtClean="0"/>
              <a:t>)</a:t>
            </a:r>
            <a:br>
              <a:rPr lang="en-US" altLang="ko-KR" sz="1600" b="1" dirty="0" smtClean="0"/>
            </a:br>
            <a:r>
              <a:rPr lang="en-US" altLang="ko-KR" sz="1600" b="1" dirty="0" err="1" smtClean="0"/>
              <a:t>TextView</a:t>
            </a:r>
            <a:r>
              <a:rPr lang="en-US" altLang="ko-KR" sz="1600" b="1" dirty="0" smtClean="0"/>
              <a:t>, </a:t>
            </a:r>
            <a:r>
              <a:rPr lang="en-US" altLang="ko-KR" sz="1600" b="1" dirty="0" err="1" smtClean="0"/>
              <a:t>ImageView</a:t>
            </a:r>
            <a:r>
              <a:rPr lang="en-US" altLang="ko-KR" sz="1600" b="1" dirty="0" smtClean="0"/>
              <a:t>, </a:t>
            </a:r>
            <a:r>
              <a:rPr lang="en-US" altLang="ko-KR" sz="1600" b="1" dirty="0" err="1" smtClean="0"/>
              <a:t>EditBox</a:t>
            </a:r>
            <a:r>
              <a:rPr lang="en-US" altLang="ko-KR" sz="1600" b="1" dirty="0" smtClean="0"/>
              <a:t>, Button, </a:t>
            </a:r>
            <a:r>
              <a:rPr lang="en-US" altLang="ko-KR" sz="1600" b="1" dirty="0" err="1" smtClean="0"/>
              <a:t>ImageButton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등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b="1" dirty="0" smtClean="0"/>
              <a:t>=&gt; </a:t>
            </a:r>
            <a:r>
              <a:rPr lang="ko-KR" altLang="en-US" sz="1600" b="1" dirty="0" err="1" smtClean="0"/>
              <a:t>뷰는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뷰그룹에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담겨지는게</a:t>
            </a:r>
            <a:r>
              <a:rPr lang="ko-KR" altLang="en-US" sz="1600" b="1" dirty="0" smtClean="0"/>
              <a:t> 보통</a:t>
            </a:r>
            <a:r>
              <a:rPr lang="en-US" altLang="ko-KR" sz="1600" b="1" dirty="0" smtClean="0"/>
              <a:t>. </a:t>
            </a:r>
            <a:r>
              <a:rPr lang="ko-KR" altLang="en-US" sz="1600" b="1" dirty="0" err="1" smtClean="0"/>
              <a:t>뷰그룹은</a:t>
            </a:r>
            <a:r>
              <a:rPr lang="ko-KR" altLang="en-US" sz="1600" b="1" dirty="0" smtClean="0"/>
              <a:t> 하나 이상의 </a:t>
            </a:r>
            <a:r>
              <a:rPr lang="ko-KR" altLang="en-US" sz="1600" b="1" dirty="0" err="1" smtClean="0"/>
              <a:t>뷰그룹을</a:t>
            </a:r>
            <a:r>
              <a:rPr lang="ko-KR" altLang="en-US" sz="1600" b="1" dirty="0" smtClean="0"/>
              <a:t> 포함가능</a:t>
            </a:r>
            <a:endParaRPr lang="ko-KR" altLang="en-US" sz="1600" dirty="0"/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2765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뷰와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뷰그룹의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이해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708920"/>
            <a:ext cx="6696744" cy="379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6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2586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View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539552" y="692696"/>
            <a:ext cx="8280920" cy="122413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err="1" smtClean="0"/>
              <a:t>android.view.View</a:t>
            </a:r>
            <a:endParaRPr lang="en-US" altLang="ko-KR" sz="1600" b="1" dirty="0" smtClean="0"/>
          </a:p>
          <a:p>
            <a:pPr algn="l"/>
            <a:r>
              <a:rPr lang="en-US" altLang="ko-KR" sz="1600" b="1" dirty="0"/>
              <a:t>	</a:t>
            </a:r>
            <a:r>
              <a:rPr lang="en-US" altLang="ko-KR" sz="1600" b="1" dirty="0" smtClean="0"/>
              <a:t>  </a:t>
            </a:r>
            <a:r>
              <a:rPr lang="en-US" altLang="ko-KR" sz="1600" b="1" dirty="0" err="1" smtClean="0"/>
              <a:t>android.widget.TextView</a:t>
            </a:r>
            <a:endParaRPr lang="en-US" altLang="ko-KR" sz="1600" b="1" dirty="0" smtClean="0"/>
          </a:p>
          <a:p>
            <a:pPr algn="l"/>
            <a:r>
              <a:rPr lang="en-US" altLang="ko-KR" sz="1600" b="1" dirty="0"/>
              <a:t>	</a:t>
            </a:r>
            <a:r>
              <a:rPr lang="en-US" altLang="ko-KR" sz="1600" b="1" dirty="0" smtClean="0"/>
              <a:t>	</a:t>
            </a:r>
            <a:r>
              <a:rPr lang="en-US" altLang="ko-KR" sz="1600" b="1" dirty="0" err="1" smtClean="0"/>
              <a:t>android.widget.Button</a:t>
            </a:r>
            <a:endParaRPr lang="en-US" altLang="ko-KR" sz="1600" b="1" dirty="0" smtClean="0"/>
          </a:p>
          <a:p>
            <a:pPr algn="l"/>
            <a:r>
              <a:rPr lang="en-US" altLang="ko-KR" sz="1600" b="1" dirty="0"/>
              <a:t>	</a:t>
            </a:r>
            <a:r>
              <a:rPr lang="en-US" altLang="ko-KR" sz="1600" b="1" dirty="0" smtClean="0"/>
              <a:t>	</a:t>
            </a:r>
            <a:r>
              <a:rPr lang="en-US" altLang="ko-KR" sz="1600" b="1" dirty="0" err="1" smtClean="0"/>
              <a:t>android.widget.EditText</a:t>
            </a:r>
            <a:endParaRPr lang="en-US" altLang="ko-KR" sz="1600" b="1" dirty="0" smtClean="0"/>
          </a:p>
          <a:p>
            <a:pPr algn="l"/>
            <a:r>
              <a:rPr lang="en-US" altLang="ko-KR" sz="1600" b="1" dirty="0"/>
              <a:t>	</a:t>
            </a:r>
            <a:r>
              <a:rPr lang="en-US" altLang="ko-KR" sz="1600" b="1" dirty="0" smtClean="0"/>
              <a:t>  </a:t>
            </a:r>
            <a:r>
              <a:rPr lang="en-US" altLang="ko-KR" sz="1600" b="1" dirty="0" err="1" smtClean="0"/>
              <a:t>android.widget.ImageView</a:t>
            </a:r>
            <a:endParaRPr lang="en-US" altLang="ko-KR" sz="1600" b="1" dirty="0" smtClean="0"/>
          </a:p>
          <a:p>
            <a:pPr algn="l"/>
            <a:r>
              <a:rPr lang="en-US" altLang="ko-KR" sz="1600" b="1" dirty="0"/>
              <a:t>	</a:t>
            </a:r>
            <a:r>
              <a:rPr lang="en-US" altLang="ko-KR" sz="1600" b="1" dirty="0" smtClean="0"/>
              <a:t>	</a:t>
            </a: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1907704" y="1304764"/>
            <a:ext cx="0" cy="1080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1431752" y="1844824"/>
            <a:ext cx="20932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1907704" y="1412776"/>
            <a:ext cx="43204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971600" y="1124744"/>
            <a:ext cx="66948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971600" y="1052736"/>
            <a:ext cx="0" cy="720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08" y="2053501"/>
            <a:ext cx="7736823" cy="4463038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899592" y="2773112"/>
            <a:ext cx="1368152" cy="565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1425056" y="1124744"/>
            <a:ext cx="0" cy="7200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V="1">
            <a:off x="1907704" y="1376772"/>
            <a:ext cx="0" cy="2320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1907704" y="1608814"/>
            <a:ext cx="43204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471232" y="2804623"/>
            <a:ext cx="1368152" cy="565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139952" y="2773112"/>
            <a:ext cx="1368152" cy="565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139952" y="2207633"/>
            <a:ext cx="1368152" cy="565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483808" y="4149080"/>
            <a:ext cx="1368152" cy="565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09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943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err="1" smtClean="0">
                <a:latin typeface="맑은 고딕" pitchFamily="50" charset="-127"/>
                <a:ea typeface="맑은 고딕" pitchFamily="50" charset="-127"/>
              </a:rPr>
              <a:t>ViewGroup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539552" y="692696"/>
            <a:ext cx="8280920" cy="122413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err="1" smtClean="0"/>
              <a:t>android.view.ViewGroup</a:t>
            </a:r>
            <a:endParaRPr lang="en-US" altLang="ko-KR" sz="1600" b="1" dirty="0" smtClean="0"/>
          </a:p>
          <a:p>
            <a:pPr algn="l"/>
            <a:r>
              <a:rPr lang="en-US" altLang="ko-KR" sz="1600" b="1" dirty="0"/>
              <a:t>	</a:t>
            </a:r>
            <a:r>
              <a:rPr lang="en-US" altLang="ko-KR" sz="1600" b="1" dirty="0" err="1" smtClean="0"/>
              <a:t>android.widget.FrameLayout</a:t>
            </a:r>
            <a:endParaRPr lang="en-US" altLang="ko-KR" sz="1600" b="1" dirty="0" smtClean="0"/>
          </a:p>
          <a:p>
            <a:pPr algn="l"/>
            <a:r>
              <a:rPr lang="en-US" altLang="ko-KR" sz="1600" b="1" dirty="0"/>
              <a:t>	</a:t>
            </a:r>
            <a:r>
              <a:rPr lang="en-US" altLang="ko-KR" sz="1600" b="1" dirty="0" err="1" smtClean="0"/>
              <a:t>android.widget.LinearLayout</a:t>
            </a:r>
            <a:endParaRPr lang="en-US" altLang="ko-KR" sz="1600" b="1" dirty="0" smtClean="0"/>
          </a:p>
          <a:p>
            <a:pPr algn="l"/>
            <a:r>
              <a:rPr lang="en-US" altLang="ko-KR" sz="1600" b="1" dirty="0" smtClean="0"/>
              <a:t>	</a:t>
            </a:r>
            <a:r>
              <a:rPr lang="en-US" altLang="ko-KR" sz="1600" b="1" dirty="0" err="1" smtClean="0"/>
              <a:t>android.widget.RelativeLayout</a:t>
            </a:r>
            <a:endParaRPr lang="en-US" altLang="ko-KR" sz="1600" b="1" dirty="0" smtClean="0"/>
          </a:p>
          <a:p>
            <a:pPr algn="l"/>
            <a:r>
              <a:rPr lang="en-US" altLang="ko-KR" sz="1600" b="1" dirty="0"/>
              <a:t>	</a:t>
            </a:r>
            <a:r>
              <a:rPr lang="en-US" altLang="ko-KR" sz="1600" b="1" dirty="0" smtClean="0"/>
              <a:t>	</a:t>
            </a:r>
            <a:r>
              <a:rPr lang="en-US" altLang="ko-KR" sz="1600" b="1" dirty="0" err="1" smtClean="0"/>
              <a:t>android.widget.ListView</a:t>
            </a:r>
            <a:endParaRPr lang="en-US" altLang="ko-KR" sz="1600" b="1" dirty="0" smtClean="0"/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971600" y="1124744"/>
            <a:ext cx="43204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971600" y="1052736"/>
            <a:ext cx="0" cy="5760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12" y="2204864"/>
            <a:ext cx="5514975" cy="421957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195736" y="2348880"/>
            <a:ext cx="951531" cy="4136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95736" y="4149080"/>
            <a:ext cx="951531" cy="4136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95735" y="3735433"/>
            <a:ext cx="951531" cy="4136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44008" y="4941168"/>
            <a:ext cx="951531" cy="4136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971600" y="1412776"/>
            <a:ext cx="468205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971600" y="1628800"/>
            <a:ext cx="47278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971600" y="1340768"/>
            <a:ext cx="0" cy="5760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981861" y="1916832"/>
            <a:ext cx="1429899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42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7921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err="1" smtClean="0">
                <a:latin typeface="맑은 고딕" pitchFamily="50" charset="-127"/>
                <a:ea typeface="맑은 고딕" pitchFamily="50" charset="-127"/>
              </a:rPr>
              <a:t>TextView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실습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692696"/>
            <a:ext cx="48149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 -&gt;layout </a:t>
            </a:r>
            <a:r>
              <a:rPr lang="ko-KR" altLang="en-US" dirty="0" smtClean="0"/>
              <a:t>폴더 선택 </a:t>
            </a:r>
            <a:r>
              <a:rPr lang="ko-KR" altLang="en-US" dirty="0" err="1" smtClean="0"/>
              <a:t>우클릭</a:t>
            </a:r>
            <a:endParaRPr lang="en-US" altLang="ko-KR" dirty="0" smtClean="0"/>
          </a:p>
          <a:p>
            <a:r>
              <a:rPr lang="en-US" altLang="ko-KR" dirty="0" smtClean="0"/>
              <a:t>new -&gt; layout resource file</a:t>
            </a:r>
          </a:p>
          <a:p>
            <a:r>
              <a:rPr lang="en-US" altLang="ko-KR" dirty="0" smtClean="0"/>
              <a:t>File name : </a:t>
            </a:r>
            <a:r>
              <a:rPr lang="en-US" altLang="ko-KR" dirty="0" err="1" smtClean="0"/>
              <a:t>view_property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라고 입력하고 </a:t>
            </a:r>
            <a:r>
              <a:rPr lang="en-US" altLang="ko-KR" dirty="0" smtClean="0"/>
              <a:t>OK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175" y="1988840"/>
            <a:ext cx="5872708" cy="3516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0509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6"/>
            <a:ext cx="6699274" cy="4960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043608" y="2154137"/>
            <a:ext cx="1224136" cy="266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2267744" y="2287513"/>
            <a:ext cx="1008112" cy="7814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362" y="764704"/>
            <a:ext cx="7851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Design </a:t>
            </a:r>
            <a:r>
              <a:rPr lang="ko-KR" altLang="en-US" dirty="0" smtClean="0"/>
              <a:t>탭에서 </a:t>
            </a:r>
            <a:r>
              <a:rPr lang="en-US" altLang="ko-KR" dirty="0" smtClean="0"/>
              <a:t>Widgets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TextView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선택한후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드랙하여</a:t>
            </a:r>
            <a:r>
              <a:rPr lang="ko-KR" altLang="en-US" dirty="0" smtClean="0"/>
              <a:t> 화면에 놓는다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7921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err="1" smtClean="0">
                <a:latin typeface="맑은 고딕" pitchFamily="50" charset="-127"/>
                <a:ea typeface="맑은 고딕" pitchFamily="50" charset="-127"/>
              </a:rPr>
              <a:t>TextView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실습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1600" y="6106931"/>
            <a:ext cx="684076" cy="266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2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7921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err="1" smtClean="0">
                <a:latin typeface="맑은 고딕" pitchFamily="50" charset="-127"/>
                <a:ea typeface="맑은 고딕" pitchFamily="50" charset="-127"/>
              </a:rPr>
              <a:t>TextView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실습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3094" y="1609055"/>
            <a:ext cx="2671491" cy="38792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01370" y="2372247"/>
            <a:ext cx="1082348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안녕하세요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85102" y="2009636"/>
            <a:ext cx="1263737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안녕하세요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1407665" y="2722988"/>
            <a:ext cx="1082348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안녕하세요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93831" y="3112072"/>
            <a:ext cx="2510015" cy="7386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안녕하세요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85217" y="1950654"/>
            <a:ext cx="43123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개의 </a:t>
            </a:r>
            <a:r>
              <a:rPr lang="en-US" altLang="ko-KR" dirty="0" err="1" smtClean="0"/>
              <a:t>TextView</a:t>
            </a:r>
            <a:r>
              <a:rPr lang="ko-KR" altLang="en-US" dirty="0" smtClean="0"/>
              <a:t>를 좌측과 같이 배치하기</a:t>
            </a: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ko-KR" altLang="en-US" dirty="0" smtClean="0"/>
              <a:t>왼쪽 정렬</a:t>
            </a: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ko-KR" altLang="en-US" dirty="0" smtClean="0"/>
              <a:t>오른쪽 정렬</a:t>
            </a: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ko-KR" altLang="en-US" dirty="0" smtClean="0"/>
              <a:t>가운데 정렬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layout_gravity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arenR"/>
            </a:pPr>
            <a:r>
              <a:rPr lang="ko-KR" altLang="en-US" dirty="0" smtClean="0"/>
              <a:t>가운데 정렬 </a:t>
            </a:r>
            <a:r>
              <a:rPr lang="en-US" altLang="ko-KR" dirty="0" smtClean="0"/>
              <a:t>(gravity </a:t>
            </a:r>
            <a:r>
              <a:rPr lang="ko-KR" altLang="en-US" dirty="0" smtClean="0"/>
              <a:t>이용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빨간색 배경에 </a:t>
            </a:r>
            <a:r>
              <a:rPr lang="en-US" altLang="ko-KR" dirty="0" smtClean="0"/>
              <a:t>20margin, </a:t>
            </a:r>
            <a:r>
              <a:rPr lang="ko-KR" altLang="en-US" dirty="0" err="1" smtClean="0"/>
              <a:t>흰글자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9608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7104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err="1" smtClean="0">
                <a:latin typeface="맑은 고딕" pitchFamily="50" charset="-127"/>
                <a:ea typeface="맑은 고딕" pitchFamily="50" charset="-127"/>
              </a:rPr>
              <a:t>TextView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속성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33" y="845863"/>
            <a:ext cx="2671491" cy="38792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83338" y="1018367"/>
            <a:ext cx="488115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배치 속성</a:t>
            </a:r>
            <a:endParaRPr lang="en-US" altLang="ko-KR" b="1" dirty="0" smtClean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View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를 부모의 어디에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배치할것인가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속성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(layout_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로 시작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),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위치와 크기를 결정하는 속성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err="1" smtClean="0"/>
              <a:t>layout_width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넓이</a:t>
            </a:r>
            <a:r>
              <a:rPr lang="en-US" altLang="ko-KR" sz="1400" b="1" dirty="0" smtClean="0"/>
              <a:t>, </a:t>
            </a:r>
            <a:r>
              <a:rPr lang="en-US" altLang="ko-KR" sz="1400" b="1" dirty="0" err="1" smtClean="0"/>
              <a:t>layout_heigh</a:t>
            </a:r>
            <a:r>
              <a:rPr lang="en-US" altLang="ko-KR" sz="1400" b="1" dirty="0" smtClean="0"/>
              <a:t> : </a:t>
            </a:r>
            <a:r>
              <a:rPr lang="ko-KR" altLang="en-US" sz="1400" b="1" dirty="0" smtClean="0"/>
              <a:t>높이</a:t>
            </a:r>
            <a:endParaRPr lang="en-US" altLang="ko-KR" sz="1400" b="1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- </a:t>
            </a:r>
            <a:r>
              <a:rPr lang="en-US" altLang="ko-KR" sz="1400" dirty="0" err="1" smtClean="0"/>
              <a:t>match_parent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부모의 주어진 크기를 다 채운다</a:t>
            </a:r>
            <a:endParaRPr lang="en-US" altLang="ko-KR" sz="1400" dirty="0" smtClean="0"/>
          </a:p>
          <a:p>
            <a:r>
              <a:rPr lang="en-US" altLang="ko-KR" sz="1400" dirty="0" smtClean="0"/>
              <a:t>  - </a:t>
            </a:r>
            <a:r>
              <a:rPr lang="en-US" altLang="ko-KR" sz="1400" dirty="0" err="1" smtClean="0"/>
              <a:t>wrap_content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내용물의 크기만큼 채운다</a:t>
            </a:r>
            <a:endParaRPr lang="en-US" altLang="ko-KR" sz="1400" dirty="0" smtClean="0"/>
          </a:p>
          <a:p>
            <a:r>
              <a:rPr lang="en-US" altLang="ko-KR" sz="1400" b="1" dirty="0" err="1" smtClean="0"/>
              <a:t>layout_gravity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정렬</a:t>
            </a:r>
            <a:endParaRPr lang="en-US" altLang="ko-KR" sz="1400" b="1" dirty="0" smtClean="0"/>
          </a:p>
          <a:p>
            <a:r>
              <a:rPr lang="en-US" altLang="ko-KR" sz="1400" b="1" dirty="0"/>
              <a:t> </a:t>
            </a:r>
            <a:r>
              <a:rPr lang="ko-KR" altLang="en-US" sz="1400" b="1" dirty="0" smtClean="0"/>
              <a:t>부모기준으로 정렬한다</a:t>
            </a:r>
            <a:endParaRPr lang="en-US" altLang="ko-KR" sz="1400" b="1" dirty="0" smtClean="0"/>
          </a:p>
          <a:p>
            <a:r>
              <a:rPr lang="en-US" altLang="ko-KR" sz="1400" b="1" dirty="0"/>
              <a:t> </a:t>
            </a:r>
            <a:r>
              <a:rPr lang="en-US" altLang="ko-KR" sz="1400" dirty="0" err="1" smtClean="0"/>
              <a:t>android:layout_gravity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“right</a:t>
            </a:r>
            <a:r>
              <a:rPr lang="en-US" altLang="ko-KR" sz="1400" dirty="0" smtClean="0"/>
              <a:t>”</a:t>
            </a:r>
          </a:p>
          <a:p>
            <a:r>
              <a:rPr lang="en-US" altLang="ko-KR" sz="1400" b="1" dirty="0" err="1" smtClean="0"/>
              <a:t>layout_margine</a:t>
            </a:r>
            <a:r>
              <a:rPr lang="en-US" altLang="ko-KR" sz="1400" b="1" dirty="0" smtClean="0"/>
              <a:t> : </a:t>
            </a:r>
            <a:r>
              <a:rPr lang="ko-KR" altLang="en-US" sz="1400" b="1" dirty="0" err="1" smtClean="0"/>
              <a:t>마진값</a:t>
            </a:r>
            <a:endParaRPr lang="en-US" altLang="ko-KR" sz="1400" b="1" dirty="0" smtClean="0"/>
          </a:p>
          <a:p>
            <a:endParaRPr lang="en-US" altLang="ko-KR" sz="1400" b="1" dirty="0" smtClean="0"/>
          </a:p>
          <a:p>
            <a:r>
              <a:rPr lang="en-US" altLang="ko-KR" b="1" dirty="0"/>
              <a:t>2. View </a:t>
            </a:r>
            <a:r>
              <a:rPr lang="ko-KR" altLang="en-US" b="1" dirty="0"/>
              <a:t>자신의 속성</a:t>
            </a:r>
            <a:endParaRPr lang="en-US" altLang="ko-KR" b="1" dirty="0"/>
          </a:p>
          <a:p>
            <a:r>
              <a:rPr lang="en-US" altLang="ko-KR" sz="1400" b="1" dirty="0"/>
              <a:t>- id : view</a:t>
            </a:r>
            <a:r>
              <a:rPr lang="ko-KR" altLang="en-US" sz="1400" b="1" dirty="0"/>
              <a:t>의 고유한 값을 부여</a:t>
            </a:r>
            <a:endParaRPr lang="en-US" altLang="ko-KR" sz="1400" b="1" dirty="0"/>
          </a:p>
          <a:p>
            <a:r>
              <a:rPr lang="ko-KR" altLang="en-US" sz="1400" b="1" dirty="0"/>
              <a:t>   </a:t>
            </a:r>
            <a:r>
              <a:rPr lang="en-US" altLang="ko-KR" sz="1400" dirty="0" err="1" smtClean="0"/>
              <a:t>android:id</a:t>
            </a:r>
            <a:r>
              <a:rPr lang="en-US" altLang="ko-KR" sz="1400" dirty="0"/>
              <a:t>=“@+id/</a:t>
            </a:r>
            <a:r>
              <a:rPr lang="ko-KR" altLang="en-US" sz="1400" dirty="0"/>
              <a:t>이름</a:t>
            </a:r>
            <a:r>
              <a:rPr lang="en-US" altLang="ko-KR" sz="1400" dirty="0"/>
              <a:t>”</a:t>
            </a:r>
          </a:p>
          <a:p>
            <a:r>
              <a:rPr lang="ko-KR" altLang="en-US" sz="1400" dirty="0"/>
              <a:t>   코딩상에서 </a:t>
            </a:r>
            <a:r>
              <a:rPr lang="en-US" altLang="ko-KR" sz="1400" dirty="0"/>
              <a:t>id</a:t>
            </a:r>
            <a:r>
              <a:rPr lang="ko-KR" altLang="en-US" sz="1400" dirty="0"/>
              <a:t>값으로 </a:t>
            </a:r>
            <a:r>
              <a:rPr lang="ko-KR" altLang="en-US" sz="1400" dirty="0" err="1"/>
              <a:t>레퍼런스</a:t>
            </a:r>
            <a:r>
              <a:rPr lang="ko-KR" altLang="en-US" sz="1400" dirty="0"/>
              <a:t> 값을 </a:t>
            </a:r>
            <a:r>
              <a:rPr lang="ko-KR" altLang="en-US" sz="1400" dirty="0" err="1"/>
              <a:t>찾을수</a:t>
            </a:r>
            <a:r>
              <a:rPr lang="ko-KR" altLang="en-US" sz="1400" dirty="0"/>
              <a:t> 있다</a:t>
            </a:r>
            <a:endParaRPr lang="en-US" altLang="ko-KR" sz="1400" dirty="0"/>
          </a:p>
          <a:p>
            <a:r>
              <a:rPr lang="en-US" altLang="ko-KR" sz="1400" dirty="0"/>
              <a:t>   =&gt; </a:t>
            </a:r>
            <a:r>
              <a:rPr lang="en-US" altLang="ko-KR" sz="1400" dirty="0" err="1"/>
              <a:t>TextView</a:t>
            </a:r>
            <a:r>
              <a:rPr lang="en-US" altLang="ko-KR" sz="1400" dirty="0"/>
              <a:t> tv01 = (</a:t>
            </a:r>
            <a:r>
              <a:rPr lang="en-US" altLang="ko-KR" sz="1400" dirty="0" err="1"/>
              <a:t>TextView</a:t>
            </a:r>
            <a:r>
              <a:rPr lang="en-US" altLang="ko-KR" sz="1400" dirty="0"/>
              <a:t>)</a:t>
            </a:r>
            <a:r>
              <a:rPr lang="en-US" altLang="ko-KR" sz="1400" dirty="0" err="1"/>
              <a:t>findViewById</a:t>
            </a:r>
            <a:r>
              <a:rPr lang="en-US" altLang="ko-KR" sz="1400" dirty="0"/>
              <a:t>(R.id.</a:t>
            </a:r>
            <a:r>
              <a:rPr lang="ko-KR" altLang="en-US" sz="1400" dirty="0"/>
              <a:t>이름</a:t>
            </a:r>
            <a:r>
              <a:rPr lang="en-US" altLang="ko-KR" sz="1400" dirty="0"/>
              <a:t>);</a:t>
            </a:r>
          </a:p>
          <a:p>
            <a:r>
              <a:rPr lang="en-US" altLang="ko-KR" sz="1400" b="1" dirty="0" smtClean="0"/>
              <a:t>- gravity : </a:t>
            </a:r>
            <a:r>
              <a:rPr lang="ko-KR" altLang="en-US" sz="1400" b="1" dirty="0" err="1" smtClean="0"/>
              <a:t>뷰</a:t>
            </a:r>
            <a:r>
              <a:rPr lang="ko-KR" altLang="en-US" sz="1400" b="1" dirty="0" smtClean="0"/>
              <a:t> 내부를 정렬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  </a:t>
            </a:r>
            <a:r>
              <a:rPr lang="en-US" altLang="ko-KR" sz="1400" dirty="0" err="1" smtClean="0"/>
              <a:t>android:gravity</a:t>
            </a:r>
            <a:r>
              <a:rPr lang="en-US" altLang="ko-KR" sz="1400" dirty="0" smtClean="0"/>
              <a:t> = “right”</a:t>
            </a:r>
          </a:p>
          <a:p>
            <a:r>
              <a:rPr lang="en-US" altLang="ko-KR" sz="1400" b="1" dirty="0" smtClean="0"/>
              <a:t>- background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배경색</a:t>
            </a:r>
            <a:endParaRPr lang="en-US" altLang="ko-KR" sz="1400" b="1" dirty="0"/>
          </a:p>
          <a:p>
            <a:r>
              <a:rPr lang="en-US" altLang="ko-KR" sz="1600" dirty="0"/>
              <a:t>    #ARGB, #RGB, #AARRGGBB </a:t>
            </a:r>
            <a:r>
              <a:rPr lang="ko-KR" altLang="en-US" sz="1600" dirty="0"/>
              <a:t>형식</a:t>
            </a:r>
            <a:endParaRPr lang="en-US" altLang="ko-KR" sz="1600" dirty="0"/>
          </a:p>
          <a:p>
            <a:r>
              <a:rPr lang="en-US" altLang="ko-KR" sz="1400" b="1" dirty="0" smtClean="0"/>
              <a:t>- padding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내부에 간격 </a:t>
            </a:r>
            <a:r>
              <a:rPr lang="ko-KR" altLang="en-US" sz="1400" b="1" dirty="0" err="1"/>
              <a:t>조정값</a:t>
            </a:r>
            <a:endParaRPr lang="en-US" altLang="ko-KR" sz="1400" b="1" dirty="0"/>
          </a:p>
          <a:p>
            <a:r>
              <a:rPr lang="en-US" altLang="ko-KR" sz="1400" b="1" dirty="0" smtClean="0"/>
              <a:t>- visibility </a:t>
            </a:r>
            <a:r>
              <a:rPr lang="en-US" altLang="ko-KR" sz="1400" b="1" dirty="0"/>
              <a:t>: </a:t>
            </a:r>
            <a:r>
              <a:rPr lang="ko-KR" altLang="en-US" sz="1400" b="1" dirty="0" err="1"/>
              <a:t>보일것이지</a:t>
            </a:r>
            <a:r>
              <a:rPr lang="ko-KR" altLang="en-US" sz="1400" b="1" dirty="0"/>
              <a:t> 결정</a:t>
            </a:r>
            <a:endParaRPr lang="en-US" altLang="ko-KR" sz="1400" b="1" dirty="0"/>
          </a:p>
          <a:p>
            <a:r>
              <a:rPr lang="en-US" altLang="ko-KR" sz="1400" b="1" dirty="0"/>
              <a:t>   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visible, invisible, gone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en-US" altLang="ko-KR" sz="1400" dirty="0" err="1" smtClean="0"/>
              <a:t>textSize</a:t>
            </a:r>
            <a:r>
              <a:rPr lang="en-US" altLang="ko-KR" sz="1400" dirty="0" smtClean="0"/>
              <a:t> :</a:t>
            </a:r>
            <a:r>
              <a:rPr lang="ko-KR" altLang="en-US" sz="1400" dirty="0" smtClean="0"/>
              <a:t>글자 크기</a:t>
            </a:r>
            <a:endParaRPr lang="en-US" altLang="ko-KR" sz="1400" b="1" dirty="0"/>
          </a:p>
          <a:p>
            <a:r>
              <a:rPr lang="en-US" altLang="ko-KR" sz="1400" dirty="0" smtClean="0"/>
              <a:t>- </a:t>
            </a:r>
            <a:r>
              <a:rPr lang="en-US" altLang="ko-KR" sz="1400" dirty="0" err="1" smtClean="0"/>
              <a:t>textColor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글자 색깔</a:t>
            </a:r>
            <a:endParaRPr lang="en-US" altLang="ko-KR" sz="1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102866" y="692696"/>
            <a:ext cx="1949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속성</a:t>
            </a:r>
            <a:r>
              <a:rPr lang="en-US" altLang="ko-KR" sz="1400" dirty="0" smtClean="0"/>
              <a:t>(Property)</a:t>
            </a:r>
            <a:r>
              <a:rPr lang="ko-KR" altLang="en-US" sz="1400" dirty="0" smtClean="0"/>
              <a:t>의 종류</a:t>
            </a:r>
            <a:endParaRPr lang="ko-KR" altLang="en-US" sz="1400" dirty="0"/>
          </a:p>
        </p:txBody>
      </p:sp>
      <p:cxnSp>
        <p:nvCxnSpPr>
          <p:cNvPr id="25" name="직선 화살표 연결선 24"/>
          <p:cNvCxnSpPr>
            <a:endCxn id="16" idx="3"/>
          </p:cNvCxnSpPr>
          <p:nvPr/>
        </p:nvCxnSpPr>
        <p:spPr>
          <a:xfrm flipH="1" flipV="1">
            <a:off x="3275856" y="1400333"/>
            <a:ext cx="935022" cy="60825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endCxn id="5" idx="3"/>
          </p:cNvCxnSpPr>
          <p:nvPr/>
        </p:nvCxnSpPr>
        <p:spPr>
          <a:xfrm flipH="1" flipV="1">
            <a:off x="1835696" y="1854697"/>
            <a:ext cx="2446611" cy="39907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348" y="1700808"/>
            <a:ext cx="1082348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안녕하세요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765841" y="1246444"/>
            <a:ext cx="2510015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안녕하세요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2193508" y="2260623"/>
            <a:ext cx="1082348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안녕하세요</a:t>
            </a:r>
            <a:endParaRPr lang="ko-KR" altLang="en-US" sz="1400" dirty="0"/>
          </a:p>
        </p:txBody>
      </p:sp>
      <p:cxnSp>
        <p:nvCxnSpPr>
          <p:cNvPr id="23" name="직선 화살표 연결선 22"/>
          <p:cNvCxnSpPr>
            <a:endCxn id="21" idx="3"/>
          </p:cNvCxnSpPr>
          <p:nvPr/>
        </p:nvCxnSpPr>
        <p:spPr>
          <a:xfrm flipH="1" flipV="1">
            <a:off x="3275856" y="2414512"/>
            <a:ext cx="911135" cy="5318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222514" y="5589240"/>
            <a:ext cx="1512168" cy="864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TextView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718458" y="5157192"/>
            <a:ext cx="20162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18458" y="5157192"/>
            <a:ext cx="0" cy="144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718458" y="5877272"/>
            <a:ext cx="504056" cy="0"/>
          </a:xfrm>
          <a:prstGeom prst="straightConnector1">
            <a:avLst/>
          </a:prstGeom>
          <a:ln>
            <a:headEnd type="stealt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26" idx="0"/>
          </p:cNvCxnSpPr>
          <p:nvPr/>
        </p:nvCxnSpPr>
        <p:spPr>
          <a:xfrm>
            <a:off x="1978598" y="5157192"/>
            <a:ext cx="0" cy="432048"/>
          </a:xfrm>
          <a:prstGeom prst="straightConnector1">
            <a:avLst/>
          </a:prstGeom>
          <a:ln>
            <a:headEnd type="stealt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96141" y="5197500"/>
            <a:ext cx="754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margin</a:t>
            </a:r>
            <a:endParaRPr lang="ko-KR" altLang="en-US" sz="1400" dirty="0"/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1678989" y="5579948"/>
            <a:ext cx="8588" cy="369332"/>
          </a:xfrm>
          <a:prstGeom prst="straightConnector1">
            <a:avLst/>
          </a:prstGeom>
          <a:ln>
            <a:headEnd type="stealt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695133" y="5544590"/>
            <a:ext cx="853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padding</a:t>
            </a:r>
            <a:endParaRPr lang="ko-KR" alt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783640" y="2792468"/>
            <a:ext cx="2510015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smtClean="0"/>
              <a:t>안녕하세요</a:t>
            </a:r>
            <a:endParaRPr lang="ko-KR" altLang="en-US" sz="1400" dirty="0"/>
          </a:p>
        </p:txBody>
      </p:sp>
      <p:cxnSp>
        <p:nvCxnSpPr>
          <p:cNvPr id="38" name="직선 화살표 연결선 37"/>
          <p:cNvCxnSpPr/>
          <p:nvPr/>
        </p:nvCxnSpPr>
        <p:spPr>
          <a:xfrm flipH="1" flipV="1">
            <a:off x="3300632" y="3068960"/>
            <a:ext cx="911136" cy="173973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76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23528" y="570212"/>
            <a:ext cx="7848872" cy="307481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b="1" dirty="0" smtClean="0"/>
              <a:t>* </a:t>
            </a:r>
            <a:r>
              <a:rPr lang="ko-KR" altLang="en-US" sz="1400" b="1" dirty="0" err="1" smtClean="0"/>
              <a:t>커리큐럼</a:t>
            </a:r>
            <a:endParaRPr lang="en-US" altLang="ko-KR" sz="1400" b="1" dirty="0" smtClean="0"/>
          </a:p>
          <a:p>
            <a:pPr marL="0" indent="0">
              <a:buNone/>
            </a:pPr>
            <a:r>
              <a:rPr lang="en-US" altLang="ko-KR" sz="1400" b="1" dirty="0" smtClean="0"/>
              <a:t> </a:t>
            </a:r>
            <a:r>
              <a:rPr lang="en-US" altLang="ko-KR" sz="1400" b="1" dirty="0" smtClean="0">
                <a:hlinkClick r:id="rId2"/>
              </a:rPr>
              <a:t>http://www.javabrain.kr/android</a:t>
            </a:r>
            <a:endParaRPr lang="en-US" altLang="ko-KR" sz="1400" b="1" dirty="0" smtClean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b="1" dirty="0" smtClean="0"/>
              <a:t>* </a:t>
            </a:r>
            <a:r>
              <a:rPr lang="ko-KR" altLang="en-US" sz="1400" b="1" dirty="0" smtClean="0"/>
              <a:t>참고 사이트</a:t>
            </a:r>
            <a:endParaRPr lang="en-US" altLang="ko-KR" sz="1400" b="1" dirty="0" smtClean="0"/>
          </a:p>
          <a:p>
            <a:pPr marL="0" indent="0">
              <a:buNone/>
            </a:pPr>
            <a:r>
              <a:rPr lang="en-US" altLang="ko-KR" sz="1400" dirty="0">
                <a:hlinkClick r:id="rId3"/>
              </a:rPr>
              <a:t>http://</a:t>
            </a:r>
            <a:r>
              <a:rPr lang="en-US" altLang="ko-KR" sz="1400" dirty="0" smtClean="0">
                <a:hlinkClick r:id="rId3"/>
              </a:rPr>
              <a:t>developer.android.com/index.html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ko-KR" altLang="en-US" sz="1400" dirty="0" smtClean="0"/>
              <a:t>한글 사이트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>
                <a:hlinkClick r:id="rId4"/>
              </a:rPr>
              <a:t>http://</a:t>
            </a:r>
            <a:r>
              <a:rPr lang="en-US" altLang="ko-KR" sz="1400" dirty="0" smtClean="0">
                <a:hlinkClick r:id="rId4"/>
              </a:rPr>
              <a:t>www.kandroid.org/guide/basics/what-is-android.html</a:t>
            </a:r>
            <a:r>
              <a:rPr lang="en-US" altLang="ko-KR" sz="1400" dirty="0" smtClean="0"/>
              <a:t>   (</a:t>
            </a:r>
            <a:r>
              <a:rPr lang="ko-KR" altLang="en-US" sz="1400" dirty="0" smtClean="0"/>
              <a:t>개발</a:t>
            </a:r>
            <a:r>
              <a:rPr lang="en-US" altLang="ko-KR" sz="1400" dirty="0" smtClean="0"/>
              <a:t>)</a:t>
            </a:r>
          </a:p>
          <a:p>
            <a:pPr marL="0" indent="0">
              <a:buNone/>
            </a:pPr>
            <a:r>
              <a:rPr lang="en-US" altLang="ko-KR" sz="1400" dirty="0">
                <a:hlinkClick r:id="rId5"/>
              </a:rPr>
              <a:t>http://klutzy.nanabi.org/android-design-ko</a:t>
            </a:r>
            <a:r>
              <a:rPr lang="en-US" altLang="ko-KR" sz="1400" dirty="0" smtClean="0">
                <a:hlinkClick r:id="rId5"/>
              </a:rPr>
              <a:t>/</a:t>
            </a:r>
            <a:r>
              <a:rPr lang="en-US" altLang="ko-KR" sz="1400" dirty="0" smtClean="0"/>
              <a:t>   (</a:t>
            </a:r>
            <a:r>
              <a:rPr lang="ko-KR" altLang="en-US" sz="1400" dirty="0" smtClean="0"/>
              <a:t>디자인</a:t>
            </a:r>
            <a:r>
              <a:rPr lang="en-US" altLang="ko-KR" sz="1400" dirty="0" smtClean="0"/>
              <a:t>)</a:t>
            </a:r>
          </a:p>
          <a:p>
            <a:pPr marL="0" indent="0">
              <a:buNone/>
            </a:pPr>
            <a:r>
              <a:rPr lang="en-US" altLang="ko-KR" sz="1400" dirty="0" smtClean="0"/>
              <a:t>Material Design </a:t>
            </a:r>
            <a:r>
              <a:rPr lang="ko-KR" altLang="en-US" sz="1400" dirty="0" err="1" smtClean="0"/>
              <a:t>간략</a:t>
            </a:r>
            <a:r>
              <a:rPr lang="ko-KR" altLang="en-US" sz="1400" dirty="0" smtClean="0"/>
              <a:t> 설명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/>
              <a:t>http://www.slideshare.net/watchncompass/3-material-design</a:t>
            </a:r>
          </a:p>
          <a:p>
            <a:pPr marL="0" indent="0">
              <a:buNone/>
            </a:pPr>
            <a:endParaRPr lang="en-US" altLang="ko-KR" sz="1400" b="1" dirty="0" smtClean="0"/>
          </a:p>
          <a:p>
            <a:pPr marL="0" indent="0">
              <a:buNone/>
            </a:pPr>
            <a:r>
              <a:rPr lang="en-US" altLang="ko-KR" sz="1400" b="1" dirty="0" smtClean="0"/>
              <a:t>* </a:t>
            </a:r>
            <a:r>
              <a:rPr lang="ko-KR" altLang="en-US" sz="1400" b="1" dirty="0" err="1" smtClean="0"/>
              <a:t>안드로이드</a:t>
            </a:r>
            <a:r>
              <a:rPr lang="ko-KR" altLang="en-US" sz="1400" b="1" dirty="0" smtClean="0"/>
              <a:t> 책</a:t>
            </a:r>
            <a:endParaRPr lang="en-US" altLang="ko-KR" sz="1400" dirty="0" smtClean="0"/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1897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과정 소개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6818305" y="130175"/>
            <a:ext cx="9220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0.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개요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873864"/>
              </p:ext>
            </p:extLst>
          </p:nvPr>
        </p:nvGraphicFramePr>
        <p:xfrm>
          <a:off x="467544" y="3861048"/>
          <a:ext cx="8064897" cy="256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8299"/>
                <a:gridCol w="4368485"/>
                <a:gridCol w="1008113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제목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장단점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비고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4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it! </a:t>
                      </a:r>
                      <a:r>
                        <a:rPr lang="ko-KR" altLang="en-US" sz="1400" b="1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안드로이드</a:t>
                      </a:r>
                      <a:r>
                        <a:rPr lang="ko-KR" altLang="en-US" sz="14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lang="ko-KR" altLang="en-US" sz="14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프로그래밍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동영상 강의 사이트 존재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https://www.youtube.com/watch?v=Xb9300qU52Y&amp;list=PL5C6E85EFC6E406EF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초급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이것이 </a:t>
                      </a:r>
                      <a:r>
                        <a:rPr lang="ko-KR" altLang="en-US" sz="1400" b="1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안드로이드다</a:t>
                      </a:r>
                      <a:r>
                        <a:rPr lang="en-US" altLang="ko-KR" sz="14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박성근의 </a:t>
                      </a:r>
                      <a:r>
                        <a:rPr lang="ko-KR" altLang="en-US" sz="1400" b="1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안드로이드</a:t>
                      </a:r>
                      <a:r>
                        <a:rPr lang="ko-KR" altLang="en-US" sz="14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lang="ko-KR" altLang="en-US" sz="14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프로그래밍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동영상 강의 사이트 존재 </a:t>
                      </a:r>
                      <a:r>
                        <a:rPr lang="en-US" altLang="ko-KR" sz="1400" dirty="0" smtClean="0"/>
                        <a:t>https://www.youtube.com/channel/UCRVAK3qNyTOGm6iEKbmzYvA</a:t>
                      </a:r>
                      <a:endParaRPr lang="ko-KR" altLang="en-US" sz="1400" dirty="0" smtClean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초급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안드로이드</a:t>
                      </a:r>
                      <a:r>
                        <a:rPr lang="ko-KR" altLang="en-US" sz="14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프로그래밍 정복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안드로이드</a:t>
                      </a:r>
                      <a:r>
                        <a:rPr lang="ko-KR" altLang="en-US" sz="1400" dirty="0" smtClean="0"/>
                        <a:t> 모든 장르에 대해서 자세하게 다룸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문법에 기반한 설명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다양한 예제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초급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중급</a:t>
                      </a:r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234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2131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LinearLayout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7544" y="620688"/>
            <a:ext cx="5139227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신규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신규 패키지 생성</a:t>
            </a:r>
            <a:endParaRPr lang="en-US" altLang="ko-KR" sz="1400" dirty="0" smtClean="0"/>
          </a:p>
          <a:p>
            <a:r>
              <a:rPr lang="en-US" altLang="ko-KR" sz="1400" dirty="0" smtClean="0"/>
              <a:t>  </a:t>
            </a:r>
            <a:r>
              <a:rPr lang="ko-KR" altLang="en-US" sz="1400" dirty="0" smtClean="0"/>
              <a:t>부모 패키지 </a:t>
            </a:r>
            <a:r>
              <a:rPr lang="ko-KR" altLang="en-US" sz="1400" dirty="0" err="1" smtClean="0"/>
              <a:t>선택후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우클릭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New -&gt; package -&gt; layout </a:t>
            </a:r>
            <a:r>
              <a:rPr lang="ko-KR" altLang="en-US" sz="1400" dirty="0" smtClean="0"/>
              <a:t>입력</a:t>
            </a:r>
            <a:endParaRPr lang="en-US" altLang="ko-KR" sz="1400" dirty="0" smtClean="0"/>
          </a:p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신규 </a:t>
            </a:r>
            <a:r>
              <a:rPr lang="ko-KR" altLang="en-US" sz="1400" dirty="0" err="1" smtClean="0"/>
              <a:t>액티비티를</a:t>
            </a:r>
            <a:r>
              <a:rPr lang="ko-KR" altLang="en-US" sz="1400" dirty="0" smtClean="0"/>
              <a:t> 생성</a:t>
            </a:r>
            <a:endParaRPr lang="en-US" altLang="ko-KR" sz="1400" dirty="0" smtClean="0"/>
          </a:p>
          <a:p>
            <a:r>
              <a:rPr lang="en-US" altLang="ko-KR" sz="1400" dirty="0" smtClean="0"/>
              <a:t>  </a:t>
            </a:r>
            <a:r>
              <a:rPr lang="ko-KR" altLang="en-US" sz="1400" dirty="0" smtClean="0"/>
              <a:t>새로 생성된 </a:t>
            </a:r>
            <a:r>
              <a:rPr lang="en-US" altLang="ko-KR" sz="1400" dirty="0" smtClean="0"/>
              <a:t>layout</a:t>
            </a:r>
            <a:r>
              <a:rPr lang="ko-KR" altLang="en-US" sz="1400" dirty="0" smtClean="0"/>
              <a:t>패키지 </a:t>
            </a:r>
            <a:r>
              <a:rPr lang="ko-KR" altLang="en-US" sz="1400" dirty="0" err="1" smtClean="0"/>
              <a:t>선택후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우클릭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File -&gt; New -&gt;Activity -&gt; Blank Activity </a:t>
            </a:r>
            <a:r>
              <a:rPr lang="ko-KR" altLang="en-US" sz="1400" dirty="0" smtClean="0"/>
              <a:t>선택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activity Name: </a:t>
            </a:r>
            <a:r>
              <a:rPr lang="en-US" altLang="ko-KR" sz="1400" dirty="0" err="1" smtClean="0"/>
              <a:t>LinearActivity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layout name : </a:t>
            </a:r>
            <a:r>
              <a:rPr lang="en-US" altLang="ko-KR" sz="1400" dirty="0" err="1" smtClean="0"/>
              <a:t>activity_linear</a:t>
            </a:r>
            <a:endParaRPr lang="en-US" altLang="ko-KR" sz="1400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395536" y="2610683"/>
            <a:ext cx="465948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메인 메뉴 생성 및 연결</a:t>
            </a:r>
            <a:endParaRPr lang="en-US" altLang="ko-KR" dirty="0" smtClean="0"/>
          </a:p>
          <a:p>
            <a:r>
              <a:rPr lang="en-US" altLang="ko-KR" sz="1200" dirty="0"/>
              <a:t>@Override</a:t>
            </a:r>
          </a:p>
          <a:p>
            <a:r>
              <a:rPr lang="en-US" altLang="ko-KR" sz="1200" dirty="0"/>
              <a:t>protected void </a:t>
            </a:r>
            <a:r>
              <a:rPr lang="en-US" altLang="ko-KR" sz="1200" dirty="0" err="1"/>
              <a:t>onCreate</a:t>
            </a:r>
            <a:r>
              <a:rPr lang="en-US" altLang="ko-KR" sz="1200" dirty="0"/>
              <a:t>(Bundle </a:t>
            </a:r>
            <a:r>
              <a:rPr lang="en-US" altLang="ko-KR" sz="1200" dirty="0" err="1"/>
              <a:t>savedInstanceState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 smtClean="0"/>
              <a:t>   </a:t>
            </a:r>
            <a:r>
              <a:rPr lang="en-US" altLang="ko-KR" sz="1200" dirty="0" err="1" smtClean="0"/>
              <a:t>super.onCreate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savedInstanceState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smtClean="0"/>
              <a:t>   </a:t>
            </a:r>
            <a:r>
              <a:rPr lang="en-US" altLang="ko-KR" sz="1200" dirty="0" err="1" smtClean="0"/>
              <a:t>setContentView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R.layout.</a:t>
            </a:r>
            <a:r>
              <a:rPr lang="en-US" altLang="ko-KR" sz="1200" i="1" dirty="0" err="1" smtClean="0"/>
              <a:t>activity_main</a:t>
            </a:r>
            <a:r>
              <a:rPr lang="en-US" altLang="ko-KR" sz="1200" i="1" dirty="0"/>
              <a:t>);</a:t>
            </a:r>
          </a:p>
          <a:p>
            <a:endParaRPr lang="en-US" altLang="ko-KR" sz="1200" i="1" dirty="0"/>
          </a:p>
          <a:p>
            <a:r>
              <a:rPr lang="en-US" altLang="ko-KR" sz="1200" dirty="0" smtClean="0"/>
              <a:t>   </a:t>
            </a:r>
            <a:r>
              <a:rPr lang="en-US" altLang="ko-KR" sz="1200" dirty="0" err="1" smtClean="0"/>
              <a:t>findViewById</a:t>
            </a:r>
            <a:r>
              <a:rPr lang="en-US" altLang="ko-KR" sz="1200" dirty="0" smtClean="0"/>
              <a:t>(R.id.</a:t>
            </a:r>
            <a:r>
              <a:rPr lang="en-US" altLang="ko-KR" sz="1200" i="1" dirty="0" smtClean="0"/>
              <a:t>button11).</a:t>
            </a:r>
            <a:r>
              <a:rPr lang="en-US" altLang="ko-KR" sz="1200" i="1" dirty="0" err="1"/>
              <a:t>setOnClickListener</a:t>
            </a:r>
            <a:r>
              <a:rPr lang="en-US" altLang="ko-KR" sz="1200" i="1" dirty="0"/>
              <a:t>(</a:t>
            </a:r>
            <a:r>
              <a:rPr lang="en-US" altLang="ko-KR" sz="1200" i="1" dirty="0" err="1"/>
              <a:t>mClick</a:t>
            </a:r>
            <a:r>
              <a:rPr lang="en-US" altLang="ko-KR" sz="1200" i="1" dirty="0"/>
              <a:t>);</a:t>
            </a:r>
          </a:p>
          <a:p>
            <a:r>
              <a:rPr lang="en-US" altLang="ko-KR" sz="1200" dirty="0" smtClean="0"/>
              <a:t>   </a:t>
            </a:r>
            <a:r>
              <a:rPr lang="en-US" altLang="ko-KR" sz="1200" dirty="0" err="1" smtClean="0"/>
              <a:t>findViewById</a:t>
            </a:r>
            <a:r>
              <a:rPr lang="en-US" altLang="ko-KR" sz="1200" dirty="0" smtClean="0"/>
              <a:t>(R.id.</a:t>
            </a:r>
            <a:r>
              <a:rPr lang="en-US" altLang="ko-KR" sz="1200" i="1" dirty="0" smtClean="0"/>
              <a:t>button11</a:t>
            </a:r>
            <a:r>
              <a:rPr lang="en-US" altLang="ko-KR" sz="1200" i="1" dirty="0"/>
              <a:t>).</a:t>
            </a:r>
            <a:r>
              <a:rPr lang="en-US" altLang="ko-KR" sz="1200" i="1" dirty="0" err="1"/>
              <a:t>setOnClickListener</a:t>
            </a:r>
            <a:r>
              <a:rPr lang="en-US" altLang="ko-KR" sz="1200" i="1" dirty="0"/>
              <a:t>(</a:t>
            </a:r>
            <a:r>
              <a:rPr lang="en-US" altLang="ko-KR" sz="1200" i="1" dirty="0" err="1"/>
              <a:t>mClick</a:t>
            </a:r>
            <a:r>
              <a:rPr lang="en-US" altLang="ko-KR" sz="1200" i="1" dirty="0"/>
              <a:t>);</a:t>
            </a:r>
          </a:p>
          <a:p>
            <a:r>
              <a:rPr lang="en-US" altLang="ko-KR" sz="1200" dirty="0" smtClean="0"/>
              <a:t>}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View.OnClickListener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mClick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View.OnClickListener</a:t>
            </a:r>
            <a:r>
              <a:rPr lang="en-US" altLang="ko-KR" sz="1200" dirty="0"/>
              <a:t>() {</a:t>
            </a:r>
          </a:p>
          <a:p>
            <a:r>
              <a:rPr lang="en-US" altLang="ko-KR" sz="1200" dirty="0" smtClean="0"/>
              <a:t>   @</a:t>
            </a:r>
            <a:r>
              <a:rPr lang="en-US" altLang="ko-KR" sz="1200" dirty="0"/>
              <a:t>Override</a:t>
            </a:r>
          </a:p>
          <a:p>
            <a:r>
              <a:rPr lang="en-US" altLang="ko-KR" sz="1200" dirty="0" smtClean="0"/>
              <a:t>   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(View v) {</a:t>
            </a:r>
          </a:p>
          <a:p>
            <a:r>
              <a:rPr lang="en-US" altLang="ko-KR" sz="1200" dirty="0" smtClean="0"/>
              <a:t>      Intent </a:t>
            </a:r>
            <a:r>
              <a:rPr lang="en-US" altLang="ko-KR" sz="1200" dirty="0" err="1"/>
              <a:t>intent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 smtClean="0"/>
              <a:t>      switch(</a:t>
            </a:r>
            <a:r>
              <a:rPr lang="en-US" altLang="ko-KR" sz="1200" dirty="0" err="1" smtClean="0"/>
              <a:t>v.getId</a:t>
            </a:r>
            <a:r>
              <a:rPr lang="en-US" altLang="ko-KR" sz="1200" dirty="0"/>
              <a:t>()) {</a:t>
            </a:r>
          </a:p>
          <a:p>
            <a:r>
              <a:rPr lang="en-US" altLang="ko-KR" sz="1200" dirty="0" smtClean="0"/>
              <a:t>      case </a:t>
            </a:r>
            <a:r>
              <a:rPr lang="en-US" altLang="ko-KR" sz="1200" dirty="0"/>
              <a:t>R.id.</a:t>
            </a:r>
            <a:r>
              <a:rPr lang="en-US" altLang="ko-KR" sz="1200" i="1" dirty="0"/>
              <a:t>button1:</a:t>
            </a:r>
          </a:p>
          <a:p>
            <a:r>
              <a:rPr lang="en-US" altLang="ko-KR" sz="1200" dirty="0" smtClean="0"/>
              <a:t>         intent </a:t>
            </a:r>
            <a:r>
              <a:rPr lang="en-US" altLang="ko-KR" sz="1200" dirty="0"/>
              <a:t>= new Intent(</a:t>
            </a:r>
            <a:r>
              <a:rPr lang="en-US" altLang="ko-KR" sz="1200" dirty="0" err="1"/>
              <a:t>MainActivity.this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LinearActivity.class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smtClean="0"/>
              <a:t>         </a:t>
            </a:r>
            <a:r>
              <a:rPr lang="en-US" altLang="ko-KR" sz="1200" dirty="0" err="1" smtClean="0"/>
              <a:t>startActivity</a:t>
            </a:r>
            <a:r>
              <a:rPr lang="en-US" altLang="ko-KR" sz="1200" dirty="0" smtClean="0"/>
              <a:t>(intent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smtClean="0"/>
              <a:t>         break;</a:t>
            </a:r>
          </a:p>
          <a:p>
            <a:r>
              <a:rPr lang="en-US" altLang="ko-KR" sz="1200" dirty="0" smtClean="0"/>
              <a:t>      }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}</a:t>
            </a:r>
          </a:p>
          <a:p>
            <a:r>
              <a:rPr lang="en-US" altLang="ko-KR" sz="1200" dirty="0" smtClean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5727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2131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LinearLayout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0" t="19401" r="54248" b="39333"/>
          <a:stretch/>
        </p:blipFill>
        <p:spPr bwMode="auto">
          <a:xfrm>
            <a:off x="971600" y="1789364"/>
            <a:ext cx="2611878" cy="40876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905099" y="188721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activity_linear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화일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36752" y="2708920"/>
            <a:ext cx="2331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Button widget 3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r>
              <a:rPr lang="en-US" altLang="ko-KR" dirty="0" err="1" smtClean="0"/>
              <a:t>TextView</a:t>
            </a:r>
            <a:r>
              <a:rPr lang="en-US" altLang="ko-KR" dirty="0" smtClean="0"/>
              <a:t> 1:1 </a:t>
            </a:r>
            <a:r>
              <a:rPr lang="ko-KR" altLang="en-US" dirty="0" smtClean="0"/>
              <a:t>로 배치</a:t>
            </a:r>
            <a:endParaRPr lang="en-US" altLang="ko-KR" dirty="0" smtClean="0"/>
          </a:p>
          <a:p>
            <a:r>
              <a:rPr lang="en-US" altLang="ko-KR" dirty="0" err="1" smtClean="0"/>
              <a:t>ImageView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67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 txBox="1">
            <a:spLocks/>
          </p:cNvSpPr>
          <p:nvPr/>
        </p:nvSpPr>
        <p:spPr>
          <a:xfrm>
            <a:off x="539552" y="591394"/>
            <a:ext cx="7992888" cy="341367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b="1" dirty="0" smtClean="0"/>
              <a:t>- orientation </a:t>
            </a:r>
          </a:p>
          <a:p>
            <a:pPr algn="l"/>
            <a:r>
              <a:rPr lang="en-US" altLang="ko-KR" sz="1600" b="1" dirty="0" smtClean="0"/>
              <a:t>   horizontal : </a:t>
            </a:r>
            <a:r>
              <a:rPr lang="ko-KR" altLang="en-US" sz="1600" b="1" dirty="0" smtClean="0"/>
              <a:t>수평배열</a:t>
            </a:r>
            <a:endParaRPr lang="en-US" altLang="ko-KR" sz="1600" b="1" dirty="0" smtClean="0"/>
          </a:p>
          <a:p>
            <a:pPr algn="l"/>
            <a:r>
              <a:rPr lang="en-US" altLang="ko-KR" sz="1600" b="1" dirty="0"/>
              <a:t> </a:t>
            </a:r>
            <a:r>
              <a:rPr lang="en-US" altLang="ko-KR" sz="1600" b="1" dirty="0" smtClean="0"/>
              <a:t>  vertical : </a:t>
            </a:r>
            <a:r>
              <a:rPr lang="ko-KR" altLang="en-US" sz="1600" b="1" dirty="0" smtClean="0"/>
              <a:t>수직 배열</a:t>
            </a:r>
            <a:endParaRPr lang="en-US" altLang="ko-KR" sz="1600" b="1" dirty="0" smtClean="0"/>
          </a:p>
          <a:p>
            <a:pPr algn="l"/>
            <a:endParaRPr lang="en-US" altLang="ko-KR" sz="1600" b="1" dirty="0" smtClean="0"/>
          </a:p>
          <a:p>
            <a:pPr algn="l"/>
            <a:endParaRPr lang="en-US" altLang="ko-KR" sz="1600" b="1" dirty="0" smtClean="0"/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13141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err="1" smtClean="0">
                <a:latin typeface="맑은 고딕" pitchFamily="50" charset="-127"/>
                <a:ea typeface="맑은 고딕" pitchFamily="50" charset="-127"/>
              </a:rPr>
              <a:t>LinearLayout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이해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95936" y="673180"/>
            <a:ext cx="1964349" cy="27363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52517" y="745188"/>
            <a:ext cx="1835761" cy="351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버튼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52517" y="1177236"/>
            <a:ext cx="1835761" cy="351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버튼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28274" y="1609284"/>
            <a:ext cx="1835761" cy="351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버튼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4946154" y="2011930"/>
            <a:ext cx="0" cy="8214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18235" y="3403407"/>
            <a:ext cx="929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vertical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6590159" y="702893"/>
            <a:ext cx="1964349" cy="27363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646741" y="774900"/>
            <a:ext cx="373532" cy="2510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버튼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8100392" y="2132856"/>
            <a:ext cx="43204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148981" y="774900"/>
            <a:ext cx="373532" cy="2510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버튼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622156" y="786290"/>
            <a:ext cx="373532" cy="2510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버튼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066266" y="3444269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horizontal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57850" y="4509120"/>
            <a:ext cx="807459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- </a:t>
            </a:r>
            <a:r>
              <a:rPr lang="en-US" altLang="ko-KR" sz="2000" b="1" dirty="0" err="1"/>
              <a:t>layout_weight</a:t>
            </a:r>
            <a:endParaRPr lang="en-US" altLang="ko-KR" sz="2000" b="1" dirty="0"/>
          </a:p>
          <a:p>
            <a:r>
              <a:rPr lang="en-US" altLang="ko-KR" b="1" dirty="0"/>
              <a:t>  </a:t>
            </a:r>
            <a:r>
              <a:rPr lang="ko-KR" altLang="en-US" b="1" dirty="0" err="1" smtClean="0"/>
              <a:t>차일드</a:t>
            </a:r>
            <a:r>
              <a:rPr lang="ko-KR" altLang="en-US" b="1" dirty="0" smtClean="0"/>
              <a:t> 영역 분할</a:t>
            </a:r>
            <a:r>
              <a:rPr lang="en-US" altLang="ko-KR" b="1" dirty="0"/>
              <a:t> </a:t>
            </a:r>
            <a:r>
              <a:rPr lang="en-US" altLang="ko-KR" b="1" dirty="0" smtClean="0"/>
              <a:t>=&gt; </a:t>
            </a:r>
            <a:r>
              <a:rPr lang="ko-KR" altLang="en-US" b="1" dirty="0" smtClean="0"/>
              <a:t>비율대로 </a:t>
            </a:r>
            <a:r>
              <a:rPr lang="ko-KR" altLang="en-US" b="1" dirty="0"/>
              <a:t>배치하기</a:t>
            </a:r>
            <a:endParaRPr lang="en-US" altLang="ko-KR" b="1" dirty="0"/>
          </a:p>
          <a:p>
            <a:r>
              <a:rPr lang="en-US" altLang="ko-KR" b="1" dirty="0"/>
              <a:t>  </a:t>
            </a:r>
            <a:r>
              <a:rPr lang="en-US" altLang="ko-KR" b="1" dirty="0" err="1" smtClean="0"/>
              <a:t>layout_width</a:t>
            </a:r>
            <a:r>
              <a:rPr lang="en-US" altLang="ko-KR" b="1" dirty="0" smtClean="0"/>
              <a:t>  or </a:t>
            </a:r>
            <a:r>
              <a:rPr lang="en-US" altLang="ko-KR" b="1" dirty="0" err="1" smtClean="0"/>
              <a:t>layout_height</a:t>
            </a:r>
            <a:r>
              <a:rPr lang="en-US" altLang="ko-KR" b="1" dirty="0" smtClean="0"/>
              <a:t> = 0</a:t>
            </a:r>
            <a:r>
              <a:rPr lang="ko-KR" altLang="en-US" b="1" dirty="0" smtClean="0"/>
              <a:t>에</a:t>
            </a:r>
            <a:r>
              <a:rPr lang="en-US" altLang="ko-KR" b="1" dirty="0" smtClean="0"/>
              <a:t>, </a:t>
            </a:r>
            <a:r>
              <a:rPr lang="en-US" altLang="ko-KR" b="1" dirty="0" err="1" smtClean="0"/>
              <a:t>layout_weight</a:t>
            </a:r>
            <a:r>
              <a:rPr lang="en-US" altLang="ko-KR" b="1" dirty="0" smtClean="0"/>
              <a:t>=1</a:t>
            </a:r>
            <a:r>
              <a:rPr lang="ko-KR" altLang="en-US" b="1" dirty="0"/>
              <a:t> </a:t>
            </a:r>
            <a:r>
              <a:rPr lang="ko-KR" altLang="en-US" b="1" dirty="0" smtClean="0"/>
              <a:t>의 의미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=&gt; </a:t>
            </a:r>
            <a:r>
              <a:rPr lang="ko-KR" altLang="en-US" b="1" dirty="0" smtClean="0"/>
              <a:t>자기자신의 크기는 부모레이아웃이 알아서 비율 </a:t>
            </a:r>
            <a:r>
              <a:rPr lang="en-US" altLang="ko-KR" b="1" dirty="0" smtClean="0"/>
              <a:t>1</a:t>
            </a:r>
            <a:r>
              <a:rPr lang="ko-KR" altLang="en-US" b="1" dirty="0" smtClean="0"/>
              <a:t>만큼 정하라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7914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13141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err="1" smtClean="0">
                <a:latin typeface="맑은 고딕" pitchFamily="50" charset="-127"/>
                <a:ea typeface="맑은 고딕" pitchFamily="50" charset="-127"/>
              </a:rPr>
              <a:t>LinearLayout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이해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 descr="http://cfile29.uf.tistory.com/image/134B99344F1E54EE0BAF0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85143"/>
            <a:ext cx="2448272" cy="389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8791" y="1124744"/>
            <a:ext cx="4557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부모 </a:t>
            </a:r>
            <a:r>
              <a:rPr lang="en-US" altLang="ko-KR" dirty="0" err="1" smtClean="0"/>
              <a:t>LinearLayout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orientation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vertical</a:t>
            </a:r>
          </a:p>
          <a:p>
            <a:r>
              <a:rPr lang="en-US" altLang="ko-KR" dirty="0" smtClean="0"/>
              <a:t>=&gt; </a:t>
            </a:r>
            <a:r>
              <a:rPr lang="ko-KR" altLang="en-US" dirty="0" smtClean="0"/>
              <a:t>높이를 </a:t>
            </a:r>
            <a:r>
              <a:rPr lang="en-US" altLang="ko-KR" dirty="0" smtClean="0"/>
              <a:t>1:3:1</a:t>
            </a:r>
            <a:r>
              <a:rPr lang="ko-KR" altLang="en-US" dirty="0" smtClean="0"/>
              <a:t>로 나누기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22044" y="2564904"/>
            <a:ext cx="5482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layout_width</a:t>
            </a:r>
            <a:r>
              <a:rPr lang="en-US" altLang="ko-KR" sz="1400" dirty="0" smtClean="0"/>
              <a:t>=</a:t>
            </a:r>
            <a:r>
              <a:rPr lang="en-US" altLang="ko-KR" sz="1400" dirty="0" err="1" smtClean="0"/>
              <a:t>match_parent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layout_height</a:t>
            </a:r>
            <a:r>
              <a:rPr lang="en-US" altLang="ko-KR" sz="1400" dirty="0" smtClean="0"/>
              <a:t>=0dp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layout_weight</a:t>
            </a:r>
            <a:r>
              <a:rPr lang="en-US" altLang="ko-KR" sz="1400" dirty="0" smtClean="0"/>
              <a:t>=1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3036471" y="4077072"/>
            <a:ext cx="5482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l</a:t>
            </a:r>
            <a:r>
              <a:rPr lang="en-US" altLang="ko-KR" sz="1400" dirty="0" err="1" smtClean="0"/>
              <a:t>ayout_width</a:t>
            </a:r>
            <a:r>
              <a:rPr lang="en-US" altLang="ko-KR" sz="1400" dirty="0" smtClean="0"/>
              <a:t>=</a:t>
            </a:r>
            <a:r>
              <a:rPr lang="en-US" altLang="ko-KR" sz="1400" dirty="0" err="1" smtClean="0"/>
              <a:t>match_parent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layout_height</a:t>
            </a:r>
            <a:r>
              <a:rPr lang="en-US" altLang="ko-KR" sz="1400" dirty="0" smtClean="0"/>
              <a:t>=0dp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layout_weight</a:t>
            </a:r>
            <a:r>
              <a:rPr lang="en-US" altLang="ko-KR" sz="1400" dirty="0" smtClean="0"/>
              <a:t>=3</a:t>
            </a:r>
            <a:endParaRPr lang="ko-KR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3028227" y="5301208"/>
            <a:ext cx="5482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l</a:t>
            </a:r>
            <a:r>
              <a:rPr lang="en-US" altLang="ko-KR" sz="1400" dirty="0" err="1" smtClean="0"/>
              <a:t>ayout_width</a:t>
            </a:r>
            <a:r>
              <a:rPr lang="en-US" altLang="ko-KR" sz="1400" dirty="0" smtClean="0"/>
              <a:t>=</a:t>
            </a:r>
            <a:r>
              <a:rPr lang="en-US" altLang="ko-KR" sz="1400" dirty="0" err="1" smtClean="0"/>
              <a:t>match_parent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layout_height</a:t>
            </a:r>
            <a:r>
              <a:rPr lang="en-US" altLang="ko-KR" sz="1400" dirty="0" smtClean="0"/>
              <a:t>=0dp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layout_weight</a:t>
            </a:r>
            <a:r>
              <a:rPr lang="en-US" altLang="ko-KR" sz="1400" dirty="0" smtClean="0"/>
              <a:t>=1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9554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13141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err="1" smtClean="0">
                <a:latin typeface="맑은 고딕" pitchFamily="50" charset="-127"/>
                <a:ea typeface="맑은 고딕" pitchFamily="50" charset="-127"/>
              </a:rPr>
              <a:t>LinearLayout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이해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3800" y="692696"/>
            <a:ext cx="7560840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008080"/>
                </a:solidFill>
                <a:latin typeface="나눔고딕코딩"/>
                <a:ea typeface="나눔고딕코딩"/>
              </a:rPr>
              <a:t>&lt;?</a:t>
            </a:r>
            <a:r>
              <a:rPr lang="en-US" altLang="ko-KR" sz="800" dirty="0">
                <a:solidFill>
                  <a:srgbClr val="3F7F7F"/>
                </a:solidFill>
                <a:latin typeface="나눔고딕코딩"/>
                <a:ea typeface="나눔고딕코딩"/>
              </a:rPr>
              <a:t>xml </a:t>
            </a:r>
            <a:r>
              <a:rPr lang="en-US" altLang="ko-KR" sz="800" dirty="0">
                <a:solidFill>
                  <a:srgbClr val="7F007F"/>
                </a:solidFill>
                <a:latin typeface="나눔고딕코딩"/>
                <a:ea typeface="나눔고딕코딩"/>
              </a:rPr>
              <a:t>version</a:t>
            </a:r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"1.0" </a:t>
            </a:r>
            <a:r>
              <a:rPr lang="en-US" altLang="ko-KR" sz="800" i="1" dirty="0">
                <a:solidFill>
                  <a:srgbClr val="7F007F"/>
                </a:solidFill>
                <a:latin typeface="나눔고딕코딩"/>
                <a:ea typeface="나눔고딕코딩"/>
              </a:rPr>
              <a:t>encoding</a:t>
            </a:r>
            <a:r>
              <a:rPr lang="en-US" altLang="ko-KR" sz="80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"utf-8"</a:t>
            </a:r>
            <a:r>
              <a:rPr lang="en-US" altLang="ko-KR" sz="800" i="1" dirty="0">
                <a:solidFill>
                  <a:srgbClr val="008080"/>
                </a:solidFill>
                <a:latin typeface="나눔고딕코딩"/>
                <a:ea typeface="나눔고딕코딩"/>
              </a:rPr>
              <a:t>?&gt;</a:t>
            </a:r>
          </a:p>
          <a:p>
            <a:r>
              <a:rPr lang="en-US" altLang="ko-KR" sz="8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800" dirty="0" err="1">
                <a:solidFill>
                  <a:srgbClr val="3F7F7F"/>
                </a:solidFill>
                <a:latin typeface="나눔고딕코딩"/>
                <a:ea typeface="나눔고딕코딩"/>
              </a:rPr>
              <a:t>LinearLayout</a:t>
            </a:r>
            <a:r>
              <a:rPr lang="en-US" altLang="ko-KR" sz="800" dirty="0">
                <a:solidFill>
                  <a:srgbClr val="3F7F7F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8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xmlns:android</a:t>
            </a:r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"http://schemas.android.com/</a:t>
            </a:r>
            <a:r>
              <a:rPr lang="en-US" altLang="ko-KR" sz="8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apk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/res/android"</a:t>
            </a: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</a:t>
            </a:r>
            <a:r>
              <a:rPr lang="en-US" altLang="ko-KR" sz="8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8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match_parent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</a:t>
            </a:r>
            <a:r>
              <a:rPr lang="en-US" altLang="ko-KR" sz="8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8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match_parent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</a:t>
            </a:r>
            <a:r>
              <a:rPr lang="en-US" altLang="ko-KR" sz="8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android:orientation</a:t>
            </a:r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"vertical" </a:t>
            </a:r>
            <a:r>
              <a:rPr lang="en-US" altLang="ko-KR" sz="800" i="1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8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800" dirty="0">
                <a:solidFill>
                  <a:srgbClr val="3F7F7F"/>
                </a:solidFill>
                <a:latin typeface="나눔고딕코딩"/>
                <a:ea typeface="나눔고딕코딩"/>
              </a:rPr>
              <a:t>Button</a:t>
            </a: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</a:t>
            </a:r>
            <a:r>
              <a:rPr lang="en-US" altLang="ko-KR" sz="8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android:id</a:t>
            </a:r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"@+id/button1"</a:t>
            </a: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</a:t>
            </a:r>
            <a:r>
              <a:rPr lang="en-US" altLang="ko-KR" sz="8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8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800" i="1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80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8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</a:t>
            </a:r>
            <a:r>
              <a:rPr lang="en-US" altLang="ko-KR" sz="800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android:text</a:t>
            </a:r>
            <a:r>
              <a:rPr lang="en-US" altLang="ko-KR" sz="800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"Button" </a:t>
            </a:r>
            <a:r>
              <a:rPr lang="en-US" altLang="ko-KR" sz="800" i="1" u="sng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8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800" dirty="0">
                <a:solidFill>
                  <a:srgbClr val="3F7F7F"/>
                </a:solidFill>
                <a:latin typeface="나눔고딕코딩"/>
                <a:ea typeface="나눔고딕코딩"/>
              </a:rPr>
              <a:t>Button</a:t>
            </a: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</a:t>
            </a:r>
            <a:r>
              <a:rPr lang="en-US" altLang="ko-KR" sz="8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android:id</a:t>
            </a:r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"@+id/button2"</a:t>
            </a: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</a:t>
            </a:r>
            <a:r>
              <a:rPr lang="en-US" altLang="ko-KR" sz="8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8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800" i="1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80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8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</a:t>
            </a:r>
            <a:r>
              <a:rPr lang="en-US" altLang="ko-KR" sz="8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android:layout_gravity</a:t>
            </a:r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"center"</a:t>
            </a: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</a:t>
            </a:r>
            <a:r>
              <a:rPr lang="en-US" altLang="ko-KR" sz="800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android:text</a:t>
            </a:r>
            <a:r>
              <a:rPr lang="en-US" altLang="ko-KR" sz="800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"Button" </a:t>
            </a:r>
            <a:r>
              <a:rPr lang="en-US" altLang="ko-KR" sz="800" i="1" u="sng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8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800" dirty="0">
                <a:solidFill>
                  <a:srgbClr val="3F7F7F"/>
                </a:solidFill>
                <a:latin typeface="나눔고딕코딩"/>
                <a:ea typeface="나눔고딕코딩"/>
              </a:rPr>
              <a:t>Button</a:t>
            </a: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</a:t>
            </a:r>
            <a:r>
              <a:rPr lang="en-US" altLang="ko-KR" sz="8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android:id</a:t>
            </a:r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"@+id/button3"</a:t>
            </a: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</a:t>
            </a:r>
            <a:r>
              <a:rPr lang="en-US" altLang="ko-KR" sz="8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8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800" i="1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80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8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</a:t>
            </a:r>
            <a:r>
              <a:rPr lang="en-US" altLang="ko-KR" sz="800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android:layout_gravity</a:t>
            </a:r>
            <a:r>
              <a:rPr lang="en-US" altLang="ko-KR" sz="800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"right"</a:t>
            </a: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</a:t>
            </a:r>
            <a:r>
              <a:rPr lang="en-US" altLang="ko-KR" sz="800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android:text</a:t>
            </a:r>
            <a:r>
              <a:rPr lang="en-US" altLang="ko-KR" sz="800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"Button" </a:t>
            </a:r>
            <a:r>
              <a:rPr lang="en-US" altLang="ko-KR" sz="800" i="1" u="sng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8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800" dirty="0" err="1">
                <a:solidFill>
                  <a:srgbClr val="3F7F7F"/>
                </a:solidFill>
                <a:latin typeface="나눔고딕코딩"/>
                <a:ea typeface="나눔고딕코딩"/>
              </a:rPr>
              <a:t>LinearLayout</a:t>
            </a:r>
            <a:endParaRPr lang="en-US" altLang="ko-KR" sz="800" dirty="0">
              <a:solidFill>
                <a:srgbClr val="3F7F7F"/>
              </a:solidFill>
              <a:latin typeface="나눔고딕코딩"/>
              <a:ea typeface="나눔고딕코딩"/>
            </a:endParaRP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</a:t>
            </a:r>
            <a:r>
              <a:rPr lang="en-US" altLang="ko-KR" sz="8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8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match_parent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800" i="1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80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8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</a:t>
            </a:r>
            <a:r>
              <a:rPr lang="en-US" altLang="ko-KR" sz="8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android:orientation</a:t>
            </a:r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"horizontal" </a:t>
            </a:r>
            <a:r>
              <a:rPr lang="en-US" altLang="ko-KR" sz="800" i="1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8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800" dirty="0" err="1">
                <a:solidFill>
                  <a:srgbClr val="3F7F7F"/>
                </a:solidFill>
                <a:latin typeface="나눔고딕코딩"/>
                <a:ea typeface="나눔고딕코딩"/>
              </a:rPr>
              <a:t>TextView</a:t>
            </a:r>
            <a:endParaRPr lang="en-US" altLang="ko-KR" sz="800" dirty="0">
              <a:solidFill>
                <a:srgbClr val="3F7F7F"/>
              </a:solidFill>
              <a:latin typeface="나눔고딕코딩"/>
              <a:ea typeface="나눔고딕코딩"/>
            </a:endParaRP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    </a:t>
            </a:r>
            <a:r>
              <a:rPr lang="en-US" altLang="ko-KR" sz="8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android:id</a:t>
            </a:r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"@+id/textView1"</a:t>
            </a: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    </a:t>
            </a:r>
            <a:r>
              <a:rPr lang="en-US" altLang="ko-KR" sz="8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"0dp" </a:t>
            </a:r>
            <a:r>
              <a:rPr lang="en-US" altLang="ko-KR" sz="800" i="1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80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8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    </a:t>
            </a:r>
            <a:r>
              <a:rPr lang="en-US" altLang="ko-KR" sz="8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android:layout_weight</a:t>
            </a:r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"1"</a:t>
            </a: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    </a:t>
            </a:r>
            <a:r>
              <a:rPr lang="en-US" altLang="ko-KR" sz="800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android:text</a:t>
            </a:r>
            <a:r>
              <a:rPr lang="en-US" altLang="ko-KR" sz="800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800" i="1" u="sng" dirty="0" err="1">
                <a:solidFill>
                  <a:srgbClr val="2A00FF"/>
                </a:solidFill>
                <a:latin typeface="나눔고딕코딩"/>
                <a:ea typeface="나눔고딕코딩"/>
              </a:rPr>
              <a:t>TextView</a:t>
            </a:r>
            <a:r>
              <a:rPr lang="en-US" altLang="ko-KR" sz="8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    </a:t>
            </a:r>
            <a:r>
              <a:rPr lang="en-US" altLang="ko-KR" sz="8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android:gravity</a:t>
            </a:r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"center" </a:t>
            </a: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    </a:t>
            </a:r>
            <a:r>
              <a:rPr lang="en-US" altLang="ko-KR" sz="8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android:padding</a:t>
            </a:r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"15dp"</a:t>
            </a: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    </a:t>
            </a:r>
            <a:r>
              <a:rPr lang="en-US" altLang="ko-KR" sz="8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android:background</a:t>
            </a:r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"#FF567890"</a:t>
            </a:r>
            <a:r>
              <a:rPr lang="en-US" altLang="ko-KR" sz="80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8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800" dirty="0" err="1">
                <a:solidFill>
                  <a:srgbClr val="3F7F7F"/>
                </a:solidFill>
                <a:latin typeface="나눔고딕코딩"/>
                <a:ea typeface="나눔고딕코딩"/>
              </a:rPr>
              <a:t>TextView</a:t>
            </a:r>
            <a:endParaRPr lang="en-US" altLang="ko-KR" sz="800" dirty="0">
              <a:solidFill>
                <a:srgbClr val="3F7F7F"/>
              </a:solidFill>
              <a:latin typeface="나눔고딕코딩"/>
              <a:ea typeface="나눔고딕코딩"/>
            </a:endParaRP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    </a:t>
            </a:r>
            <a:r>
              <a:rPr lang="en-US" altLang="ko-KR" sz="8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android:id</a:t>
            </a:r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"@+id/textView2"</a:t>
            </a: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    </a:t>
            </a:r>
            <a:r>
              <a:rPr lang="en-US" altLang="ko-KR" sz="8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"0dp" </a:t>
            </a:r>
            <a:r>
              <a:rPr lang="en-US" altLang="ko-KR" sz="800" i="1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80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8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    </a:t>
            </a:r>
            <a:r>
              <a:rPr lang="en-US" altLang="ko-KR" sz="8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android:layout_weight</a:t>
            </a:r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"1"</a:t>
            </a: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    </a:t>
            </a:r>
            <a:r>
              <a:rPr lang="en-US" altLang="ko-KR" sz="800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android:text</a:t>
            </a:r>
            <a:r>
              <a:rPr lang="en-US" altLang="ko-KR" sz="800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800" i="1" u="sng" dirty="0" err="1">
                <a:solidFill>
                  <a:srgbClr val="2A00FF"/>
                </a:solidFill>
                <a:latin typeface="나눔고딕코딩"/>
                <a:ea typeface="나눔고딕코딩"/>
              </a:rPr>
              <a:t>TextView</a:t>
            </a:r>
            <a:r>
              <a:rPr lang="en-US" altLang="ko-KR" sz="8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    </a:t>
            </a:r>
            <a:r>
              <a:rPr lang="en-US" altLang="ko-KR" sz="8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android:gravity</a:t>
            </a:r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"center" </a:t>
            </a: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    </a:t>
            </a:r>
            <a:r>
              <a:rPr lang="en-US" altLang="ko-KR" sz="8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android:padding</a:t>
            </a:r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"15dp"</a:t>
            </a: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    </a:t>
            </a:r>
            <a:r>
              <a:rPr lang="en-US" altLang="ko-KR" sz="8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android:background</a:t>
            </a:r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"#</a:t>
            </a:r>
            <a:r>
              <a:rPr lang="en-US" altLang="ko-KR" sz="8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FFabcdef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80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800" dirty="0">
                <a:solidFill>
                  <a:srgbClr val="008080"/>
                </a:solidFill>
                <a:latin typeface="나눔고딕코딩"/>
                <a:ea typeface="나눔고딕코딩"/>
              </a:rPr>
              <a:t>&lt;/</a:t>
            </a:r>
            <a:r>
              <a:rPr lang="en-US" altLang="ko-KR" sz="800" dirty="0" err="1">
                <a:solidFill>
                  <a:srgbClr val="3F7F7F"/>
                </a:solidFill>
                <a:latin typeface="나눔고딕코딩"/>
                <a:ea typeface="나눔고딕코딩"/>
              </a:rPr>
              <a:t>LinearLayout</a:t>
            </a:r>
            <a:r>
              <a:rPr lang="en-US" altLang="ko-KR" sz="800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800" u="sng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800" u="sng" dirty="0" err="1">
                <a:solidFill>
                  <a:srgbClr val="3F7F7F"/>
                </a:solidFill>
                <a:latin typeface="나눔고딕코딩"/>
                <a:ea typeface="나눔고딕코딩"/>
              </a:rPr>
              <a:t>ImageView</a:t>
            </a:r>
            <a:endParaRPr lang="en-US" altLang="ko-KR" sz="800" u="sng" dirty="0">
              <a:solidFill>
                <a:srgbClr val="3F7F7F"/>
              </a:solidFill>
              <a:latin typeface="나눔고딕코딩"/>
              <a:ea typeface="나눔고딕코딩"/>
            </a:endParaRP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</a:t>
            </a:r>
            <a:r>
              <a:rPr lang="en-US" altLang="ko-KR" sz="8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android:id</a:t>
            </a:r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"@+id/imageView1"</a:t>
            </a: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</a:t>
            </a:r>
            <a:r>
              <a:rPr lang="en-US" altLang="ko-KR" sz="8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8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800" i="1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80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8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</a:t>
            </a:r>
            <a:r>
              <a:rPr lang="en-US" altLang="ko-KR" sz="8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android:layout_gravity</a:t>
            </a:r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"center" </a:t>
            </a: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</a:t>
            </a:r>
            <a:r>
              <a:rPr lang="en-US" altLang="ko-KR" sz="8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android:padding</a:t>
            </a:r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"10dp"</a:t>
            </a: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</a:t>
            </a:r>
            <a:r>
              <a:rPr lang="en-US" altLang="ko-KR" sz="8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android:background</a:t>
            </a:r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"#FFAAFFAA"</a:t>
            </a:r>
          </a:p>
          <a:p>
            <a:r>
              <a:rPr lang="en-US" altLang="ko-KR" sz="800" dirty="0">
                <a:latin typeface="나눔고딕코딩"/>
                <a:ea typeface="나눔고딕코딩"/>
              </a:rPr>
              <a:t>        </a:t>
            </a:r>
            <a:r>
              <a:rPr lang="en-US" altLang="ko-KR" sz="8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android:src</a:t>
            </a:r>
            <a:r>
              <a:rPr lang="en-US" altLang="ko-KR" sz="8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</a:t>
            </a:r>
            <a:r>
              <a:rPr lang="en-US" altLang="ko-KR" sz="8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drawable</a:t>
            </a:r>
            <a:r>
              <a:rPr lang="en-US" altLang="ko-KR" sz="800" i="1" dirty="0">
                <a:solidFill>
                  <a:srgbClr val="2A00FF"/>
                </a:solidFill>
                <a:latin typeface="나눔고딕코딩"/>
                <a:ea typeface="나눔고딕코딩"/>
              </a:rPr>
              <a:t>/coffee1"</a:t>
            </a:r>
            <a:r>
              <a:rPr lang="en-US" altLang="ko-KR" sz="80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800" dirty="0">
                <a:solidFill>
                  <a:srgbClr val="008080"/>
                </a:solidFill>
                <a:latin typeface="나눔고딕코딩"/>
                <a:ea typeface="나눔고딕코딩"/>
              </a:rPr>
              <a:t>&lt;/</a:t>
            </a:r>
            <a:r>
              <a:rPr lang="en-US" altLang="ko-KR" sz="800" dirty="0" err="1">
                <a:solidFill>
                  <a:srgbClr val="3F7F7F"/>
                </a:solidFill>
                <a:latin typeface="나눔고딕코딩"/>
                <a:ea typeface="나눔고딕코딩"/>
              </a:rPr>
              <a:t>LinearLayout</a:t>
            </a:r>
            <a:r>
              <a:rPr lang="en-US" altLang="ko-KR" sz="800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  <a:endParaRPr lang="ko-KR" altLang="en-US" sz="800" dirty="0"/>
          </a:p>
        </p:txBody>
      </p:sp>
      <p:sp>
        <p:nvSpPr>
          <p:cNvPr id="25" name="직사각형 24"/>
          <p:cNvSpPr/>
          <p:nvPr/>
        </p:nvSpPr>
        <p:spPr>
          <a:xfrm>
            <a:off x="646947" y="3068960"/>
            <a:ext cx="4789149" cy="24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00684" y="2915071"/>
            <a:ext cx="2751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TextView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1:1</a:t>
            </a:r>
            <a:r>
              <a:rPr lang="ko-KR" altLang="en-US" sz="1400" dirty="0" smtClean="0"/>
              <a:t>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배치하는 방법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7948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7" t="20780" r="50490" b="26154"/>
          <a:stretch/>
        </p:blipFill>
        <p:spPr bwMode="auto">
          <a:xfrm>
            <a:off x="316587" y="2348880"/>
            <a:ext cx="2436760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467544" y="586234"/>
            <a:ext cx="2324611" cy="154662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dirty="0" smtClean="0"/>
              <a:t>Relative Layout</a:t>
            </a:r>
            <a:endParaRPr lang="ko-KR" altLang="en-US" sz="2000" b="1" dirty="0"/>
          </a:p>
          <a:p>
            <a:pPr algn="l"/>
            <a:r>
              <a:rPr lang="en-US" altLang="ko-KR" sz="1600" b="1" dirty="0" smtClean="0"/>
              <a:t> - </a:t>
            </a:r>
            <a:r>
              <a:rPr lang="ko-KR" altLang="en-US" sz="1600" b="1" dirty="0" smtClean="0"/>
              <a:t>부모와의 배치관계</a:t>
            </a:r>
            <a:endParaRPr lang="en-US" altLang="ko-KR" sz="1600" b="1" dirty="0" smtClean="0"/>
          </a:p>
          <a:p>
            <a:pPr algn="l"/>
            <a:r>
              <a:rPr lang="en-US" altLang="ko-KR" sz="1600" b="1" dirty="0"/>
              <a:t> </a:t>
            </a:r>
            <a:r>
              <a:rPr lang="en-US" altLang="ko-KR" sz="1600" b="1" dirty="0" smtClean="0"/>
              <a:t>- </a:t>
            </a:r>
            <a:r>
              <a:rPr lang="ko-KR" altLang="en-US" sz="1600" b="1" dirty="0" err="1" smtClean="0"/>
              <a:t>다른뷰와의</a:t>
            </a:r>
            <a:r>
              <a:rPr lang="ko-KR" altLang="en-US" sz="1600" b="1" dirty="0" smtClean="0"/>
              <a:t> 배치관계</a:t>
            </a:r>
            <a:endParaRPr lang="en-US" altLang="ko-KR" sz="1600" b="1" dirty="0" smtClean="0"/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155" y="588690"/>
            <a:ext cx="6005748" cy="3905778"/>
          </a:xfrm>
          <a:prstGeom prst="rect">
            <a:avLst/>
          </a:prstGeom>
        </p:spPr>
      </p:pic>
      <p:cxnSp>
        <p:nvCxnSpPr>
          <p:cNvPr id="36" name="직선 화살표 연결선 35"/>
          <p:cNvCxnSpPr/>
          <p:nvPr/>
        </p:nvCxnSpPr>
        <p:spPr>
          <a:xfrm flipH="1">
            <a:off x="899592" y="1700808"/>
            <a:ext cx="2736304" cy="113769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>
            <a:off x="899592" y="1052736"/>
            <a:ext cx="2736304" cy="165618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>
            <a:off x="1763688" y="2109974"/>
            <a:ext cx="1872208" cy="238449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H="1">
            <a:off x="1763688" y="1974410"/>
            <a:ext cx="1872208" cy="231868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076056" y="3346942"/>
            <a:ext cx="1944216" cy="1147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076056" y="2420888"/>
            <a:ext cx="1368152" cy="879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076056" y="920027"/>
            <a:ext cx="2496278" cy="879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076056" y="1799062"/>
            <a:ext cx="2496278" cy="621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40352" y="1143413"/>
            <a:ext cx="679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속성값</a:t>
            </a:r>
            <a:r>
              <a:rPr lang="en-US" altLang="ko-KR" sz="1200" dirty="0" smtClean="0"/>
              <a:t>:</a:t>
            </a:r>
          </a:p>
          <a:p>
            <a:r>
              <a:rPr lang="en-US" altLang="ko-KR" sz="1200" dirty="0" smtClean="0"/>
              <a:t>true</a:t>
            </a:r>
          </a:p>
          <a:p>
            <a:r>
              <a:rPr lang="en-US" altLang="ko-KR" sz="1200" dirty="0" smtClean="0"/>
              <a:t>or</a:t>
            </a:r>
          </a:p>
          <a:p>
            <a:r>
              <a:rPr lang="en-US" altLang="ko-KR" sz="1200" dirty="0" smtClean="0"/>
              <a:t>false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6679302" y="2765780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속성값</a:t>
            </a:r>
            <a:r>
              <a:rPr lang="en-US" altLang="ko-KR" sz="1200" dirty="0" smtClean="0"/>
              <a:t>:</a:t>
            </a:r>
          </a:p>
          <a:p>
            <a:r>
              <a:rPr lang="ko-KR" altLang="en-US" sz="1200" dirty="0" err="1" smtClean="0"/>
              <a:t>다른뷰의</a:t>
            </a:r>
            <a:r>
              <a:rPr lang="ko-KR" altLang="en-US" sz="1200" dirty="0" smtClean="0"/>
              <a:t> 아이디</a:t>
            </a:r>
            <a:endParaRPr lang="en-US" altLang="ko-KR" sz="1200" dirty="0" smtClean="0"/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4632723" y="4650087"/>
            <a:ext cx="2516258" cy="65733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b="1" dirty="0" smtClean="0"/>
              <a:t>위에서 </a:t>
            </a:r>
            <a:r>
              <a:rPr lang="en-US" altLang="ko-KR" sz="1600" b="1" dirty="0" smtClean="0"/>
              <a:t>2</a:t>
            </a:r>
            <a:r>
              <a:rPr lang="ko-KR" altLang="en-US" sz="1600" b="1" dirty="0" smtClean="0"/>
              <a:t>개의 속성이 결정되면 가로와 세로가 결정 </a:t>
            </a:r>
            <a:r>
              <a:rPr lang="en-US" altLang="ko-KR" sz="1600" b="1" dirty="0" smtClean="0"/>
              <a:t>=&gt; </a:t>
            </a:r>
            <a:r>
              <a:rPr lang="ko-KR" altLang="en-US" sz="1600" b="1" dirty="0" smtClean="0"/>
              <a:t>위치 고정</a:t>
            </a:r>
            <a:endParaRPr lang="en-US" altLang="ko-KR" sz="1600" b="1" dirty="0" smtClean="0"/>
          </a:p>
        </p:txBody>
      </p:sp>
      <p:cxnSp>
        <p:nvCxnSpPr>
          <p:cNvPr id="4" name="직선 연결선 3"/>
          <p:cNvCxnSpPr/>
          <p:nvPr/>
        </p:nvCxnSpPr>
        <p:spPr>
          <a:xfrm>
            <a:off x="4427984" y="5947755"/>
            <a:ext cx="3024336" cy="15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5904148" y="5445224"/>
            <a:ext cx="0" cy="100201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940152" y="5661248"/>
            <a:ext cx="739150" cy="28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940152" y="5661247"/>
            <a:ext cx="739150" cy="28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3246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RelativeLayout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이해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1629849" y="3027160"/>
            <a:ext cx="2006047" cy="20028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>
            <a:off x="1624505" y="2819051"/>
            <a:ext cx="2006048" cy="31470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58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3246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err="1" smtClean="0">
                <a:latin typeface="맑은 고딕" pitchFamily="50" charset="-127"/>
                <a:ea typeface="맑은 고딕" pitchFamily="50" charset="-127"/>
              </a:rPr>
              <a:t>RelativeLayout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이해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88032" y="565512"/>
            <a:ext cx="7596336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8080"/>
                </a:solidFill>
                <a:latin typeface="나눔고딕코딩"/>
                <a:ea typeface="나눔고딕코딩"/>
              </a:rPr>
              <a:t>&lt;?</a:t>
            </a:r>
            <a:r>
              <a:rPr lang="en-US" altLang="ko-KR" sz="1000" dirty="0">
                <a:solidFill>
                  <a:srgbClr val="3F7F7F"/>
                </a:solidFill>
                <a:latin typeface="나눔고딕코딩"/>
                <a:ea typeface="나눔고딕코딩"/>
              </a:rPr>
              <a:t>xml </a:t>
            </a:r>
            <a:r>
              <a:rPr lang="en-US" altLang="ko-KR" sz="1000" dirty="0">
                <a:solidFill>
                  <a:srgbClr val="7F007F"/>
                </a:solidFill>
                <a:latin typeface="나눔고딕코딩"/>
                <a:ea typeface="나눔고딕코딩"/>
              </a:rPr>
              <a:t>version</a:t>
            </a:r>
            <a:r>
              <a:rPr lang="en-US" altLang="ko-KR" sz="10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"1.0" </a:t>
            </a:r>
            <a:r>
              <a:rPr lang="en-US" altLang="ko-KR" sz="1000" i="1" dirty="0">
                <a:solidFill>
                  <a:srgbClr val="7F007F"/>
                </a:solidFill>
                <a:latin typeface="나눔고딕코딩"/>
                <a:ea typeface="나눔고딕코딩"/>
              </a:rPr>
              <a:t>encoding</a:t>
            </a:r>
            <a:r>
              <a:rPr lang="en-US" altLang="ko-KR" sz="100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"utf-8"</a:t>
            </a:r>
            <a:r>
              <a:rPr lang="en-US" altLang="ko-KR" sz="1000" i="1" dirty="0">
                <a:solidFill>
                  <a:srgbClr val="008080"/>
                </a:solidFill>
                <a:latin typeface="나눔고딕코딩"/>
                <a:ea typeface="나눔고딕코딩"/>
              </a:rPr>
              <a:t>?&gt;</a:t>
            </a:r>
          </a:p>
          <a:p>
            <a:r>
              <a:rPr lang="en-US" altLang="ko-KR" sz="10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00" dirty="0" err="1">
                <a:solidFill>
                  <a:srgbClr val="3F7F7F"/>
                </a:solidFill>
                <a:latin typeface="나눔고딕코딩"/>
                <a:ea typeface="나눔고딕코딩"/>
              </a:rPr>
              <a:t>RelativeLayout</a:t>
            </a:r>
            <a:r>
              <a:rPr lang="en-US" altLang="ko-KR" sz="1000" dirty="0">
                <a:solidFill>
                  <a:srgbClr val="3F7F7F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0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xmlns:android</a:t>
            </a:r>
            <a:r>
              <a:rPr lang="en-US" altLang="ko-KR" sz="10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"http://schemas.android.com/</a:t>
            </a:r>
            <a:r>
              <a:rPr lang="en-US" altLang="ko-KR" sz="10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apk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/res/android"</a:t>
            </a:r>
          </a:p>
          <a:p>
            <a:r>
              <a:rPr lang="en-US" altLang="ko-KR" sz="1000" dirty="0">
                <a:latin typeface="나눔고딕코딩"/>
                <a:ea typeface="나눔고딕코딩"/>
              </a:rPr>
              <a:t>    </a:t>
            </a:r>
            <a:r>
              <a:rPr lang="en-US" altLang="ko-KR" sz="10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10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match_parent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000" dirty="0">
                <a:latin typeface="나눔고딕코딩"/>
                <a:ea typeface="나눔고딕코딩"/>
              </a:rPr>
              <a:t>    </a:t>
            </a:r>
            <a:r>
              <a:rPr lang="en-US" altLang="ko-KR" sz="10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10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match_parent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000" i="1" dirty="0" smtClean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  <a:endParaRPr lang="ko-KR" altLang="en-US" sz="1000" dirty="0">
              <a:latin typeface="나눔고딕코딩"/>
              <a:ea typeface="나눔고딕코딩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0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나눔고딕코딩"/>
                <a:ea typeface="나눔고딕코딩"/>
              </a:rPr>
              <a:t>Button</a:t>
            </a:r>
          </a:p>
          <a:p>
            <a:r>
              <a:rPr lang="en-US" altLang="ko-KR" sz="1000" dirty="0">
                <a:latin typeface="나눔고딕코딩"/>
                <a:ea typeface="나눔고딕코딩"/>
              </a:rPr>
              <a:t>        </a:t>
            </a:r>
            <a:r>
              <a:rPr lang="en-US" altLang="ko-KR" sz="10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android:id</a:t>
            </a:r>
            <a:r>
              <a:rPr lang="en-US" altLang="ko-KR" sz="10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"@+id/button1"</a:t>
            </a:r>
          </a:p>
          <a:p>
            <a:r>
              <a:rPr lang="en-US" altLang="ko-KR" sz="1000" dirty="0">
                <a:latin typeface="나눔고딕코딩"/>
                <a:ea typeface="나눔고딕코딩"/>
              </a:rPr>
              <a:t>        </a:t>
            </a:r>
            <a:r>
              <a:rPr lang="en-US" altLang="ko-KR" sz="10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10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000" i="1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100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000" dirty="0">
                <a:latin typeface="나눔고딕코딩"/>
                <a:ea typeface="나눔고딕코딩"/>
              </a:rPr>
              <a:t>        </a:t>
            </a:r>
            <a:r>
              <a:rPr lang="en-US" altLang="ko-KR" sz="1000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android:layout_alignParentLeft</a:t>
            </a:r>
            <a:r>
              <a:rPr lang="en-US" altLang="ko-KR" sz="1000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"true" </a:t>
            </a:r>
            <a:r>
              <a:rPr lang="en-US" altLang="ko-KR" sz="1000" i="1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android:layout_alignParentTop</a:t>
            </a:r>
            <a:r>
              <a:rPr lang="en-US" altLang="ko-KR" sz="1000" i="1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"true"</a:t>
            </a:r>
          </a:p>
          <a:p>
            <a:r>
              <a:rPr lang="en-US" altLang="ko-KR" sz="1000" dirty="0">
                <a:latin typeface="나눔고딕코딩"/>
                <a:ea typeface="나눔고딕코딩"/>
              </a:rPr>
              <a:t>        </a:t>
            </a:r>
            <a:r>
              <a:rPr lang="en-US" altLang="ko-KR" sz="1000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android:text</a:t>
            </a:r>
            <a:r>
              <a:rPr lang="en-US" altLang="ko-KR" sz="1000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"Button1" </a:t>
            </a:r>
            <a:r>
              <a:rPr lang="en-US" altLang="ko-KR" sz="1000" i="1" u="sng" dirty="0" smtClean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  <a:endParaRPr lang="ko-KR" altLang="en-US" sz="1000" dirty="0">
              <a:latin typeface="나눔고딕코딩"/>
              <a:ea typeface="나눔고딕코딩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0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나눔고딕코딩"/>
                <a:ea typeface="나눔고딕코딩"/>
              </a:rPr>
              <a:t>Button</a:t>
            </a:r>
          </a:p>
          <a:p>
            <a:r>
              <a:rPr lang="en-US" altLang="ko-KR" sz="1000" dirty="0">
                <a:latin typeface="나눔고딕코딩"/>
                <a:ea typeface="나눔고딕코딩"/>
              </a:rPr>
              <a:t>        </a:t>
            </a:r>
            <a:r>
              <a:rPr lang="en-US" altLang="ko-KR" sz="10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android:id</a:t>
            </a:r>
            <a:r>
              <a:rPr lang="en-US" altLang="ko-KR" sz="10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"@+id/button2"</a:t>
            </a:r>
          </a:p>
          <a:p>
            <a:r>
              <a:rPr lang="en-US" altLang="ko-KR" sz="1000" dirty="0">
                <a:latin typeface="나눔고딕코딩"/>
                <a:ea typeface="나눔고딕코딩"/>
              </a:rPr>
              <a:t>        </a:t>
            </a:r>
            <a:r>
              <a:rPr lang="en-US" altLang="ko-KR" sz="10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10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000" i="1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100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000" dirty="0">
                <a:latin typeface="나눔고딕코딩"/>
                <a:ea typeface="나눔고딕코딩"/>
              </a:rPr>
              <a:t>        </a:t>
            </a:r>
            <a:r>
              <a:rPr lang="en-US" altLang="ko-KR" sz="1000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android:layout_alignParentRight</a:t>
            </a:r>
            <a:r>
              <a:rPr lang="en-US" altLang="ko-KR" sz="1000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"true" </a:t>
            </a:r>
            <a:r>
              <a:rPr lang="en-US" altLang="ko-KR" sz="1000" i="1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android:layout_alignParentTop</a:t>
            </a:r>
            <a:r>
              <a:rPr lang="en-US" altLang="ko-KR" sz="1000" i="1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"true"</a:t>
            </a:r>
          </a:p>
          <a:p>
            <a:r>
              <a:rPr lang="en-US" altLang="ko-KR" sz="1000" dirty="0">
                <a:latin typeface="나눔고딕코딩"/>
                <a:ea typeface="나눔고딕코딩"/>
              </a:rPr>
              <a:t>        </a:t>
            </a:r>
            <a:r>
              <a:rPr lang="en-US" altLang="ko-KR" sz="1000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android:text</a:t>
            </a:r>
            <a:r>
              <a:rPr lang="en-US" altLang="ko-KR" sz="1000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"Button2" </a:t>
            </a:r>
            <a:r>
              <a:rPr lang="en-US" altLang="ko-KR" sz="1000" i="1" u="sng" dirty="0" smtClean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  <a:endParaRPr lang="ko-KR" altLang="en-US" sz="1000" dirty="0">
              <a:latin typeface="나눔고딕코딩"/>
              <a:ea typeface="나눔고딕코딩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0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나눔고딕코딩"/>
                <a:ea typeface="나눔고딕코딩"/>
              </a:rPr>
              <a:t>Button</a:t>
            </a:r>
          </a:p>
          <a:p>
            <a:r>
              <a:rPr lang="en-US" altLang="ko-KR" sz="1000" dirty="0">
                <a:latin typeface="나눔고딕코딩"/>
                <a:ea typeface="나눔고딕코딩"/>
              </a:rPr>
              <a:t>        </a:t>
            </a:r>
            <a:r>
              <a:rPr lang="en-US" altLang="ko-KR" sz="10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android:id</a:t>
            </a:r>
            <a:r>
              <a:rPr lang="en-US" altLang="ko-KR" sz="10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"@+id/button3"</a:t>
            </a:r>
          </a:p>
          <a:p>
            <a:r>
              <a:rPr lang="en-US" altLang="ko-KR" sz="1000" dirty="0">
                <a:latin typeface="나눔고딕코딩"/>
                <a:ea typeface="나눔고딕코딩"/>
              </a:rPr>
              <a:t>        </a:t>
            </a:r>
            <a:r>
              <a:rPr lang="en-US" altLang="ko-KR" sz="10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10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000" i="1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100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000" dirty="0">
                <a:latin typeface="나눔고딕코딩"/>
                <a:ea typeface="나눔고딕코딩"/>
              </a:rPr>
              <a:t>        </a:t>
            </a:r>
            <a:r>
              <a:rPr lang="en-US" altLang="ko-KR" sz="10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android:layout_centerHorizontal</a:t>
            </a:r>
            <a:r>
              <a:rPr lang="en-US" altLang="ko-KR" sz="10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"true" </a:t>
            </a:r>
            <a:r>
              <a:rPr lang="en-US" altLang="ko-KR" sz="1000" i="1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android:layout_centerVertical</a:t>
            </a:r>
            <a:r>
              <a:rPr lang="en-US" altLang="ko-KR" sz="100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"true"</a:t>
            </a:r>
          </a:p>
          <a:p>
            <a:r>
              <a:rPr lang="en-US" altLang="ko-KR" sz="1000" dirty="0">
                <a:latin typeface="나눔고딕코딩"/>
                <a:ea typeface="나눔고딕코딩"/>
              </a:rPr>
              <a:t>        </a:t>
            </a:r>
            <a:r>
              <a:rPr lang="en-US" altLang="ko-KR" sz="1000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android:text</a:t>
            </a:r>
            <a:r>
              <a:rPr lang="en-US" altLang="ko-KR" sz="1000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"Button3" </a:t>
            </a:r>
            <a:r>
              <a:rPr lang="en-US" altLang="ko-KR" sz="1000" i="1" u="sng" dirty="0" smtClean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  <a:endParaRPr lang="ko-KR" altLang="en-US" sz="1000" dirty="0">
              <a:latin typeface="나눔고딕코딩"/>
              <a:ea typeface="나눔고딕코딩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0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나눔고딕코딩"/>
                <a:ea typeface="나눔고딕코딩"/>
              </a:rPr>
              <a:t>Button</a:t>
            </a:r>
          </a:p>
          <a:p>
            <a:r>
              <a:rPr lang="en-US" altLang="ko-KR" sz="1000" dirty="0">
                <a:latin typeface="나눔고딕코딩"/>
                <a:ea typeface="나눔고딕코딩"/>
              </a:rPr>
              <a:t>        </a:t>
            </a:r>
            <a:r>
              <a:rPr lang="en-US" altLang="ko-KR" sz="10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android:id</a:t>
            </a:r>
            <a:r>
              <a:rPr lang="en-US" altLang="ko-KR" sz="10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"@+id/button4"</a:t>
            </a:r>
          </a:p>
          <a:p>
            <a:r>
              <a:rPr lang="en-US" altLang="ko-KR" sz="1000" dirty="0">
                <a:latin typeface="나눔고딕코딩"/>
                <a:ea typeface="나눔고딕코딩"/>
              </a:rPr>
              <a:t>        </a:t>
            </a:r>
            <a:r>
              <a:rPr lang="en-US" altLang="ko-KR" sz="10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10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000" i="1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100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000" dirty="0">
                <a:latin typeface="나눔고딕코딩"/>
                <a:ea typeface="나눔고딕코딩"/>
              </a:rPr>
              <a:t>        </a:t>
            </a:r>
            <a:r>
              <a:rPr lang="en-US" altLang="ko-KR" sz="10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android:layout_alignParentBottom</a:t>
            </a:r>
            <a:r>
              <a:rPr lang="en-US" altLang="ko-KR" sz="10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"true" </a:t>
            </a:r>
            <a:r>
              <a:rPr lang="en-US" altLang="ko-KR" sz="1000" i="1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android:layout_alignParentLeft</a:t>
            </a:r>
            <a:r>
              <a:rPr lang="en-US" altLang="ko-KR" sz="1000" i="1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"true"</a:t>
            </a:r>
          </a:p>
          <a:p>
            <a:r>
              <a:rPr lang="en-US" altLang="ko-KR" sz="1000" dirty="0">
                <a:latin typeface="나눔고딕코딩"/>
                <a:ea typeface="나눔고딕코딩"/>
              </a:rPr>
              <a:t>        </a:t>
            </a:r>
            <a:r>
              <a:rPr lang="en-US" altLang="ko-KR" sz="1000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android:text</a:t>
            </a:r>
            <a:r>
              <a:rPr lang="en-US" altLang="ko-KR" sz="1000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"Button4" </a:t>
            </a:r>
            <a:r>
              <a:rPr lang="en-US" altLang="ko-KR" sz="1000" i="1" u="sng" dirty="0" smtClean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  <a:endParaRPr lang="ko-KR" altLang="en-US" sz="1000" dirty="0">
              <a:latin typeface="나눔고딕코딩"/>
              <a:ea typeface="나눔고딕코딩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0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나눔고딕코딩"/>
                <a:ea typeface="나눔고딕코딩"/>
              </a:rPr>
              <a:t>Button</a:t>
            </a:r>
          </a:p>
          <a:p>
            <a:r>
              <a:rPr lang="en-US" altLang="ko-KR" sz="1000" dirty="0">
                <a:latin typeface="나눔고딕코딩"/>
                <a:ea typeface="나눔고딕코딩"/>
              </a:rPr>
              <a:t>        </a:t>
            </a:r>
            <a:r>
              <a:rPr lang="en-US" altLang="ko-KR" sz="10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android:id</a:t>
            </a:r>
            <a:r>
              <a:rPr lang="en-US" altLang="ko-KR" sz="10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"@+id/button5"</a:t>
            </a:r>
          </a:p>
          <a:p>
            <a:r>
              <a:rPr lang="en-US" altLang="ko-KR" sz="1000" dirty="0">
                <a:latin typeface="나눔고딕코딩"/>
                <a:ea typeface="나눔고딕코딩"/>
              </a:rPr>
              <a:t>        </a:t>
            </a:r>
            <a:r>
              <a:rPr lang="en-US" altLang="ko-KR" sz="10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10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000" i="1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100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000" dirty="0">
                <a:latin typeface="나눔고딕코딩"/>
                <a:ea typeface="나눔고딕코딩"/>
              </a:rPr>
              <a:t>        </a:t>
            </a:r>
            <a:r>
              <a:rPr lang="en-US" altLang="ko-KR" sz="10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android:layout_alignParentBottom</a:t>
            </a:r>
            <a:r>
              <a:rPr lang="en-US" altLang="ko-KR" sz="10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"true" </a:t>
            </a:r>
            <a:r>
              <a:rPr lang="en-US" altLang="ko-KR" sz="1000" i="1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android:layout_alignParentRight</a:t>
            </a:r>
            <a:r>
              <a:rPr lang="en-US" altLang="ko-KR" sz="1000" i="1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"true"</a:t>
            </a:r>
          </a:p>
          <a:p>
            <a:r>
              <a:rPr lang="en-US" altLang="ko-KR" sz="1000" dirty="0">
                <a:latin typeface="나눔고딕코딩"/>
                <a:ea typeface="나눔고딕코딩"/>
              </a:rPr>
              <a:t>        </a:t>
            </a:r>
            <a:r>
              <a:rPr lang="en-US" altLang="ko-KR" sz="1000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android:text</a:t>
            </a:r>
            <a:r>
              <a:rPr lang="en-US" altLang="ko-KR" sz="1000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"Button5" </a:t>
            </a:r>
            <a:r>
              <a:rPr lang="en-US" altLang="ko-KR" sz="1000" i="1" u="sng" dirty="0" smtClean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  <a:endParaRPr lang="ko-KR" altLang="en-US" sz="1000" dirty="0">
              <a:latin typeface="나눔고딕코딩"/>
              <a:ea typeface="나눔고딕코딩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0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나눔고딕코딩"/>
                <a:ea typeface="나눔고딕코딩"/>
              </a:rPr>
              <a:t>Button</a:t>
            </a:r>
          </a:p>
          <a:p>
            <a:r>
              <a:rPr lang="en-US" altLang="ko-KR" sz="1000" dirty="0">
                <a:latin typeface="나눔고딕코딩"/>
                <a:ea typeface="나눔고딕코딩"/>
              </a:rPr>
              <a:t>        </a:t>
            </a:r>
            <a:r>
              <a:rPr lang="en-US" altLang="ko-KR" sz="10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android:id</a:t>
            </a:r>
            <a:r>
              <a:rPr lang="en-US" altLang="ko-KR" sz="10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"@+id/button6"</a:t>
            </a:r>
          </a:p>
          <a:p>
            <a:r>
              <a:rPr lang="en-US" altLang="ko-KR" sz="1000" dirty="0">
                <a:latin typeface="나눔고딕코딩"/>
                <a:ea typeface="나눔고딕코딩"/>
              </a:rPr>
              <a:t>        </a:t>
            </a:r>
            <a:r>
              <a:rPr lang="en-US" altLang="ko-KR" sz="10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10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000" i="1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100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000" dirty="0">
                <a:latin typeface="나눔고딕코딩"/>
                <a:ea typeface="나눔고딕코딩"/>
              </a:rPr>
              <a:t>        </a:t>
            </a:r>
            <a:r>
              <a:rPr lang="en-US" altLang="ko-KR" sz="10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android:layout_below</a:t>
            </a:r>
            <a:r>
              <a:rPr lang="en-US" altLang="ko-KR" sz="10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"@+id/button1" </a:t>
            </a:r>
            <a:r>
              <a:rPr lang="en-US" altLang="ko-KR" sz="1000" i="1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android:layout_toRightOf</a:t>
            </a:r>
            <a:r>
              <a:rPr lang="en-US" altLang="ko-KR" sz="1000" i="1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"@+id/button1"</a:t>
            </a:r>
          </a:p>
          <a:p>
            <a:r>
              <a:rPr lang="en-US" altLang="ko-KR" sz="1000" dirty="0">
                <a:latin typeface="나눔고딕코딩"/>
                <a:ea typeface="나눔고딕코딩"/>
              </a:rPr>
              <a:t>        </a:t>
            </a:r>
            <a:r>
              <a:rPr lang="en-US" altLang="ko-KR" sz="1000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android:text</a:t>
            </a:r>
            <a:r>
              <a:rPr lang="en-US" altLang="ko-KR" sz="1000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"Button6" </a:t>
            </a:r>
            <a:r>
              <a:rPr lang="en-US" altLang="ko-KR" sz="1000" i="1" u="sng" dirty="0" smtClean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  <a:endParaRPr lang="ko-KR" altLang="en-US" sz="1000" dirty="0">
              <a:latin typeface="나눔고딕코딩"/>
              <a:ea typeface="나눔고딕코딩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0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latin typeface="나눔고딕코딩"/>
                <a:ea typeface="나눔고딕코딩"/>
              </a:rPr>
              <a:t>Button</a:t>
            </a:r>
          </a:p>
          <a:p>
            <a:r>
              <a:rPr lang="en-US" altLang="ko-KR" sz="1000" dirty="0">
                <a:latin typeface="나눔고딕코딩"/>
                <a:ea typeface="나눔고딕코딩"/>
              </a:rPr>
              <a:t>        </a:t>
            </a:r>
            <a:r>
              <a:rPr lang="en-US" altLang="ko-KR" sz="10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android:id</a:t>
            </a:r>
            <a:r>
              <a:rPr lang="en-US" altLang="ko-KR" sz="10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"@+id/button7"</a:t>
            </a:r>
          </a:p>
          <a:p>
            <a:r>
              <a:rPr lang="en-US" altLang="ko-KR" sz="1000" dirty="0">
                <a:latin typeface="나눔고딕코딩"/>
                <a:ea typeface="나눔고딕코딩"/>
              </a:rPr>
              <a:t>        </a:t>
            </a:r>
            <a:r>
              <a:rPr lang="en-US" altLang="ko-KR" sz="10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10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000" i="1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100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0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0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r>
              <a:rPr lang="en-US" altLang="ko-KR" sz="1000" dirty="0">
                <a:latin typeface="나눔고딕코딩"/>
                <a:ea typeface="나눔고딕코딩"/>
              </a:rPr>
              <a:t>        </a:t>
            </a:r>
            <a:r>
              <a:rPr lang="en-US" altLang="ko-KR" sz="1000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android:layout_alignLeft</a:t>
            </a:r>
            <a:r>
              <a:rPr lang="en-US" altLang="ko-KR" sz="1000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"@+id/button3"  </a:t>
            </a:r>
            <a:r>
              <a:rPr lang="en-US" altLang="ko-KR" sz="1000" i="1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android:layout_below</a:t>
            </a:r>
            <a:r>
              <a:rPr lang="en-US" altLang="ko-KR" sz="1000" i="1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"@+id/button3"</a:t>
            </a:r>
          </a:p>
          <a:p>
            <a:r>
              <a:rPr lang="en-US" altLang="ko-KR" sz="1000" dirty="0">
                <a:latin typeface="나눔고딕코딩"/>
                <a:ea typeface="나눔고딕코딩"/>
              </a:rPr>
              <a:t>        </a:t>
            </a:r>
            <a:r>
              <a:rPr lang="en-US" altLang="ko-KR" sz="1000" u="sng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android:text</a:t>
            </a:r>
            <a:r>
              <a:rPr lang="en-US" altLang="ko-KR" sz="1000" u="sng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000" i="1" u="sng" dirty="0">
                <a:solidFill>
                  <a:srgbClr val="2A00FF"/>
                </a:solidFill>
                <a:latin typeface="나눔고딕코딩"/>
                <a:ea typeface="나눔고딕코딩"/>
              </a:rPr>
              <a:t>"Button7" </a:t>
            </a:r>
            <a:r>
              <a:rPr lang="en-US" altLang="ko-KR" sz="1000" i="1" u="sng" dirty="0" smtClean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  <a:endParaRPr lang="ko-KR" altLang="en-US" sz="1000" dirty="0">
              <a:latin typeface="나눔고딕코딩"/>
              <a:ea typeface="나눔고딕코딩"/>
            </a:endParaRPr>
          </a:p>
          <a:p>
            <a:r>
              <a:rPr lang="en-US" altLang="ko-KR" sz="1000" dirty="0">
                <a:solidFill>
                  <a:srgbClr val="008080"/>
                </a:solidFill>
                <a:latin typeface="나눔고딕코딩"/>
                <a:ea typeface="나눔고딕코딩"/>
              </a:rPr>
              <a:t>&lt;/</a:t>
            </a:r>
            <a:r>
              <a:rPr lang="en-US" altLang="ko-KR" sz="1000" dirty="0" err="1">
                <a:solidFill>
                  <a:srgbClr val="3F7F7F"/>
                </a:solidFill>
                <a:latin typeface="나눔고딕코딩"/>
                <a:ea typeface="나눔고딕코딩"/>
              </a:rPr>
              <a:t>RelativeLayout</a:t>
            </a:r>
            <a:r>
              <a:rPr lang="en-US" altLang="ko-KR" sz="1000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99359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467544" y="908720"/>
            <a:ext cx="7488832" cy="514857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b="1" dirty="0" smtClean="0"/>
              <a:t>* </a:t>
            </a:r>
            <a:r>
              <a:rPr lang="ko-KR" altLang="en-US" sz="1800" b="1" dirty="0" smtClean="0"/>
              <a:t>화면 만들기 실습</a:t>
            </a:r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1) </a:t>
            </a:r>
            <a:r>
              <a:rPr lang="en-US" altLang="ko-KR" sz="1800" b="1" dirty="0" err="1" smtClean="0"/>
              <a:t>Cctv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화면 만들기 </a:t>
            </a:r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2) Selector </a:t>
            </a:r>
            <a:r>
              <a:rPr lang="ko-KR" altLang="en-US" sz="1800" b="1" dirty="0"/>
              <a:t>사용하여 버튼 클릭 </a:t>
            </a:r>
            <a:r>
              <a:rPr lang="ko-KR" altLang="en-US" sz="1800" b="1" dirty="0" err="1"/>
              <a:t>이펙트</a:t>
            </a:r>
            <a:r>
              <a:rPr lang="ko-KR" altLang="en-US" sz="1800" b="1" dirty="0"/>
              <a:t> 만들기</a:t>
            </a:r>
            <a:endParaRPr lang="en-US" altLang="ko-KR" sz="1800" b="1" dirty="0"/>
          </a:p>
          <a:p>
            <a:pPr algn="l"/>
            <a:r>
              <a:rPr lang="en-US" altLang="ko-KR" sz="1800" b="1" dirty="0" smtClean="0"/>
              <a:t>3) Shape </a:t>
            </a:r>
            <a:r>
              <a:rPr lang="ko-KR" altLang="en-US" sz="1800" b="1" dirty="0"/>
              <a:t>사용하여 둥근 모서리 </a:t>
            </a:r>
            <a:r>
              <a:rPr lang="ko-KR" altLang="en-US" sz="1800" b="1" dirty="0" smtClean="0"/>
              <a:t>만들기</a:t>
            </a:r>
            <a:endParaRPr lang="en-US" altLang="ko-KR" sz="1800" b="1" dirty="0" smtClean="0"/>
          </a:p>
          <a:p>
            <a:pPr algn="l"/>
            <a:endParaRPr lang="en-US" altLang="ko-KR" sz="1800" b="1" dirty="0" smtClean="0"/>
          </a:p>
          <a:p>
            <a:pPr algn="l"/>
            <a:r>
              <a:rPr lang="en-US" altLang="ko-KR" sz="1800" b="1" dirty="0"/>
              <a:t>* </a:t>
            </a:r>
            <a:r>
              <a:rPr lang="ko-KR" altLang="en-US" sz="1800" b="1" dirty="0"/>
              <a:t>이벤트 처리</a:t>
            </a:r>
            <a:endParaRPr lang="en-US" altLang="ko-KR" sz="1800" b="1" dirty="0"/>
          </a:p>
          <a:p>
            <a:pPr algn="l"/>
            <a:r>
              <a:rPr lang="en-US" altLang="ko-KR" sz="1800" b="1" dirty="0"/>
              <a:t>- </a:t>
            </a:r>
            <a:r>
              <a:rPr lang="ko-KR" altLang="en-US" sz="1800" b="1" dirty="0"/>
              <a:t>익명 클래스 이해하기</a:t>
            </a:r>
            <a:endParaRPr lang="en-US" altLang="ko-KR" sz="1800" b="1" dirty="0"/>
          </a:p>
          <a:p>
            <a:pPr algn="l"/>
            <a:r>
              <a:rPr lang="en-US" altLang="ko-KR" sz="1800" b="1" dirty="0"/>
              <a:t>- </a:t>
            </a:r>
            <a:r>
              <a:rPr lang="ko-KR" altLang="en-US" sz="1800" b="1" dirty="0"/>
              <a:t>이벤트 처리 </a:t>
            </a:r>
            <a:r>
              <a:rPr lang="ko-KR" altLang="en-US" sz="1800" b="1" dirty="0" err="1"/>
              <a:t>매커니즘</a:t>
            </a:r>
            <a:r>
              <a:rPr lang="ko-KR" altLang="en-US" sz="1800" b="1" dirty="0"/>
              <a:t> 이해하기</a:t>
            </a:r>
            <a:endParaRPr lang="en-US" altLang="ko-KR" sz="1800" b="1" dirty="0"/>
          </a:p>
          <a:p>
            <a:pPr algn="l"/>
            <a:r>
              <a:rPr lang="en-US" altLang="ko-KR" sz="1800" b="1" dirty="0"/>
              <a:t>- </a:t>
            </a:r>
            <a:r>
              <a:rPr lang="ko-KR" altLang="en-US" sz="1800" b="1" dirty="0"/>
              <a:t>다양한 이벤트 처리 방법</a:t>
            </a:r>
            <a:endParaRPr lang="en-US" altLang="ko-KR" sz="1800" b="1" dirty="0"/>
          </a:p>
          <a:p>
            <a:pPr algn="l"/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* </a:t>
            </a:r>
            <a:r>
              <a:rPr lang="ko-KR" altLang="en-US" sz="1800" b="1" dirty="0" err="1" smtClean="0"/>
              <a:t>메뉴만들기</a:t>
            </a:r>
            <a:endParaRPr lang="en-US" altLang="ko-KR" sz="1800" b="1" dirty="0" smtClean="0"/>
          </a:p>
          <a:p>
            <a:pPr algn="l"/>
            <a:r>
              <a:rPr lang="ko-KR" altLang="en-US" sz="1800" b="1" dirty="0" err="1" smtClean="0"/>
              <a:t>액션바</a:t>
            </a:r>
            <a:endParaRPr lang="en-US" altLang="ko-KR" sz="1800" b="1" dirty="0" smtClean="0"/>
          </a:p>
          <a:p>
            <a:pPr algn="l"/>
            <a:r>
              <a:rPr lang="ko-KR" altLang="en-US" sz="1800" b="1" dirty="0" err="1" smtClean="0"/>
              <a:t>메인메뉴</a:t>
            </a:r>
            <a:r>
              <a:rPr lang="ko-KR" altLang="en-US" sz="1800" b="1" dirty="0" smtClean="0"/>
              <a:t> </a:t>
            </a:r>
            <a:endParaRPr lang="en-US" altLang="ko-KR" sz="1800" b="1" dirty="0" smtClean="0"/>
          </a:p>
          <a:p>
            <a:pPr algn="l"/>
            <a:r>
              <a:rPr lang="ko-KR" altLang="en-US" sz="1800" b="1" dirty="0" smtClean="0"/>
              <a:t>슬라이딩메뉴</a:t>
            </a:r>
            <a:endParaRPr lang="en-US" altLang="ko-KR" sz="1800" b="1" dirty="0" smtClean="0"/>
          </a:p>
          <a:p>
            <a:pPr algn="l"/>
            <a:endParaRPr lang="en-US" altLang="ko-KR" sz="1800" b="1" dirty="0"/>
          </a:p>
          <a:p>
            <a:pPr algn="l"/>
            <a:r>
              <a:rPr lang="en-US" altLang="ko-KR" sz="1800" b="1" dirty="0" smtClean="0"/>
              <a:t>* </a:t>
            </a:r>
            <a:r>
              <a:rPr lang="ko-KR" altLang="en-US" sz="1800" b="1" dirty="0" err="1" smtClean="0"/>
              <a:t>액티비티의</a:t>
            </a:r>
            <a:r>
              <a:rPr lang="ko-KR" altLang="en-US" sz="1800" b="1" dirty="0" smtClean="0"/>
              <a:t> 화면 생성 방법</a:t>
            </a:r>
            <a:endParaRPr lang="en-US" altLang="ko-KR" sz="1800" b="1" dirty="0" smtClean="0"/>
          </a:p>
          <a:p>
            <a:pPr marL="342900" indent="-342900" algn="l">
              <a:buAutoNum type="arabicParenR"/>
            </a:pPr>
            <a:r>
              <a:rPr lang="en-US" altLang="ko-KR" sz="1800" dirty="0" smtClean="0"/>
              <a:t>XML </a:t>
            </a:r>
            <a:r>
              <a:rPr lang="ko-KR" altLang="en-US" sz="1800" dirty="0" smtClean="0"/>
              <a:t>레이아웃</a:t>
            </a:r>
            <a:endParaRPr lang="en-US" altLang="ko-KR" sz="1800" dirty="0" smtClean="0"/>
          </a:p>
          <a:p>
            <a:pPr marL="342900" indent="-342900" algn="l">
              <a:buAutoNum type="arabicParenR"/>
            </a:pPr>
            <a:r>
              <a:rPr lang="ko-KR" altLang="en-US" sz="1800" b="1" dirty="0" smtClean="0"/>
              <a:t>자바코드로 동적 생성</a:t>
            </a:r>
            <a:endParaRPr lang="en-US" altLang="ko-KR" sz="1800" b="1" dirty="0" smtClean="0"/>
          </a:p>
          <a:p>
            <a:pPr algn="l"/>
            <a:endParaRPr lang="en-US" altLang="ko-KR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339530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76963" t="25069" r="115" b="10439"/>
          <a:stretch/>
        </p:blipFill>
        <p:spPr bwMode="auto">
          <a:xfrm>
            <a:off x="395536" y="836711"/>
            <a:ext cx="2569192" cy="453650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67544" y="5446965"/>
            <a:ext cx="8207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리소스</a:t>
            </a:r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www.javabrain.kr/resources/download/resource.zip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리소스 다운로드</a:t>
            </a:r>
            <a:endParaRPr lang="en-US" altLang="ko-KR" dirty="0" smtClean="0"/>
          </a:p>
          <a:p>
            <a:r>
              <a:rPr lang="en-US" altLang="ko-KR" dirty="0" smtClean="0"/>
              <a:t>Res </a:t>
            </a:r>
            <a:r>
              <a:rPr lang="ko-KR" altLang="en-US" dirty="0" smtClean="0"/>
              <a:t>아래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drawable-xxhdpi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이름의 리소스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생성후</a:t>
            </a:r>
            <a:endParaRPr lang="en-US" altLang="ko-KR" dirty="0" smtClean="0"/>
          </a:p>
          <a:p>
            <a:r>
              <a:rPr lang="ko-KR" altLang="en-US" dirty="0" smtClean="0"/>
              <a:t>모든 </a:t>
            </a:r>
            <a:r>
              <a:rPr lang="ko-KR" altLang="en-US" dirty="0"/>
              <a:t>리소스는 </a:t>
            </a:r>
            <a:r>
              <a:rPr lang="en-US" altLang="ko-KR" dirty="0" err="1"/>
              <a:t>drawable-xxhdpi</a:t>
            </a:r>
            <a:r>
              <a:rPr lang="ko-KR" altLang="en-US" dirty="0"/>
              <a:t>에 </a:t>
            </a:r>
            <a:r>
              <a:rPr lang="ko-KR" altLang="en-US" dirty="0" smtClean="0"/>
              <a:t>복사해서 넣는다</a:t>
            </a:r>
            <a:endParaRPr lang="en-US" altLang="ko-KR" dirty="0"/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8822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화면만들기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실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습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1880" y="1052736"/>
            <a:ext cx="3869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CctvActivity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r>
              <a:rPr lang="en-US" altLang="ko-KR" dirty="0" smtClean="0"/>
              <a:t>Layout file name : </a:t>
            </a:r>
            <a:r>
              <a:rPr lang="en-US" altLang="ko-KR" dirty="0" err="1" smtClean="0"/>
              <a:t>activity_cctv</a:t>
            </a:r>
            <a:endParaRPr lang="en-US" altLang="ko-KR" dirty="0" smtClean="0"/>
          </a:p>
          <a:p>
            <a:r>
              <a:rPr lang="en-US" altLang="ko-KR" dirty="0" err="1" smtClean="0"/>
              <a:t>MainActivity</a:t>
            </a:r>
            <a:r>
              <a:rPr lang="ko-KR" altLang="en-US" dirty="0" smtClean="0"/>
              <a:t>에서 메뉴 생성 및 연결</a:t>
            </a:r>
            <a:endParaRPr lang="en-US" altLang="ko-KR" dirty="0" smtClean="0"/>
          </a:p>
          <a:p>
            <a:r>
              <a:rPr lang="en-US" altLang="ko-KR" dirty="0" smtClean="0"/>
              <a:t>(p36 </a:t>
            </a:r>
            <a:r>
              <a:rPr lang="ko-KR" altLang="en-US" dirty="0" smtClean="0"/>
              <a:t>참조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555776" y="2204864"/>
            <a:ext cx="1296144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23928" y="2524254"/>
            <a:ext cx="491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RelativeLayout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width height</a:t>
            </a:r>
            <a:r>
              <a:rPr lang="ko-KR" altLang="en-US" dirty="0" smtClean="0"/>
              <a:t>를 각각 </a:t>
            </a:r>
            <a:r>
              <a:rPr lang="en-US" altLang="ko-KR" dirty="0" smtClean="0"/>
              <a:t>100dp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55577" y="1514401"/>
            <a:ext cx="1728192" cy="16985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2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20688"/>
            <a:ext cx="6176479" cy="6030194"/>
          </a:xfrm>
          <a:prstGeom prst="rect">
            <a:avLst/>
          </a:prstGeom>
        </p:spPr>
      </p:pic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3567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화면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만들기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87624" y="1484784"/>
            <a:ext cx="5760640" cy="1728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187624" y="3861048"/>
            <a:ext cx="5688632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187624" y="3861048"/>
            <a:ext cx="0" cy="252028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76256" y="3861048"/>
            <a:ext cx="0" cy="252028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04063" y="187741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카메라 제목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942355" y="4149080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카메라 상하좌우 </a:t>
            </a:r>
            <a:r>
              <a:rPr lang="ko-KR" altLang="en-US" sz="1400" dirty="0" err="1" smtClean="0"/>
              <a:t>조절부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22807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456631" y="908720"/>
            <a:ext cx="7488832" cy="38884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b="1" dirty="0" smtClean="0"/>
              <a:t>* </a:t>
            </a:r>
            <a:r>
              <a:rPr lang="ko-KR" altLang="en-US" sz="1800" b="1" dirty="0" err="1" smtClean="0"/>
              <a:t>안드로이드</a:t>
            </a:r>
            <a:r>
              <a:rPr lang="ko-KR" altLang="en-US" sz="1800" b="1" dirty="0" smtClean="0"/>
              <a:t> 개발환경 </a:t>
            </a:r>
            <a:r>
              <a:rPr lang="ko-KR" altLang="en-US" sz="1800" b="1" dirty="0" err="1" smtClean="0"/>
              <a:t>세팅</a:t>
            </a:r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* </a:t>
            </a:r>
            <a:r>
              <a:rPr lang="ko-KR" altLang="en-US" sz="1800" b="1" dirty="0" smtClean="0"/>
              <a:t>에뮬레이터 만들기</a:t>
            </a:r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* </a:t>
            </a:r>
            <a:r>
              <a:rPr lang="ko-KR" altLang="en-US" sz="1800" b="1" dirty="0" smtClean="0"/>
              <a:t>프로젝트 생성</a:t>
            </a:r>
            <a:r>
              <a:rPr lang="en-US" altLang="ko-KR" sz="1800" b="1" dirty="0"/>
              <a:t> </a:t>
            </a:r>
            <a:r>
              <a:rPr lang="en-US" altLang="ko-KR" sz="1800" b="1" dirty="0" smtClean="0"/>
              <a:t>3</a:t>
            </a:r>
            <a:r>
              <a:rPr lang="ko-KR" altLang="en-US" sz="1800" b="1" dirty="0" smtClean="0"/>
              <a:t>가지</a:t>
            </a:r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  - </a:t>
            </a:r>
            <a:r>
              <a:rPr lang="ko-KR" altLang="en-US" sz="1800" b="1" dirty="0" smtClean="0"/>
              <a:t>새로운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프로젝트 만들기</a:t>
            </a:r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  - </a:t>
            </a:r>
            <a:r>
              <a:rPr lang="ko-KR" altLang="en-US" sz="1800" b="1" dirty="0" smtClean="0"/>
              <a:t>샘플프로젝트 만들기</a:t>
            </a:r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  - </a:t>
            </a:r>
            <a:r>
              <a:rPr lang="en-US" altLang="ko-KR" sz="1800" b="1" dirty="0" err="1" smtClean="0"/>
              <a:t>GitHub</a:t>
            </a:r>
            <a:r>
              <a:rPr lang="ko-KR" altLang="en-US" sz="1800" b="1" dirty="0" smtClean="0"/>
              <a:t>에서 소스 받아서 프로젝트 실행하기</a:t>
            </a:r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* </a:t>
            </a:r>
            <a:r>
              <a:rPr lang="ko-KR" altLang="en-US" sz="1800" b="1" dirty="0" smtClean="0"/>
              <a:t>프로젝트 구조 이해</a:t>
            </a:r>
            <a:endParaRPr lang="en-US" altLang="ko-KR" sz="1800" b="1" dirty="0" smtClean="0"/>
          </a:p>
          <a:p>
            <a:pPr algn="l"/>
            <a:endParaRPr lang="en-US" altLang="ko-KR" sz="1800" b="1" dirty="0"/>
          </a:p>
          <a:p>
            <a:pPr algn="l"/>
            <a:r>
              <a:rPr lang="en-US" altLang="ko-KR" sz="1800" b="1" dirty="0" smtClean="0"/>
              <a:t>* </a:t>
            </a:r>
            <a:r>
              <a:rPr lang="ko-KR" altLang="en-US" sz="1800" b="1" dirty="0" smtClean="0"/>
              <a:t>화면 만들기</a:t>
            </a:r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- View </a:t>
            </a:r>
            <a:r>
              <a:rPr lang="ko-KR" altLang="en-US" sz="1800" b="1" dirty="0" smtClean="0"/>
              <a:t>이해</a:t>
            </a:r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- </a:t>
            </a:r>
            <a:r>
              <a:rPr lang="en-US" altLang="ko-KR" sz="1800" b="1" dirty="0" err="1" smtClean="0"/>
              <a:t>ViewGroup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이해</a:t>
            </a:r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  </a:t>
            </a:r>
            <a:r>
              <a:rPr lang="en-US" altLang="ko-KR" sz="1800" b="1" dirty="0" err="1" smtClean="0"/>
              <a:t>LinearLayout</a:t>
            </a:r>
            <a:endParaRPr lang="en-US" altLang="ko-KR" sz="1800" b="1" dirty="0" smtClean="0"/>
          </a:p>
          <a:p>
            <a:pPr algn="l"/>
            <a:r>
              <a:rPr lang="en-US" altLang="ko-KR" sz="1800" b="1" dirty="0"/>
              <a:t> </a:t>
            </a:r>
            <a:r>
              <a:rPr lang="en-US" altLang="ko-KR" sz="1800" b="1" dirty="0" smtClean="0"/>
              <a:t> </a:t>
            </a:r>
            <a:r>
              <a:rPr lang="en-US" altLang="ko-KR" sz="1800" b="1" dirty="0" err="1" smtClean="0"/>
              <a:t>RelativeLayout</a:t>
            </a:r>
            <a:endParaRPr lang="en-US" altLang="ko-KR" sz="1400" dirty="0"/>
          </a:p>
        </p:txBody>
      </p:sp>
      <p:sp>
        <p:nvSpPr>
          <p:cNvPr id="2" name="직사각형 1"/>
          <p:cNvSpPr/>
          <p:nvPr/>
        </p:nvSpPr>
        <p:spPr>
          <a:xfrm>
            <a:off x="487750" y="5517232"/>
            <a:ext cx="81887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www.javabrain.kr/resources/download/resource.zip 1-5</a:t>
            </a:r>
            <a:r>
              <a:rPr lang="ko-KR" altLang="en-US" dirty="0" smtClean="0"/>
              <a:t>주차 리소스 </a:t>
            </a:r>
            <a:r>
              <a:rPr lang="ko-KR" altLang="en-US" dirty="0"/>
              <a:t>다운로드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49850" y="6021288"/>
            <a:ext cx="81887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www.javabrain.kr/resources/download/resource2.zip 6-8</a:t>
            </a:r>
            <a:r>
              <a:rPr lang="ko-KR" altLang="en-US" dirty="0" smtClean="0"/>
              <a:t>주차 리소스 </a:t>
            </a:r>
            <a:r>
              <a:rPr lang="ko-KR" altLang="en-US" dirty="0"/>
              <a:t>다운로드</a:t>
            </a:r>
          </a:p>
        </p:txBody>
      </p:sp>
    </p:spTree>
    <p:extLst>
      <p:ext uri="{BB962C8B-B14F-4D97-AF65-F5344CB8AC3E}">
        <p14:creationId xmlns:p14="http://schemas.microsoft.com/office/powerpoint/2010/main" val="183093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1"/>
          <a:stretch/>
        </p:blipFill>
        <p:spPr>
          <a:xfrm>
            <a:off x="1115616" y="620688"/>
            <a:ext cx="5891647" cy="6131738"/>
          </a:xfrm>
          <a:prstGeom prst="rect">
            <a:avLst/>
          </a:prstGeom>
        </p:spPr>
      </p:pic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3567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화면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만들기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460349" y="2348880"/>
            <a:ext cx="5688632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1460349" y="764704"/>
            <a:ext cx="0" cy="158417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7144514" y="764704"/>
            <a:ext cx="0" cy="1584176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188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4770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Button selector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버튼 클릭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이펙트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323528" y="980728"/>
            <a:ext cx="8568952" cy="554461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b="1" dirty="0" smtClean="0"/>
              <a:t>참고 </a:t>
            </a:r>
            <a:r>
              <a:rPr lang="en-US" altLang="ko-KR" sz="1600" b="1" dirty="0"/>
              <a:t>: </a:t>
            </a:r>
            <a:r>
              <a:rPr lang="en-US" altLang="ko-KR" sz="1600" b="1" dirty="0">
                <a:hlinkClick r:id="rId2"/>
              </a:rPr>
              <a:t>http://</a:t>
            </a:r>
            <a:r>
              <a:rPr lang="en-US" altLang="ko-KR" sz="1600" b="1" dirty="0" smtClean="0">
                <a:hlinkClick r:id="rId2"/>
              </a:rPr>
              <a:t>arabiannight.tistory.com/60</a:t>
            </a:r>
            <a:endParaRPr lang="en-US" altLang="ko-KR" sz="1600" b="1" dirty="0" smtClean="0"/>
          </a:p>
          <a:p>
            <a:pPr algn="l"/>
            <a:endParaRPr lang="en-US" altLang="ko-KR" sz="1600" b="1" dirty="0" smtClean="0"/>
          </a:p>
          <a:p>
            <a:pPr algn="l"/>
            <a:r>
              <a:rPr lang="en-US" altLang="ko-KR" sz="1600" b="1" dirty="0" smtClean="0"/>
              <a:t>* </a:t>
            </a:r>
            <a:r>
              <a:rPr lang="ko-KR" altLang="en-US" sz="1600" b="1" dirty="0" smtClean="0"/>
              <a:t>버튼을 </a:t>
            </a:r>
            <a:r>
              <a:rPr lang="ko-KR" altLang="en-US" sz="1600" b="1" dirty="0" err="1" smtClean="0"/>
              <a:t>누를때</a:t>
            </a:r>
            <a:r>
              <a:rPr lang="ko-KR" altLang="en-US" sz="1600" b="1" dirty="0" smtClean="0"/>
              <a:t> 누른 이미지 보여주는 방법</a:t>
            </a:r>
            <a:endParaRPr lang="en-US" altLang="ko-KR" sz="1600" b="1" dirty="0" smtClean="0"/>
          </a:p>
          <a:p>
            <a:pPr algn="l"/>
            <a:r>
              <a:rPr lang="ko-KR" altLang="en-US" sz="1600" b="1" dirty="0" smtClean="0"/>
              <a:t>예</a:t>
            </a:r>
            <a:r>
              <a:rPr lang="en-US" altLang="ko-KR" sz="1600" b="1" dirty="0" smtClean="0"/>
              <a:t>) </a:t>
            </a:r>
            <a:r>
              <a:rPr lang="en-US" altLang="ko-KR" sz="1600" b="1" dirty="0" err="1" smtClean="0"/>
              <a:t>cctv</a:t>
            </a:r>
            <a:r>
              <a:rPr lang="en-US" altLang="ko-KR" sz="1600" b="1" dirty="0" smtClean="0"/>
              <a:t> up </a:t>
            </a:r>
            <a:r>
              <a:rPr lang="ko-KR" altLang="en-US" sz="1600" b="1" dirty="0" err="1" smtClean="0"/>
              <a:t>버튼만들기</a:t>
            </a:r>
            <a:endParaRPr lang="en-US" altLang="ko-KR" sz="1600" b="1" dirty="0"/>
          </a:p>
          <a:p>
            <a:pPr algn="l"/>
            <a:endParaRPr lang="en-US" altLang="ko-KR" sz="1600" b="1" dirty="0" smtClean="0"/>
          </a:p>
          <a:p>
            <a:pPr algn="l"/>
            <a:r>
              <a:rPr lang="en-US" altLang="ko-KR" sz="1600" b="1" dirty="0" smtClean="0"/>
              <a:t>1) </a:t>
            </a:r>
            <a:r>
              <a:rPr lang="en-US" altLang="ko-KR" sz="1600" b="1" dirty="0"/>
              <a:t>/res/</a:t>
            </a:r>
            <a:r>
              <a:rPr lang="en-US" altLang="ko-KR" sz="1600" b="1" dirty="0" err="1"/>
              <a:t>drawale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폴더에 </a:t>
            </a:r>
            <a:r>
              <a:rPr lang="en-US" altLang="ko-KR" sz="1600" b="1" dirty="0" smtClean="0"/>
              <a:t>cctv_control_up.xml </a:t>
            </a:r>
            <a:r>
              <a:rPr lang="ko-KR" altLang="en-US" sz="1600" b="1" dirty="0" smtClean="0"/>
              <a:t>만들기</a:t>
            </a:r>
            <a:endParaRPr lang="en-US" altLang="ko-KR" sz="1600" b="1" dirty="0"/>
          </a:p>
          <a:p>
            <a:pPr algn="l"/>
            <a:r>
              <a:rPr lang="en-US" altLang="ko-KR" sz="1600" b="1" dirty="0" smtClean="0"/>
              <a:t>New-&gt;</a:t>
            </a:r>
            <a:r>
              <a:rPr lang="en-US" altLang="ko-KR" sz="1600" b="1" dirty="0" err="1" smtClean="0"/>
              <a:t>Drawable</a:t>
            </a:r>
            <a:r>
              <a:rPr lang="en-US" altLang="ko-KR" sz="1600" b="1" dirty="0" smtClean="0"/>
              <a:t> resource File -&gt; </a:t>
            </a:r>
            <a:r>
              <a:rPr lang="ko-KR" altLang="en-US" sz="1600" b="1" dirty="0" err="1" smtClean="0"/>
              <a:t>화일명</a:t>
            </a:r>
            <a:r>
              <a:rPr lang="ko-KR" altLang="en-US" sz="1600" b="1" dirty="0" smtClean="0"/>
              <a:t> </a:t>
            </a:r>
            <a:r>
              <a:rPr lang="en-US" altLang="ko-KR" sz="1600" b="1" dirty="0" err="1" smtClean="0"/>
              <a:t>cctv_control_up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입력</a:t>
            </a:r>
            <a:endParaRPr lang="en-US" altLang="ko-KR" sz="1600" b="1" dirty="0"/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나눔고딕코딩"/>
                <a:ea typeface="나눔고딕코딩"/>
              </a:rPr>
              <a:t>&lt;?</a:t>
            </a:r>
            <a:r>
              <a:rPr lang="en-US" altLang="ko-KR" sz="1400" dirty="0">
                <a:solidFill>
                  <a:srgbClr val="3F7F7F"/>
                </a:solidFill>
                <a:latin typeface="나눔고딕코딩"/>
                <a:ea typeface="나눔고딕코딩"/>
              </a:rPr>
              <a:t>xml </a:t>
            </a:r>
            <a:r>
              <a:rPr lang="en-US" altLang="ko-KR" sz="1400" dirty="0">
                <a:solidFill>
                  <a:srgbClr val="7F007F"/>
                </a:solidFill>
                <a:latin typeface="나눔고딕코딩"/>
                <a:ea typeface="나눔고딕코딩"/>
              </a:rPr>
              <a:t>version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"1.0" </a:t>
            </a:r>
            <a:r>
              <a:rPr lang="en-US" altLang="ko-KR" sz="1400" i="1" dirty="0">
                <a:solidFill>
                  <a:srgbClr val="7F007F"/>
                </a:solidFill>
                <a:latin typeface="나눔고딕코딩"/>
                <a:ea typeface="나눔고딕코딩"/>
              </a:rPr>
              <a:t>encoding</a:t>
            </a:r>
            <a:r>
              <a:rPr lang="en-US" altLang="ko-KR" sz="140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"utf-8"</a:t>
            </a:r>
            <a:r>
              <a:rPr lang="en-US" altLang="ko-KR" sz="1400" i="1" dirty="0">
                <a:solidFill>
                  <a:srgbClr val="008080"/>
                </a:solidFill>
                <a:latin typeface="나눔고딕코딩"/>
                <a:ea typeface="나눔고딕코딩"/>
              </a:rPr>
              <a:t>?&gt;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나눔고딕코딩"/>
                <a:ea typeface="나눔고딕코딩"/>
              </a:rPr>
              <a:t>selector </a:t>
            </a:r>
            <a:r>
              <a:rPr lang="en-US" altLang="ko-KR" sz="14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xmlns:android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"http://schemas.android.com/</a:t>
            </a:r>
            <a:r>
              <a:rPr lang="en-US" altLang="ko-KR" sz="14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apk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/res/android" </a:t>
            </a:r>
            <a:r>
              <a:rPr lang="en-US" altLang="ko-KR" sz="1400" i="1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4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나눔고딕코딩"/>
                <a:ea typeface="나눔고딕코딩"/>
              </a:rPr>
              <a:t>item </a:t>
            </a:r>
            <a:r>
              <a:rPr lang="en-US" altLang="ko-KR" sz="14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android:state_pressed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"true" </a:t>
            </a:r>
            <a:r>
              <a:rPr lang="en-US" altLang="ko-KR" sz="1400" i="1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android:drawable</a:t>
            </a:r>
            <a:r>
              <a:rPr lang="en-US" altLang="ko-KR" sz="140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</a:t>
            </a:r>
            <a:r>
              <a:rPr lang="en-US" altLang="ko-KR" sz="14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drawable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/</a:t>
            </a:r>
            <a:r>
              <a:rPr lang="en-US" altLang="ko-KR" sz="14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btn_cctv_top_on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40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4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나눔고딕코딩"/>
                <a:ea typeface="나눔고딕코딩"/>
              </a:rPr>
              <a:t>item </a:t>
            </a:r>
            <a:r>
              <a:rPr lang="en-US" altLang="ko-KR" sz="14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android:state_selected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"true" </a:t>
            </a:r>
            <a:r>
              <a:rPr lang="en-US" altLang="ko-KR" sz="1400" i="1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android:drawable</a:t>
            </a:r>
            <a:r>
              <a:rPr lang="en-US" altLang="ko-KR" sz="140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</a:t>
            </a:r>
            <a:r>
              <a:rPr lang="en-US" altLang="ko-KR" sz="14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drawable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/</a:t>
            </a:r>
            <a:r>
              <a:rPr lang="en-US" altLang="ko-KR" sz="14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btn_cctv_top_on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40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400" dirty="0" smtClean="0">
                <a:solidFill>
                  <a:srgbClr val="008080"/>
                </a:solidFill>
                <a:latin typeface="나눔고딕코딩"/>
                <a:ea typeface="나눔고딕코딩"/>
              </a:rPr>
              <a:t>   &lt;</a:t>
            </a:r>
            <a:r>
              <a:rPr lang="en-US" altLang="ko-KR" sz="1400" dirty="0">
                <a:solidFill>
                  <a:srgbClr val="3F7F7F"/>
                </a:solidFill>
                <a:latin typeface="나눔고딕코딩"/>
                <a:ea typeface="나눔고딕코딩"/>
              </a:rPr>
              <a:t>item </a:t>
            </a:r>
            <a:r>
              <a:rPr lang="en-US" altLang="ko-KR" sz="14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android:drawable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"@</a:t>
            </a:r>
            <a:r>
              <a:rPr lang="en-US" altLang="ko-KR" sz="14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drawable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/</a:t>
            </a:r>
            <a:r>
              <a:rPr lang="en-US" altLang="ko-KR" sz="14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btn_cctv_top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40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나눔고딕코딩"/>
                <a:ea typeface="나눔고딕코딩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나눔고딕코딩"/>
                <a:ea typeface="나눔고딕코딩"/>
              </a:rPr>
              <a:t>selector</a:t>
            </a:r>
            <a:r>
              <a:rPr lang="en-US" altLang="ko-KR" sz="1400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  <a:endParaRPr lang="en-US" altLang="ko-KR" sz="1400" b="1" dirty="0" smtClean="0"/>
          </a:p>
          <a:p>
            <a:pPr algn="l"/>
            <a:endParaRPr lang="en-US" altLang="ko-KR" sz="1600" b="1" dirty="0"/>
          </a:p>
          <a:p>
            <a:pPr algn="l"/>
            <a:r>
              <a:rPr lang="en-US" altLang="ko-KR" sz="1600" b="1" dirty="0" smtClean="0"/>
              <a:t>1-2) </a:t>
            </a:r>
            <a:r>
              <a:rPr lang="ko-KR" altLang="en-US" sz="1600" b="1" dirty="0" smtClean="0"/>
              <a:t>레이아웃에서 이미지를 </a:t>
            </a:r>
            <a:r>
              <a:rPr lang="ko-KR" altLang="en-US" sz="1600" b="1" dirty="0" err="1" smtClean="0"/>
              <a:t>선택시</a:t>
            </a:r>
            <a:r>
              <a:rPr lang="ko-KR" altLang="en-US" sz="1600" b="1" dirty="0" smtClean="0"/>
              <a:t> 위에서 만든 </a:t>
            </a:r>
            <a:r>
              <a:rPr lang="en-US" altLang="ko-KR" sz="1600" b="1" dirty="0" err="1" smtClean="0"/>
              <a:t>cctv_control_up</a:t>
            </a:r>
            <a:r>
              <a:rPr lang="ko-KR" altLang="en-US" sz="1600" b="1" dirty="0" smtClean="0"/>
              <a:t>을 선택</a:t>
            </a:r>
            <a:endParaRPr lang="en-US" altLang="ko-KR" sz="1600" b="1" dirty="0"/>
          </a:p>
          <a:p>
            <a:pPr algn="l"/>
            <a:r>
              <a:rPr lang="en-US" altLang="ko-KR" sz="1400" u="sng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400" u="sng" dirty="0" err="1" smtClean="0">
                <a:solidFill>
                  <a:srgbClr val="3F7F7F"/>
                </a:solidFill>
                <a:latin typeface="나눔고딕코딩"/>
                <a:ea typeface="나눔고딕코딩"/>
              </a:rPr>
              <a:t>ImageButton</a:t>
            </a:r>
            <a:endParaRPr lang="en-US" altLang="ko-KR" sz="1400" u="sng" dirty="0" smtClean="0">
              <a:solidFill>
                <a:srgbClr val="3F7F7F"/>
              </a:solidFill>
              <a:latin typeface="나눔고딕코딩"/>
              <a:ea typeface="나눔고딕코딩"/>
            </a:endParaRPr>
          </a:p>
          <a:p>
            <a:pPr algn="l"/>
            <a:r>
              <a:rPr lang="en-US" altLang="ko-KR" sz="1400" u="sng" dirty="0" smtClean="0">
                <a:solidFill>
                  <a:srgbClr val="3F7F7F"/>
                </a:solidFill>
                <a:latin typeface="나눔고딕코딩"/>
                <a:ea typeface="나눔고딕코딩"/>
              </a:rPr>
              <a:t>	</a:t>
            </a:r>
            <a:r>
              <a:rPr lang="en-US" altLang="ko-KR" sz="1400" dirty="0" err="1" smtClean="0">
                <a:solidFill>
                  <a:srgbClr val="7F007F"/>
                </a:solidFill>
                <a:latin typeface="나눔고딕코딩"/>
                <a:ea typeface="나눔고딕코딩"/>
              </a:rPr>
              <a:t>android:layout_width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pPr algn="l"/>
            <a:r>
              <a:rPr lang="en-US" altLang="ko-KR" sz="1400" dirty="0">
                <a:latin typeface="나눔고딕코딩"/>
                <a:ea typeface="나눔고딕코딩"/>
              </a:rPr>
              <a:t>         </a:t>
            </a:r>
            <a:r>
              <a:rPr lang="en-US" altLang="ko-KR" sz="1400" dirty="0" err="1" smtClean="0">
                <a:solidFill>
                  <a:srgbClr val="7F007F"/>
                </a:solidFill>
                <a:latin typeface="나눔고딕코딩"/>
                <a:ea typeface="나눔고딕코딩"/>
              </a:rPr>
              <a:t>android:layout_height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wrap_content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</a:p>
          <a:p>
            <a:pPr algn="l"/>
            <a:r>
              <a:rPr lang="en-US" altLang="ko-KR" sz="1400" dirty="0">
                <a:latin typeface="나눔고딕코딩"/>
                <a:ea typeface="나눔고딕코딩"/>
              </a:rPr>
              <a:t>         </a:t>
            </a:r>
            <a:r>
              <a:rPr lang="en-US" altLang="ko-KR" sz="1400" dirty="0" err="1" smtClean="0">
                <a:solidFill>
                  <a:srgbClr val="7F007F"/>
                </a:solidFill>
                <a:latin typeface="나눔고딕코딩"/>
                <a:ea typeface="나눔고딕코딩"/>
              </a:rPr>
              <a:t>android:layout_alignParentTop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"true"</a:t>
            </a:r>
          </a:p>
          <a:p>
            <a:pPr algn="l"/>
            <a:r>
              <a:rPr lang="en-US" altLang="ko-KR" sz="1400" dirty="0">
                <a:latin typeface="나눔고딕코딩"/>
                <a:ea typeface="나눔고딕코딩"/>
              </a:rPr>
              <a:t>         </a:t>
            </a:r>
            <a:r>
              <a:rPr lang="en-US" altLang="ko-KR" sz="1400" dirty="0" err="1" smtClean="0">
                <a:solidFill>
                  <a:srgbClr val="7F007F"/>
                </a:solidFill>
                <a:latin typeface="나눔고딕코딩"/>
                <a:ea typeface="나눔고딕코딩"/>
              </a:rPr>
              <a:t>android:layout_centerHorizontal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"true"</a:t>
            </a:r>
          </a:p>
          <a:p>
            <a:pPr algn="l"/>
            <a:r>
              <a:rPr lang="en-US" altLang="ko-KR" sz="1400" dirty="0">
                <a:latin typeface="나눔고딕코딩"/>
                <a:ea typeface="나눔고딕코딩"/>
              </a:rPr>
              <a:t>         </a:t>
            </a:r>
            <a:r>
              <a:rPr lang="en-US" altLang="ko-KR" sz="1400" dirty="0" err="1" smtClean="0">
                <a:solidFill>
                  <a:srgbClr val="7F007F"/>
                </a:solidFill>
                <a:latin typeface="나눔고딕코딩"/>
                <a:ea typeface="나눔고딕코딩"/>
              </a:rPr>
              <a:t>android:background</a:t>
            </a:r>
            <a:r>
              <a:rPr lang="en-US" altLang="ko-KR" sz="1400" b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400" b="1" i="1" dirty="0">
                <a:solidFill>
                  <a:srgbClr val="2A00FF"/>
                </a:solidFill>
                <a:latin typeface="나눔고딕코딩"/>
                <a:ea typeface="나눔고딕코딩"/>
              </a:rPr>
              <a:t>"@</a:t>
            </a:r>
            <a:r>
              <a:rPr lang="en-US" altLang="ko-KR" sz="1400" b="1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drawable</a:t>
            </a:r>
            <a:r>
              <a:rPr lang="en-US" altLang="ko-KR" sz="1400" b="1" i="1" dirty="0">
                <a:solidFill>
                  <a:srgbClr val="2A00FF"/>
                </a:solidFill>
                <a:latin typeface="나눔고딕코딩"/>
                <a:ea typeface="나눔고딕코딩"/>
              </a:rPr>
              <a:t>/</a:t>
            </a:r>
            <a:r>
              <a:rPr lang="en-US" altLang="ko-KR" sz="1400" b="1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cctv_control_up</a:t>
            </a:r>
            <a:r>
              <a:rPr lang="en-US" altLang="ko-KR" sz="1400" b="1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40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  <a:endParaRPr lang="en-US" altLang="ko-KR" sz="1400" b="1" dirty="0" smtClean="0"/>
          </a:p>
          <a:p>
            <a:pPr algn="l"/>
            <a:r>
              <a:rPr lang="en-US" altLang="ko-KR" sz="1600" b="1" dirty="0"/>
              <a:t>	</a:t>
            </a:r>
            <a:endParaRPr lang="en-US" altLang="ko-KR" sz="1600" b="1" dirty="0" smtClean="0"/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99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61702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화면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만들기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2 –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shap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을 이용한 둥근 모서리 만들기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645911" y="2241674"/>
            <a:ext cx="5710809" cy="3649379"/>
            <a:chOff x="1619672" y="764704"/>
            <a:chExt cx="5710809" cy="364937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667"/>
            <a:stretch/>
          </p:blipFill>
          <p:spPr>
            <a:xfrm>
              <a:off x="2457585" y="1484784"/>
              <a:ext cx="3857625" cy="1600200"/>
            </a:xfrm>
            <a:prstGeom prst="rect">
              <a:avLst/>
            </a:prstGeom>
          </p:spPr>
        </p:pic>
        <p:cxnSp>
          <p:nvCxnSpPr>
            <p:cNvPr id="9" name="직선 화살표 연결선 8"/>
            <p:cNvCxnSpPr/>
            <p:nvPr/>
          </p:nvCxnSpPr>
          <p:spPr>
            <a:xfrm flipH="1" flipV="1">
              <a:off x="3275856" y="1287924"/>
              <a:ext cx="206992" cy="9645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445354" y="764704"/>
              <a:ext cx="2307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Shape </a:t>
              </a:r>
              <a:r>
                <a:rPr lang="ko-KR" altLang="en-US" sz="1400" dirty="0" smtClean="0"/>
                <a:t>으로 </a:t>
              </a:r>
              <a:r>
                <a:rPr lang="ko-KR" altLang="en-US" sz="1400" dirty="0" err="1" smtClean="0"/>
                <a:t>둥근모서리의</a:t>
              </a:r>
              <a:r>
                <a:rPr lang="ko-KR" altLang="en-US" sz="1400" dirty="0" smtClean="0"/>
                <a:t> 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테두리 구현</a:t>
              </a:r>
              <a:endParaRPr lang="ko-KR" altLang="en-US" sz="1400" dirty="0"/>
            </a:p>
          </p:txBody>
        </p:sp>
        <p:cxnSp>
          <p:nvCxnSpPr>
            <p:cNvPr id="11" name="직선 화살표 연결선 10"/>
            <p:cNvCxnSpPr>
              <a:endCxn id="12" idx="0"/>
            </p:cNvCxnSpPr>
            <p:nvPr/>
          </p:nvCxnSpPr>
          <p:spPr>
            <a:xfrm flipH="1">
              <a:off x="2281873" y="2817222"/>
              <a:ext cx="417919" cy="3726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619672" y="3189895"/>
              <a:ext cx="132440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홍길동을 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이미지하단에 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겹쳐서 배치</a:t>
              </a:r>
              <a:endParaRPr lang="ko-KR" altLang="en-US" sz="1400" dirty="0"/>
            </a:p>
          </p:txBody>
        </p:sp>
        <p:sp>
          <p:nvSpPr>
            <p:cNvPr id="13" name="오른쪽 중괄호 12"/>
            <p:cNvSpPr/>
            <p:nvPr/>
          </p:nvSpPr>
          <p:spPr>
            <a:xfrm>
              <a:off x="6387218" y="2284884"/>
              <a:ext cx="345022" cy="6400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32240" y="2284884"/>
              <a:ext cx="5982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65dp</a:t>
              </a:r>
              <a:endParaRPr lang="ko-KR" altLang="en-US" sz="1400" dirty="0"/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5148064" y="2855940"/>
              <a:ext cx="138857" cy="4580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382949" y="3275309"/>
              <a:ext cx="34034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i="1" u="sng" dirty="0"/>
                <a:t>객체지향개념을 완전히 이해할 수 있도록 원리중심으로 </a:t>
              </a:r>
              <a:endParaRPr lang="en-US" altLang="ko-KR" sz="1000" i="1" u="sng" dirty="0" smtClean="0"/>
            </a:p>
            <a:p>
              <a:r>
                <a:rPr lang="ko-KR" altLang="en-US" sz="1000" i="1" u="sng" dirty="0" smtClean="0"/>
                <a:t>설명하고 </a:t>
              </a:r>
              <a:r>
                <a:rPr lang="ko-KR" altLang="en-US" sz="1000" i="1" u="sng" dirty="0"/>
                <a:t>있으며</a:t>
              </a:r>
              <a:r>
                <a:rPr lang="en-US" altLang="ko-KR" sz="1000" i="1" u="sng" dirty="0"/>
                <a:t>, </a:t>
              </a:r>
              <a:r>
                <a:rPr lang="en-US" altLang="ko-KR" sz="1000" i="1" u="sng" dirty="0" smtClean="0"/>
                <a:t> </a:t>
              </a:r>
              <a:r>
                <a:rPr lang="ko-KR" altLang="en-US" sz="1000" i="1" u="sng" dirty="0" smtClean="0"/>
                <a:t>부록으로 </a:t>
              </a:r>
              <a:r>
                <a:rPr lang="ko-KR" altLang="en-US" sz="1000" i="1" u="sng" dirty="0"/>
                <a:t>별책 </a:t>
              </a:r>
              <a:r>
                <a:rPr lang="ko-KR" altLang="en-US" sz="1000" i="1" u="sng" dirty="0" smtClean="0"/>
                <a:t>강의발표자료를 한</a:t>
              </a:r>
              <a:r>
                <a:rPr lang="ko-KR" altLang="en-US" sz="1000" i="1" u="sng" dirty="0"/>
                <a:t>다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31840" y="3675419"/>
              <a:ext cx="410400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 smtClean="0"/>
                <a:t>TextView</a:t>
              </a:r>
              <a:r>
                <a:rPr lang="ko-KR" altLang="en-US" sz="1400" dirty="0" smtClean="0"/>
                <a:t>에 위 문장을 넣되</a:t>
              </a:r>
              <a:r>
                <a:rPr lang="en-US" altLang="ko-KR" sz="1400" dirty="0" smtClean="0"/>
                <a:t>, </a:t>
              </a:r>
            </a:p>
            <a:p>
              <a:r>
                <a:rPr lang="ko-KR" altLang="en-US" sz="1400" dirty="0" err="1" smtClean="0"/>
                <a:t>한줄로</a:t>
              </a:r>
              <a:r>
                <a:rPr lang="ko-KR" altLang="en-US" sz="1400" dirty="0" smtClean="0"/>
                <a:t> 표시하고 </a:t>
              </a:r>
              <a:r>
                <a:rPr lang="ko-KR" altLang="en-US" sz="1400" dirty="0" err="1" smtClean="0"/>
                <a:t>한줄이</a:t>
              </a:r>
              <a:r>
                <a:rPr lang="ko-KR" altLang="en-US" sz="1400" dirty="0" smtClean="0"/>
                <a:t> 넘어가면 </a:t>
              </a:r>
              <a:r>
                <a:rPr lang="en-US" altLang="ko-KR" sz="1400" dirty="0" smtClean="0"/>
                <a:t>… </a:t>
              </a:r>
              <a:r>
                <a:rPr lang="ko-KR" altLang="en-US" sz="1400" dirty="0" smtClean="0"/>
                <a:t>으로 자른다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해상도가 </a:t>
              </a:r>
              <a:r>
                <a:rPr lang="en-US" altLang="ko-KR" sz="1400" dirty="0" smtClean="0"/>
                <a:t>FHD, HD </a:t>
              </a:r>
              <a:r>
                <a:rPr lang="ko-KR" altLang="en-US" sz="1400" dirty="0" smtClean="0"/>
                <a:t>로 변경해도 유지되어야 한다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83568" y="836712"/>
            <a:ext cx="4134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res/layout </a:t>
            </a:r>
            <a:r>
              <a:rPr lang="ko-KR" altLang="en-US" dirty="0" smtClean="0"/>
              <a:t>아래에 </a:t>
            </a:r>
            <a:r>
              <a:rPr lang="en-US" altLang="ko-KR" dirty="0" smtClean="0"/>
              <a:t>item_book.xml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444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67580"/>
            <a:ext cx="8666190" cy="376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99591" y="3419708"/>
            <a:ext cx="7992889" cy="2610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29878" y="6228020"/>
            <a:ext cx="640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 안에 글자를 중앙 정렬하기 위해서 </a:t>
            </a:r>
            <a:r>
              <a:rPr lang="en-US" altLang="ko-KR" dirty="0" smtClean="0"/>
              <a:t>Relative</a:t>
            </a:r>
            <a:r>
              <a:rPr lang="ko-KR" altLang="en-US" dirty="0" smtClean="0"/>
              <a:t>로 감싼다</a:t>
            </a:r>
            <a:endParaRPr lang="ko-KR" altLang="en-US" dirty="0"/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3567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화면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만들기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11760" y="3096668"/>
            <a:ext cx="2736304" cy="257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427984" y="2047848"/>
            <a:ext cx="720666" cy="9491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824279" y="836712"/>
            <a:ext cx="5996571" cy="10156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&lt;?xml version=</a:t>
            </a:r>
            <a:r>
              <a:rPr lang="en-US" altLang="ko-KR" sz="1200" i="1" dirty="0"/>
              <a:t>"1.0" encoding="utf-8"?&gt;</a:t>
            </a:r>
          </a:p>
          <a:p>
            <a:r>
              <a:rPr lang="en-US" altLang="ko-KR" sz="1200" dirty="0"/>
              <a:t>&lt;shape </a:t>
            </a:r>
            <a:r>
              <a:rPr lang="en-US" altLang="ko-KR" sz="1200" dirty="0" err="1"/>
              <a:t>xmlns:android</a:t>
            </a:r>
            <a:r>
              <a:rPr lang="en-US" altLang="ko-KR" sz="1200" dirty="0"/>
              <a:t>=</a:t>
            </a:r>
            <a:r>
              <a:rPr lang="en-US" altLang="ko-KR" sz="1200" i="1" dirty="0"/>
              <a:t>"http://schemas.android.com/</a:t>
            </a:r>
            <a:r>
              <a:rPr lang="en-US" altLang="ko-KR" sz="1200" i="1" dirty="0" err="1"/>
              <a:t>apk</a:t>
            </a:r>
            <a:r>
              <a:rPr lang="en-US" altLang="ko-KR" sz="1200" i="1" dirty="0"/>
              <a:t>/res/android" &gt;</a:t>
            </a:r>
          </a:p>
          <a:p>
            <a:r>
              <a:rPr lang="en-US" altLang="ko-KR" sz="1200" dirty="0"/>
              <a:t>    &lt;corners </a:t>
            </a:r>
            <a:r>
              <a:rPr lang="en-US" altLang="ko-KR" sz="1200" dirty="0" err="1"/>
              <a:t>android:radius</a:t>
            </a:r>
            <a:r>
              <a:rPr lang="en-US" altLang="ko-KR" sz="1200" dirty="0"/>
              <a:t>=</a:t>
            </a:r>
            <a:r>
              <a:rPr lang="en-US" altLang="ko-KR" sz="1200" i="1" dirty="0"/>
              <a:t>"10dp"/&gt;</a:t>
            </a:r>
          </a:p>
          <a:p>
            <a:r>
              <a:rPr lang="en-US" altLang="ko-KR" sz="1200" dirty="0"/>
              <a:t>    &lt;stroke </a:t>
            </a:r>
            <a:r>
              <a:rPr lang="en-US" altLang="ko-KR" sz="1200" dirty="0" err="1"/>
              <a:t>android:color</a:t>
            </a:r>
            <a:r>
              <a:rPr lang="en-US" altLang="ko-KR" sz="1200" dirty="0"/>
              <a:t>=</a:t>
            </a:r>
            <a:r>
              <a:rPr lang="en-US" altLang="ko-KR" sz="1200" i="1" dirty="0"/>
              <a:t>"#AB2188" </a:t>
            </a:r>
            <a:r>
              <a:rPr lang="en-US" altLang="ko-KR" sz="1200" i="1" dirty="0" err="1"/>
              <a:t>android:width</a:t>
            </a:r>
            <a:r>
              <a:rPr lang="en-US" altLang="ko-KR" sz="1200" i="1" dirty="0"/>
              <a:t>="3dp"/&gt;</a:t>
            </a:r>
          </a:p>
          <a:p>
            <a:r>
              <a:rPr lang="en-US" altLang="ko-KR" sz="1200" dirty="0"/>
              <a:t>&lt;/shape&gt;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145832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268759"/>
            <a:ext cx="8064897" cy="4500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3567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화면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만들기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257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 txBox="1">
            <a:spLocks/>
          </p:cNvSpPr>
          <p:nvPr/>
        </p:nvSpPr>
        <p:spPr>
          <a:xfrm>
            <a:off x="323528" y="980728"/>
            <a:ext cx="8568952" cy="273630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* </a:t>
            </a:r>
            <a:r>
              <a:rPr lang="ko-KR" altLang="en-US" sz="1600" b="1" dirty="0" smtClean="0"/>
              <a:t>나인패치 이미지를 적용하지 않고 이미지 없이 둥근 모서리 버튼 만들기</a:t>
            </a:r>
            <a:endParaRPr lang="en-US" altLang="ko-KR" sz="1600" b="1" dirty="0" smtClean="0"/>
          </a:p>
          <a:p>
            <a:pPr algn="l"/>
            <a:endParaRPr lang="en-US" altLang="ko-KR" sz="1600" b="1" dirty="0" smtClean="0"/>
          </a:p>
          <a:p>
            <a:pPr marL="342900" indent="-342900" algn="l">
              <a:buAutoNum type="arabicParenR"/>
            </a:pPr>
            <a:r>
              <a:rPr lang="en-US" altLang="ko-KR" sz="1600" b="1" dirty="0" smtClean="0"/>
              <a:t>res/</a:t>
            </a:r>
            <a:r>
              <a:rPr lang="en-US" altLang="ko-KR" sz="1600" b="1" dirty="0" err="1" smtClean="0"/>
              <a:t>drawable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폴더에  </a:t>
            </a:r>
            <a:r>
              <a:rPr lang="en-US" altLang="ko-KR" sz="1600" b="1" dirty="0" smtClean="0"/>
              <a:t>shape </a:t>
            </a:r>
            <a:r>
              <a:rPr lang="ko-KR" altLang="en-US" sz="1600" b="1" dirty="0" smtClean="0"/>
              <a:t>만들기</a:t>
            </a:r>
            <a:endParaRPr lang="en-US" altLang="ko-KR" sz="1600" b="1" dirty="0" smtClean="0"/>
          </a:p>
          <a:p>
            <a:pPr algn="l"/>
            <a:r>
              <a:rPr lang="en-US" altLang="ko-KR" sz="1600" b="1" dirty="0" smtClean="0"/>
              <a:t>New -&gt; Android Xml file -&gt; </a:t>
            </a:r>
            <a:r>
              <a:rPr lang="ko-KR" altLang="en-US" sz="1600" b="1" dirty="0" err="1" smtClean="0"/>
              <a:t>화일명을</a:t>
            </a:r>
            <a:r>
              <a:rPr lang="ko-KR" altLang="en-US" sz="1600" b="1" dirty="0" smtClean="0"/>
              <a:t> </a:t>
            </a:r>
            <a:r>
              <a:rPr lang="en-US" altLang="ko-KR" sz="1600" b="1" dirty="0" err="1" smtClean="0"/>
              <a:t>custom_background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하단에서 </a:t>
            </a:r>
            <a:r>
              <a:rPr lang="en-US" altLang="ko-KR" sz="1600" b="1" dirty="0" smtClean="0"/>
              <a:t>shape </a:t>
            </a:r>
            <a:r>
              <a:rPr lang="ko-KR" altLang="en-US" sz="1600" b="1" dirty="0" smtClean="0"/>
              <a:t>선택 </a:t>
            </a:r>
            <a:endParaRPr lang="en-US" altLang="ko-KR" sz="1600" b="1" dirty="0" smtClean="0"/>
          </a:p>
          <a:p>
            <a:pPr algn="l"/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안보이면 상단 </a:t>
            </a:r>
            <a:r>
              <a:rPr lang="en-US" altLang="ko-KR" sz="1600" b="1" dirty="0" smtClean="0"/>
              <a:t>resource type</a:t>
            </a:r>
            <a:r>
              <a:rPr lang="ko-KR" altLang="en-US" sz="1600" b="1" dirty="0" smtClean="0"/>
              <a:t>을 </a:t>
            </a:r>
            <a:r>
              <a:rPr lang="en-US" altLang="ko-KR" sz="1600" b="1" dirty="0" smtClean="0"/>
              <a:t>shape</a:t>
            </a:r>
            <a:r>
              <a:rPr lang="ko-KR" altLang="en-US" sz="1600" b="1" dirty="0" smtClean="0"/>
              <a:t>으로 선택</a:t>
            </a:r>
            <a:r>
              <a:rPr lang="en-US" altLang="ko-KR" sz="1600" b="1" dirty="0" smtClean="0"/>
              <a:t>)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나눔고딕코딩"/>
                <a:ea typeface="나눔고딕코딩"/>
              </a:rPr>
              <a:t>&lt;?</a:t>
            </a:r>
            <a:r>
              <a:rPr lang="en-US" altLang="ko-KR" sz="1400" dirty="0">
                <a:solidFill>
                  <a:srgbClr val="3F7F7F"/>
                </a:solidFill>
                <a:latin typeface="나눔고딕코딩"/>
                <a:ea typeface="나눔고딕코딩"/>
              </a:rPr>
              <a:t>xml </a:t>
            </a:r>
            <a:r>
              <a:rPr lang="en-US" altLang="ko-KR" sz="1400" dirty="0">
                <a:solidFill>
                  <a:srgbClr val="7F007F"/>
                </a:solidFill>
                <a:latin typeface="나눔고딕코딩"/>
                <a:ea typeface="나눔고딕코딩"/>
              </a:rPr>
              <a:t>version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"1.0" </a:t>
            </a:r>
            <a:r>
              <a:rPr lang="en-US" altLang="ko-KR" sz="1400" i="1" dirty="0">
                <a:solidFill>
                  <a:srgbClr val="7F007F"/>
                </a:solidFill>
                <a:latin typeface="나눔고딕코딩"/>
                <a:ea typeface="나눔고딕코딩"/>
              </a:rPr>
              <a:t>encoding</a:t>
            </a:r>
            <a:r>
              <a:rPr lang="en-US" altLang="ko-KR" sz="140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"utf-8"</a:t>
            </a:r>
            <a:r>
              <a:rPr lang="en-US" altLang="ko-KR" sz="1400" i="1" dirty="0">
                <a:solidFill>
                  <a:srgbClr val="008080"/>
                </a:solidFill>
                <a:latin typeface="나눔고딕코딩"/>
                <a:ea typeface="나눔고딕코딩"/>
              </a:rPr>
              <a:t>?&gt;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나눔고딕코딩"/>
                <a:ea typeface="나눔고딕코딩"/>
              </a:rPr>
              <a:t>shape </a:t>
            </a:r>
            <a:r>
              <a:rPr lang="en-US" altLang="ko-KR" sz="14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xmlns:android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"http://schemas.android.com/</a:t>
            </a:r>
            <a:r>
              <a:rPr lang="en-US" altLang="ko-KR" sz="14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apk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/res/android" </a:t>
            </a:r>
            <a:r>
              <a:rPr lang="en-US" altLang="ko-KR" sz="1400" i="1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4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나눔고딕코딩"/>
                <a:ea typeface="나눔고딕코딩"/>
              </a:rPr>
              <a:t>solid </a:t>
            </a:r>
            <a:r>
              <a:rPr lang="en-US" altLang="ko-KR" sz="14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android:color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"#121212" </a:t>
            </a:r>
            <a:r>
              <a:rPr lang="en-US" altLang="ko-KR" sz="140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4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나눔고딕코딩"/>
                <a:ea typeface="나눔고딕코딩"/>
              </a:rPr>
              <a:t>corners </a:t>
            </a:r>
            <a:r>
              <a:rPr lang="en-US" altLang="ko-KR" sz="14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android:radius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"10dp"</a:t>
            </a:r>
            <a:r>
              <a:rPr lang="en-US" altLang="ko-KR" sz="140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   </a:t>
            </a:r>
            <a:r>
              <a:rPr lang="en-US" altLang="ko-KR" sz="14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나눔고딕코딩"/>
                <a:ea typeface="나눔고딕코딩"/>
              </a:rPr>
              <a:t>stroke </a:t>
            </a:r>
            <a:r>
              <a:rPr lang="en-US" altLang="ko-KR" sz="14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android:color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"#121212" </a:t>
            </a:r>
            <a:r>
              <a:rPr lang="en-US" altLang="ko-KR" sz="1400" i="1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android:width</a:t>
            </a:r>
            <a:r>
              <a:rPr lang="en-US" altLang="ko-KR" sz="1400" i="1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"5dp"</a:t>
            </a:r>
            <a:r>
              <a:rPr lang="en-US" altLang="ko-KR" sz="140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나눔고딕코딩"/>
                <a:ea typeface="나눔고딕코딩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나눔고딕코딩"/>
                <a:ea typeface="나눔고딕코딩"/>
              </a:rPr>
              <a:t>shape</a:t>
            </a:r>
            <a:r>
              <a:rPr lang="en-US" altLang="ko-KR" sz="1400" dirty="0" smtClean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pPr algn="l"/>
            <a:endParaRPr lang="en-US" altLang="ko-KR" sz="1600" b="1" dirty="0"/>
          </a:p>
          <a:p>
            <a:pPr algn="l"/>
            <a:r>
              <a:rPr lang="en-US" altLang="ko-KR" sz="1600" b="1" dirty="0" smtClean="0"/>
              <a:t>2) </a:t>
            </a:r>
            <a:r>
              <a:rPr lang="ko-KR" altLang="en-US" sz="1600" b="1" dirty="0" smtClean="0"/>
              <a:t>레이아웃에서 </a:t>
            </a:r>
            <a:r>
              <a:rPr lang="en-US" altLang="ko-KR" sz="1600" b="1" dirty="0" err="1" smtClean="0"/>
              <a:t>backgournd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속성을 </a:t>
            </a:r>
            <a:r>
              <a:rPr lang="en-US" altLang="ko-KR" sz="1600" b="1" dirty="0" smtClean="0"/>
              <a:t>@</a:t>
            </a:r>
            <a:r>
              <a:rPr lang="en-US" altLang="ko-KR" sz="1600" b="1" dirty="0" err="1" smtClean="0"/>
              <a:t>drawable</a:t>
            </a:r>
            <a:r>
              <a:rPr lang="en-US" altLang="ko-KR" sz="1600" b="1" dirty="0" smtClean="0"/>
              <a:t>/</a:t>
            </a:r>
            <a:r>
              <a:rPr lang="en-US" altLang="ko-KR" sz="1600" b="1" dirty="0" err="1" smtClean="0"/>
              <a:t>custom_background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로 변경</a:t>
            </a:r>
            <a:endParaRPr lang="en-US" altLang="ko-KR" sz="1600" b="1" dirty="0"/>
          </a:p>
          <a:p>
            <a:pPr algn="l"/>
            <a:r>
              <a:rPr lang="en-US" altLang="ko-KR" sz="1600" b="1" dirty="0"/>
              <a:t>	</a:t>
            </a:r>
            <a:endParaRPr lang="en-US" altLang="ko-KR" sz="16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0" r="36806" b="58099"/>
          <a:stretch/>
        </p:blipFill>
        <p:spPr>
          <a:xfrm>
            <a:off x="3131840" y="4221088"/>
            <a:ext cx="2600325" cy="1892821"/>
          </a:xfrm>
          <a:prstGeom prst="rect">
            <a:avLst/>
          </a:prstGeom>
        </p:spPr>
      </p:pic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67544" y="188640"/>
            <a:ext cx="13933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Shape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이해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42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 txBox="1">
            <a:spLocks/>
          </p:cNvSpPr>
          <p:nvPr/>
        </p:nvSpPr>
        <p:spPr>
          <a:xfrm>
            <a:off x="3527997" y="2381399"/>
            <a:ext cx="2540958" cy="172819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400" b="1" dirty="0" smtClean="0"/>
              <a:t>solid : </a:t>
            </a:r>
            <a:r>
              <a:rPr lang="ko-KR" altLang="en-US" sz="1400" b="1" dirty="0" smtClean="0"/>
              <a:t>단색 채우기</a:t>
            </a:r>
            <a:endParaRPr lang="en-US" altLang="ko-KR" sz="1400" b="1" dirty="0" smtClean="0"/>
          </a:p>
          <a:p>
            <a:pPr algn="l"/>
            <a:r>
              <a:rPr lang="en-US" altLang="ko-KR" sz="1400" b="1" dirty="0" smtClean="0"/>
              <a:t>gradient : 2</a:t>
            </a:r>
            <a:r>
              <a:rPr lang="ko-KR" altLang="en-US" sz="1400" b="1" dirty="0" smtClean="0"/>
              <a:t>가지 이상 색깔로 채우기</a:t>
            </a:r>
            <a:endParaRPr lang="en-US" altLang="ko-KR" sz="1400" b="1" dirty="0" smtClean="0"/>
          </a:p>
          <a:p>
            <a:pPr algn="l"/>
            <a:endParaRPr lang="en-US" altLang="ko-KR" sz="1400" b="1" dirty="0"/>
          </a:p>
          <a:p>
            <a:pPr algn="l"/>
            <a:r>
              <a:rPr lang="en-US" altLang="ko-KR" sz="1400" b="1" dirty="0" smtClean="0"/>
              <a:t>stroke : </a:t>
            </a:r>
            <a:r>
              <a:rPr lang="ko-KR" altLang="en-US" sz="1400" b="1" dirty="0" smtClean="0"/>
              <a:t>테두리 그리기</a:t>
            </a:r>
            <a:endParaRPr lang="en-US" altLang="ko-KR" sz="1400" b="1" dirty="0" smtClean="0"/>
          </a:p>
          <a:p>
            <a:pPr algn="l"/>
            <a:r>
              <a:rPr lang="en-US" altLang="ko-KR" sz="1400" b="1" dirty="0" smtClean="0"/>
              <a:t>corner : </a:t>
            </a:r>
            <a:r>
              <a:rPr lang="ko-KR" altLang="en-US" sz="1400" b="1" dirty="0" smtClean="0"/>
              <a:t>코너 둥글게 하기</a:t>
            </a:r>
            <a:endParaRPr lang="en-US" altLang="ko-KR" sz="1400" b="1" dirty="0" smtClean="0"/>
          </a:p>
          <a:p>
            <a:pPr algn="l"/>
            <a:endParaRPr lang="en-US" altLang="ko-KR" sz="1400" b="1" dirty="0"/>
          </a:p>
          <a:p>
            <a:pPr algn="l"/>
            <a:endParaRPr lang="en-US" altLang="ko-KR" sz="1400" b="1" dirty="0"/>
          </a:p>
          <a:p>
            <a:pPr algn="l"/>
            <a:endParaRPr lang="en-US" altLang="ko-KR" sz="1400" b="1" dirty="0" smtClean="0"/>
          </a:p>
          <a:p>
            <a:pPr algn="l"/>
            <a:endParaRPr lang="en-US" altLang="ko-KR" sz="1400" b="1" dirty="0"/>
          </a:p>
          <a:p>
            <a:pPr algn="l"/>
            <a:endParaRPr lang="en-US" altLang="ko-KR" sz="1400" b="1" dirty="0" smtClean="0"/>
          </a:p>
          <a:p>
            <a:pPr algn="l"/>
            <a:r>
              <a:rPr lang="en-US" altLang="ko-KR" sz="1400" b="1" dirty="0"/>
              <a:t>	</a:t>
            </a:r>
            <a:endParaRPr lang="en-US" altLang="ko-KR" sz="1400" b="1" dirty="0" smtClean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0" t="13300" r="69213" b="10253"/>
          <a:stretch/>
        </p:blipFill>
        <p:spPr bwMode="auto">
          <a:xfrm>
            <a:off x="467544" y="797223"/>
            <a:ext cx="2736122" cy="4554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H="1">
            <a:off x="2699792" y="2597423"/>
            <a:ext cx="1014634" cy="772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3001552" y="3389511"/>
            <a:ext cx="613666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3131840" y="3605535"/>
            <a:ext cx="48337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8" t="13992" r="69222" b="10681"/>
          <a:stretch/>
        </p:blipFill>
        <p:spPr bwMode="auto">
          <a:xfrm>
            <a:off x="5937532" y="797223"/>
            <a:ext cx="2769566" cy="46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6" name="직선 화살표 연결선 35"/>
          <p:cNvCxnSpPr/>
          <p:nvPr/>
        </p:nvCxnSpPr>
        <p:spPr>
          <a:xfrm>
            <a:off x="4283968" y="2813447"/>
            <a:ext cx="1944216" cy="18054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67544" y="188640"/>
            <a:ext cx="13933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Shape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이해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6323" y="5805264"/>
            <a:ext cx="82395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err="1" smtClean="0"/>
              <a:t>커스텀</a:t>
            </a:r>
            <a:r>
              <a:rPr lang="ko-KR" altLang="en-US" dirty="0" smtClean="0"/>
              <a:t> 토스트 만들기</a:t>
            </a:r>
            <a:r>
              <a:rPr lang="en-US" altLang="ko-KR" dirty="0" smtClean="0"/>
              <a:t>(inflator + </a:t>
            </a:r>
            <a:r>
              <a:rPr lang="ko-KR" altLang="en-US" dirty="0" err="1" smtClean="0"/>
              <a:t>동적뷰생성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http</a:t>
            </a:r>
            <a:r>
              <a:rPr lang="en-US" altLang="ko-KR" dirty="0"/>
              <a:t>://developer.android.com/intl/ko/guide/topics/ui/notifiers/toasts.html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212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539552" y="764704"/>
            <a:ext cx="7992888" cy="468052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* </a:t>
            </a:r>
            <a:r>
              <a:rPr lang="ko-KR" altLang="en-US" sz="1600" b="1" dirty="0" smtClean="0"/>
              <a:t>익명 클래스 문법</a:t>
            </a:r>
            <a:endParaRPr lang="en-US" altLang="ko-KR" sz="1600" b="1" dirty="0" smtClean="0"/>
          </a:p>
          <a:p>
            <a:pPr algn="l"/>
            <a:r>
              <a:rPr lang="ko-KR" altLang="en-US" sz="1600" b="1" dirty="0" err="1" smtClean="0"/>
              <a:t>인스턴스</a:t>
            </a:r>
            <a:r>
              <a:rPr lang="ko-KR" altLang="en-US" sz="1600" b="1" dirty="0" smtClean="0"/>
              <a:t> 생성 문법 </a:t>
            </a:r>
            <a:r>
              <a:rPr lang="en-US" altLang="ko-KR" sz="1600" b="1" dirty="0" smtClean="0"/>
              <a:t>+ {</a:t>
            </a:r>
          </a:p>
          <a:p>
            <a:pPr algn="l"/>
            <a:r>
              <a:rPr lang="en-US" altLang="ko-KR" sz="1600" b="1" dirty="0" smtClean="0"/>
              <a:t>  </a:t>
            </a:r>
            <a:r>
              <a:rPr lang="ko-KR" altLang="en-US" sz="1600" b="1" dirty="0" smtClean="0"/>
              <a:t>함수 </a:t>
            </a:r>
            <a:r>
              <a:rPr lang="ko-KR" altLang="en-US" sz="1600" b="1" dirty="0" err="1" smtClean="0"/>
              <a:t>오버라이딩</a:t>
            </a:r>
            <a:endParaRPr lang="en-US" altLang="ko-KR" sz="1600" b="1" dirty="0"/>
          </a:p>
          <a:p>
            <a:pPr algn="l"/>
            <a:r>
              <a:rPr lang="en-US" altLang="ko-KR" sz="1600" b="1" dirty="0" smtClean="0"/>
              <a:t>};</a:t>
            </a:r>
          </a:p>
          <a:p>
            <a:pPr algn="l"/>
            <a:r>
              <a:rPr lang="ko-KR" altLang="en-US" sz="1600" b="1" dirty="0" smtClean="0"/>
              <a:t>예</a:t>
            </a:r>
            <a:r>
              <a:rPr lang="en-US" altLang="ko-KR" sz="1600" b="1" dirty="0" smtClean="0"/>
              <a:t>) </a:t>
            </a:r>
          </a:p>
          <a:p>
            <a:pPr algn="l"/>
            <a:r>
              <a:rPr lang="en-US" altLang="ko-KR" sz="1600" b="1" dirty="0" smtClean="0"/>
              <a:t>interface Movable {</a:t>
            </a:r>
          </a:p>
          <a:p>
            <a:pPr algn="l"/>
            <a:r>
              <a:rPr lang="en-US" altLang="ko-KR" sz="1600" b="1" dirty="0" smtClean="0"/>
              <a:t>   void move();</a:t>
            </a:r>
            <a:endParaRPr lang="en-US" altLang="ko-KR" sz="1600" b="1" dirty="0"/>
          </a:p>
          <a:p>
            <a:pPr algn="l"/>
            <a:r>
              <a:rPr lang="en-US" altLang="ko-KR" sz="1600" b="1" dirty="0" smtClean="0"/>
              <a:t>}</a:t>
            </a:r>
          </a:p>
          <a:p>
            <a:pPr algn="l"/>
            <a:endParaRPr lang="en-US" altLang="ko-KR" sz="1600" b="1" dirty="0"/>
          </a:p>
          <a:p>
            <a:pPr algn="l"/>
            <a:r>
              <a:rPr lang="en-US" altLang="ko-KR" sz="1600" b="1" dirty="0" smtClean="0"/>
              <a:t>Movable m = new Movable() {</a:t>
            </a:r>
          </a:p>
          <a:p>
            <a:pPr algn="l"/>
            <a:r>
              <a:rPr lang="en-US" altLang="ko-KR" sz="1600" b="1" dirty="0" smtClean="0"/>
              <a:t>   @override</a:t>
            </a:r>
          </a:p>
          <a:p>
            <a:pPr algn="l"/>
            <a:r>
              <a:rPr lang="en-US" altLang="ko-KR" sz="1600" b="1" dirty="0"/>
              <a:t> </a:t>
            </a:r>
            <a:r>
              <a:rPr lang="en-US" altLang="ko-KR" sz="1600" b="1" dirty="0" smtClean="0"/>
              <a:t>  move() {</a:t>
            </a:r>
          </a:p>
          <a:p>
            <a:pPr algn="l"/>
            <a:r>
              <a:rPr lang="en-US" altLang="ko-KR" sz="1600" b="1" dirty="0" smtClean="0"/>
              <a:t>      //</a:t>
            </a:r>
            <a:r>
              <a:rPr lang="ko-KR" altLang="en-US" sz="1600" b="1" dirty="0" err="1" smtClean="0"/>
              <a:t>구현부</a:t>
            </a:r>
            <a:endParaRPr lang="en-US" altLang="ko-KR" sz="1600" b="1" dirty="0"/>
          </a:p>
          <a:p>
            <a:pPr algn="l"/>
            <a:r>
              <a:rPr lang="en-US" altLang="ko-KR" sz="1600" b="1" dirty="0" smtClean="0"/>
              <a:t>   }</a:t>
            </a:r>
            <a:endParaRPr lang="en-US" altLang="ko-KR" sz="1600" b="1" dirty="0"/>
          </a:p>
          <a:p>
            <a:pPr algn="l"/>
            <a:r>
              <a:rPr lang="en-US" altLang="ko-KR" sz="1600" b="1" dirty="0" smtClean="0"/>
              <a:t>};</a:t>
            </a:r>
          </a:p>
          <a:p>
            <a:pPr algn="l"/>
            <a:endParaRPr lang="en-US" altLang="ko-KR" sz="1600" b="1" dirty="0" smtClean="0"/>
          </a:p>
          <a:p>
            <a:pPr algn="l"/>
            <a:r>
              <a:rPr lang="ko-KR" altLang="en-US" sz="1600" b="1" dirty="0" smtClean="0"/>
              <a:t>컴파일을 </a:t>
            </a:r>
            <a:r>
              <a:rPr lang="ko-KR" altLang="en-US" sz="1600" b="1" dirty="0" err="1" smtClean="0"/>
              <a:t>하게되면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OuterClass$1.class</a:t>
            </a:r>
            <a:r>
              <a:rPr lang="ko-KR" altLang="en-US" sz="1600" b="1" dirty="0" smtClean="0"/>
              <a:t>로 번호가 생성</a:t>
            </a:r>
            <a:r>
              <a:rPr lang="en-US" altLang="ko-KR" sz="1600" b="1" dirty="0" smtClean="0"/>
              <a:t>. </a:t>
            </a:r>
            <a:r>
              <a:rPr lang="ko-KR" altLang="en-US" sz="1600" b="1" dirty="0" smtClean="0"/>
              <a:t>그래서 익명클래스라고 함</a:t>
            </a:r>
            <a:r>
              <a:rPr lang="en-US" altLang="ko-KR" sz="1600" b="1" dirty="0" smtClean="0"/>
              <a:t>.</a:t>
            </a:r>
          </a:p>
          <a:p>
            <a:pPr algn="l"/>
            <a:r>
              <a:rPr lang="ko-KR" altLang="en-US" sz="1600" b="1" dirty="0" smtClean="0"/>
              <a:t>익명클래스로 생성된 </a:t>
            </a:r>
            <a:r>
              <a:rPr lang="en-US" altLang="ko-KR" sz="1600" b="1" dirty="0" smtClean="0"/>
              <a:t>m</a:t>
            </a:r>
            <a:r>
              <a:rPr lang="ko-KR" altLang="en-US" sz="1600" b="1" dirty="0" smtClean="0"/>
              <a:t>이라는 변수는 </a:t>
            </a:r>
            <a:r>
              <a:rPr lang="ko-KR" altLang="en-US" sz="1600" b="1" dirty="0" err="1" smtClean="0"/>
              <a:t>인스턴스이다</a:t>
            </a:r>
            <a:r>
              <a:rPr lang="en-US" altLang="ko-KR" sz="1600" b="1" dirty="0" smtClean="0"/>
              <a:t>.</a:t>
            </a:r>
          </a:p>
          <a:p>
            <a:pPr algn="l"/>
            <a:endParaRPr lang="en-US" altLang="ko-KR" sz="1600" b="1" dirty="0" smtClean="0"/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99942" y="188640"/>
            <a:ext cx="47772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이벤트 처리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익명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클래스 문법과 이해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10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 txBox="1">
            <a:spLocks/>
          </p:cNvSpPr>
          <p:nvPr/>
        </p:nvSpPr>
        <p:spPr>
          <a:xfrm>
            <a:off x="539552" y="764704"/>
            <a:ext cx="7992888" cy="14401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* </a:t>
            </a:r>
            <a:r>
              <a:rPr lang="ko-KR" altLang="en-US" sz="1600" b="1" dirty="0" smtClean="0"/>
              <a:t>이벤트 메커니</a:t>
            </a:r>
            <a:r>
              <a:rPr lang="ko-KR" altLang="en-US" sz="1600" b="1" dirty="0"/>
              <a:t>즘</a:t>
            </a:r>
            <a:endParaRPr lang="en-US" altLang="ko-KR" sz="1600" b="1" dirty="0" smtClean="0"/>
          </a:p>
          <a:p>
            <a:pPr algn="l"/>
            <a:r>
              <a:rPr lang="ko-KR" altLang="en-US" sz="1600" b="1" dirty="0" smtClean="0"/>
              <a:t>이벤트 </a:t>
            </a:r>
            <a:r>
              <a:rPr lang="ko-KR" altLang="en-US" sz="1600" b="1" dirty="0" err="1" smtClean="0"/>
              <a:t>발생자</a:t>
            </a:r>
            <a:endParaRPr lang="en-US" altLang="ko-KR" sz="1600" b="1" dirty="0" smtClean="0"/>
          </a:p>
          <a:p>
            <a:pPr algn="l"/>
            <a:r>
              <a:rPr lang="ko-KR" altLang="en-US" sz="1600" b="1" dirty="0" smtClean="0"/>
              <a:t>이벤트 처리자 </a:t>
            </a:r>
            <a:r>
              <a:rPr lang="en-US" altLang="ko-KR" sz="1600" b="1" dirty="0" smtClean="0"/>
              <a:t>: </a:t>
            </a:r>
            <a:r>
              <a:rPr lang="ko-KR" altLang="en-US" sz="1600" b="1" dirty="0" smtClean="0"/>
              <a:t>이벤트 </a:t>
            </a:r>
            <a:r>
              <a:rPr lang="en-US" altLang="ko-KR" sz="1600" b="1" dirty="0" smtClean="0"/>
              <a:t>Listener, </a:t>
            </a:r>
            <a:r>
              <a:rPr lang="ko-KR" altLang="en-US" sz="1600" b="1" dirty="0" smtClean="0"/>
              <a:t>이벤트 </a:t>
            </a:r>
            <a:r>
              <a:rPr lang="ko-KR" altLang="en-US" sz="1600" b="1" dirty="0" err="1" smtClean="0"/>
              <a:t>핸들러</a:t>
            </a:r>
            <a:r>
              <a:rPr lang="en-US" altLang="ko-KR" sz="1600" b="1" dirty="0" smtClean="0"/>
              <a:t>, delegator, callback</a:t>
            </a:r>
          </a:p>
          <a:p>
            <a:pPr algn="l"/>
            <a:r>
              <a:rPr lang="en-US" altLang="ko-KR" sz="1600" b="1" dirty="0" smtClean="0"/>
              <a:t>=&gt; </a:t>
            </a:r>
            <a:r>
              <a:rPr lang="ko-KR" altLang="en-US" sz="1600" b="1" dirty="0" smtClean="0"/>
              <a:t>이벤트 </a:t>
            </a:r>
            <a:r>
              <a:rPr lang="ko-KR" altLang="en-US" sz="1600" b="1" dirty="0" err="1" smtClean="0"/>
              <a:t>발생자는</a:t>
            </a:r>
            <a:r>
              <a:rPr lang="ko-KR" altLang="en-US" sz="1600" b="1" dirty="0" smtClean="0"/>
              <a:t> 이벤트 </a:t>
            </a:r>
            <a:r>
              <a:rPr lang="ko-KR" altLang="en-US" sz="1600" b="1" dirty="0" err="1" smtClean="0"/>
              <a:t>처리자에게</a:t>
            </a:r>
            <a:r>
              <a:rPr lang="ko-KR" altLang="en-US" sz="1600" b="1" dirty="0" smtClean="0"/>
              <a:t> 일을 처리하도록 맡긴다</a:t>
            </a:r>
            <a:endParaRPr lang="en-US" altLang="ko-KR" sz="1600" b="1" dirty="0" smtClean="0"/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499942" y="188640"/>
            <a:ext cx="31694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이벤트 처리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아키텍처 이해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331640" y="2041342"/>
            <a:ext cx="1330736" cy="9280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이벤트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발생자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(Button1)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148064" y="2041342"/>
            <a:ext cx="1656184" cy="10801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이벤트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처리자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</a:rPr>
              <a:t>리스너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4" name="직선 화살표 연결선 3"/>
          <p:cNvCxnSpPr>
            <a:stCxn id="2" idx="3"/>
            <a:endCxn id="6" idx="1"/>
          </p:cNvCxnSpPr>
          <p:nvPr/>
        </p:nvCxnSpPr>
        <p:spPr>
          <a:xfrm>
            <a:off x="2662376" y="2505382"/>
            <a:ext cx="2485688" cy="760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257191" y="218821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일을 맡김</a:t>
            </a:r>
            <a:endParaRPr lang="ko-KR" altLang="en-US" dirty="0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618449" y="3933056"/>
            <a:ext cx="7992888" cy="230425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* </a:t>
            </a:r>
            <a:r>
              <a:rPr lang="ko-KR" altLang="en-US" sz="1600" b="1" dirty="0" smtClean="0"/>
              <a:t>코딩 예</a:t>
            </a:r>
            <a:endParaRPr lang="en-US" altLang="ko-KR" sz="1600" b="1" dirty="0" smtClean="0"/>
          </a:p>
          <a:p>
            <a:pPr algn="l"/>
            <a:r>
              <a:rPr lang="en-US" altLang="ko-KR" sz="1600" b="1" dirty="0" smtClean="0"/>
              <a:t>//1. </a:t>
            </a:r>
            <a:r>
              <a:rPr lang="ko-KR" altLang="en-US" sz="1600" b="1" dirty="0" smtClean="0"/>
              <a:t>이벤트 </a:t>
            </a:r>
            <a:r>
              <a:rPr lang="ko-KR" altLang="en-US" sz="1600" b="1" dirty="0" err="1" smtClean="0"/>
              <a:t>리스너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처리자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대리자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일꾼</a:t>
            </a:r>
            <a:r>
              <a:rPr lang="en-US" altLang="ko-KR" sz="1600" b="1" dirty="0" smtClean="0"/>
              <a:t>)</a:t>
            </a:r>
            <a:r>
              <a:rPr lang="ko-KR" altLang="en-US" sz="1600" b="1" dirty="0" smtClean="0"/>
              <a:t> 생성 </a:t>
            </a:r>
            <a:endParaRPr lang="en-US" altLang="ko-KR" sz="1600" b="1" dirty="0"/>
          </a:p>
          <a:p>
            <a:pPr algn="l"/>
            <a:r>
              <a:rPr lang="en-US" altLang="ko-KR" sz="1600" dirty="0" err="1" smtClean="0"/>
              <a:t>Button.OnClickListener</a:t>
            </a:r>
            <a:r>
              <a:rPr lang="en-US" altLang="ko-KR" sz="1600" dirty="0" smtClean="0"/>
              <a:t> </a:t>
            </a:r>
            <a:r>
              <a:rPr lang="en-US" altLang="ko-KR" sz="1600" dirty="0" err="1"/>
              <a:t>mClickListener</a:t>
            </a:r>
            <a:r>
              <a:rPr lang="en-US" altLang="ko-KR" sz="1600" dirty="0"/>
              <a:t> = </a:t>
            </a:r>
            <a:r>
              <a:rPr lang="en-US" altLang="ko-KR" sz="1600" b="1" dirty="0"/>
              <a:t>new </a:t>
            </a:r>
            <a:r>
              <a:rPr lang="en-US" altLang="ko-KR" sz="1600" b="1" dirty="0" err="1"/>
              <a:t>Button.OnClickListener</a:t>
            </a:r>
            <a:r>
              <a:rPr lang="en-US" altLang="ko-KR" sz="1600" b="1" dirty="0"/>
              <a:t>() </a:t>
            </a:r>
            <a:r>
              <a:rPr lang="en-US" altLang="ko-KR" sz="1600" b="1" dirty="0" smtClean="0"/>
              <a:t>{</a:t>
            </a:r>
          </a:p>
          <a:p>
            <a:pPr algn="l"/>
            <a:r>
              <a:rPr lang="en-US" altLang="ko-KR" sz="1600" b="1" dirty="0" smtClean="0"/>
              <a:t>   public </a:t>
            </a:r>
            <a:r>
              <a:rPr lang="en-US" altLang="ko-KR" sz="1600" b="1" dirty="0"/>
              <a:t>void </a:t>
            </a:r>
            <a:r>
              <a:rPr lang="en-US" altLang="ko-KR" sz="1600" b="1" dirty="0" err="1"/>
              <a:t>onClick</a:t>
            </a:r>
            <a:r>
              <a:rPr lang="en-US" altLang="ko-KR" sz="1600" b="1" dirty="0"/>
              <a:t>(View v) </a:t>
            </a:r>
            <a:r>
              <a:rPr lang="en-US" altLang="ko-KR" sz="1600" b="1" dirty="0" smtClean="0"/>
              <a:t>{</a:t>
            </a:r>
          </a:p>
          <a:p>
            <a:pPr algn="l"/>
            <a:r>
              <a:rPr lang="en-US" altLang="ko-KR" sz="1600" b="1" dirty="0"/>
              <a:t> </a:t>
            </a:r>
            <a:r>
              <a:rPr lang="en-US" altLang="ko-KR" sz="1600" b="1" dirty="0" smtClean="0"/>
              <a:t>     //</a:t>
            </a:r>
            <a:r>
              <a:rPr lang="ko-KR" altLang="en-US" sz="1600" b="1" dirty="0" smtClean="0"/>
              <a:t>클릭 처리</a:t>
            </a:r>
            <a:endParaRPr lang="en-US" altLang="ko-KR" sz="1600" b="1" dirty="0" smtClean="0"/>
          </a:p>
          <a:p>
            <a:pPr algn="l"/>
            <a:r>
              <a:rPr lang="en-US" altLang="ko-KR" sz="1600" b="1" dirty="0"/>
              <a:t> </a:t>
            </a:r>
            <a:r>
              <a:rPr lang="en-US" altLang="ko-KR" sz="1600" b="1" dirty="0" smtClean="0"/>
              <a:t>  }</a:t>
            </a:r>
          </a:p>
          <a:p>
            <a:pPr algn="l"/>
            <a:r>
              <a:rPr lang="en-US" altLang="ko-KR" sz="1600" b="1" dirty="0" smtClean="0"/>
              <a:t>};</a:t>
            </a:r>
          </a:p>
          <a:p>
            <a:pPr algn="l"/>
            <a:r>
              <a:rPr lang="en-US" altLang="ko-KR" sz="1600" b="1" dirty="0" err="1" smtClean="0"/>
              <a:t>TextView</a:t>
            </a:r>
            <a:r>
              <a:rPr lang="en-US" altLang="ko-KR" sz="1600" b="1" dirty="0" smtClean="0"/>
              <a:t> tv01 = (</a:t>
            </a:r>
            <a:r>
              <a:rPr lang="en-US" altLang="ko-KR" sz="1600" b="1" dirty="0" err="1" smtClean="0"/>
              <a:t>TextView</a:t>
            </a:r>
            <a:r>
              <a:rPr lang="en-US" altLang="ko-KR" sz="1600" b="1" dirty="0" smtClean="0"/>
              <a:t>)</a:t>
            </a:r>
            <a:r>
              <a:rPr lang="en-US" altLang="ko-KR" sz="1600" b="1" dirty="0" err="1" smtClean="0"/>
              <a:t>findViewById</a:t>
            </a:r>
            <a:r>
              <a:rPr lang="en-US" altLang="ko-KR" sz="1600" b="1" dirty="0" smtClean="0"/>
              <a:t>(R.id.btn1);</a:t>
            </a:r>
          </a:p>
          <a:p>
            <a:pPr algn="l"/>
            <a:r>
              <a:rPr lang="en-US" altLang="ko-KR" sz="1600" b="1" dirty="0" smtClean="0"/>
              <a:t>//2. </a:t>
            </a:r>
            <a:r>
              <a:rPr lang="ko-KR" altLang="en-US" sz="1600" b="1" dirty="0" smtClean="0"/>
              <a:t>이벤트 발생자가 </a:t>
            </a:r>
            <a:r>
              <a:rPr lang="ko-KR" altLang="en-US" sz="1600" b="1" dirty="0" err="1" smtClean="0"/>
              <a:t>이벤트처리자에게</a:t>
            </a:r>
            <a:r>
              <a:rPr lang="ko-KR" altLang="en-US" sz="1600" b="1" dirty="0" smtClean="0"/>
              <a:t> 일을 맡김</a:t>
            </a:r>
            <a:endParaRPr lang="en-US" altLang="ko-KR" sz="1600" b="1" dirty="0" smtClean="0"/>
          </a:p>
          <a:p>
            <a:pPr algn="l"/>
            <a:r>
              <a:rPr lang="en-US" altLang="ko-KR" sz="1600" b="1" dirty="0" smtClean="0"/>
              <a:t>tv01.setOnClickListener(</a:t>
            </a:r>
            <a:r>
              <a:rPr lang="en-US" altLang="ko-KR" sz="1600" b="1" dirty="0" err="1" smtClean="0"/>
              <a:t>mClickListener</a:t>
            </a:r>
            <a:r>
              <a:rPr lang="en-US" altLang="ko-KR" sz="1600" b="1" dirty="0" smtClean="0"/>
              <a:t>);</a:t>
            </a:r>
          </a:p>
          <a:p>
            <a:pPr algn="l"/>
            <a:endParaRPr lang="en-US" altLang="ko-KR" sz="1600" b="1" dirty="0" smtClean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609161" y="3119827"/>
            <a:ext cx="1458783" cy="8132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이벤트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발생자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(TextView1)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3952945" y="2969421"/>
            <a:ext cx="1242844" cy="5281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83968" y="3205356"/>
            <a:ext cx="2229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일을 맡김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en-US" altLang="ko-KR" dirty="0" err="1" smtClean="0"/>
              <a:t>setOnClickListener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40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6853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이벤트 처리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구현 방법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467544" y="2276872"/>
            <a:ext cx="7488832" cy="388843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b="1" dirty="0" smtClean="0"/>
              <a:t>1. </a:t>
            </a:r>
            <a:r>
              <a:rPr lang="ko-KR" altLang="en-US" sz="1800" b="1" dirty="0" err="1" smtClean="0"/>
              <a:t>콜백</a:t>
            </a:r>
            <a:r>
              <a:rPr lang="ko-KR" altLang="en-US" sz="1800" b="1" dirty="0" smtClean="0"/>
              <a:t> </a:t>
            </a:r>
            <a:r>
              <a:rPr lang="ko-KR" altLang="en-US" sz="1800" b="1" dirty="0" err="1" smtClean="0"/>
              <a:t>메서드</a:t>
            </a:r>
            <a:r>
              <a:rPr lang="ko-KR" altLang="en-US" sz="1800" b="1" dirty="0" smtClean="0"/>
              <a:t> 재정의</a:t>
            </a:r>
            <a:endParaRPr lang="en-US" altLang="ko-KR" sz="1800" b="1" dirty="0" smtClean="0"/>
          </a:p>
          <a:p>
            <a:pPr algn="l"/>
            <a:endParaRPr lang="en-US" altLang="ko-KR" sz="1800" b="1" dirty="0"/>
          </a:p>
          <a:p>
            <a:pPr algn="l"/>
            <a:r>
              <a:rPr lang="en-US" altLang="ko-KR" sz="1800" b="1" dirty="0" smtClean="0"/>
              <a:t>2. </a:t>
            </a:r>
            <a:r>
              <a:rPr lang="ko-KR" altLang="en-US" sz="1800" b="1" dirty="0" err="1" smtClean="0"/>
              <a:t>리스너</a:t>
            </a:r>
            <a:r>
              <a:rPr lang="ko-KR" altLang="en-US" sz="1800" b="1" dirty="0" smtClean="0"/>
              <a:t> 인터페이스 구현</a:t>
            </a:r>
            <a:endParaRPr lang="en-US" altLang="ko-KR" sz="1800" b="1" dirty="0" smtClean="0"/>
          </a:p>
          <a:p>
            <a:pPr algn="l"/>
            <a:endParaRPr lang="en-US" altLang="ko-KR" sz="1800" b="1" dirty="0"/>
          </a:p>
          <a:p>
            <a:pPr algn="l"/>
            <a:r>
              <a:rPr lang="en-US" altLang="ko-KR" sz="1800" b="1" dirty="0" smtClean="0"/>
              <a:t>3. </a:t>
            </a:r>
            <a:r>
              <a:rPr lang="ko-KR" altLang="en-US" sz="1800" b="1" dirty="0" err="1" smtClean="0"/>
              <a:t>액티비티가</a:t>
            </a:r>
            <a:r>
              <a:rPr lang="ko-KR" altLang="en-US" sz="1800" b="1" dirty="0" smtClean="0"/>
              <a:t> </a:t>
            </a:r>
            <a:r>
              <a:rPr lang="ko-KR" altLang="en-US" sz="1800" b="1" dirty="0" err="1" smtClean="0"/>
              <a:t>리스너</a:t>
            </a:r>
            <a:r>
              <a:rPr lang="ko-KR" altLang="en-US" sz="1800" b="1" dirty="0" smtClean="0"/>
              <a:t> 구현</a:t>
            </a:r>
            <a:endParaRPr lang="en-US" altLang="ko-KR" sz="1800" b="1" dirty="0" smtClean="0"/>
          </a:p>
          <a:p>
            <a:pPr algn="l"/>
            <a:endParaRPr lang="en-US" altLang="ko-KR" sz="1800" b="1" dirty="0"/>
          </a:p>
          <a:p>
            <a:pPr algn="l"/>
            <a:r>
              <a:rPr lang="en-US" altLang="ko-KR" sz="1800" b="1" dirty="0" smtClean="0"/>
              <a:t>4. </a:t>
            </a:r>
            <a:r>
              <a:rPr lang="ko-KR" altLang="en-US" sz="1800" b="1" dirty="0" err="1" smtClean="0"/>
              <a:t>뷰가</a:t>
            </a:r>
            <a:r>
              <a:rPr lang="ko-KR" altLang="en-US" sz="1800" b="1" dirty="0" smtClean="0"/>
              <a:t> </a:t>
            </a:r>
            <a:r>
              <a:rPr lang="ko-KR" altLang="en-US" sz="1800" b="1" dirty="0" err="1" smtClean="0"/>
              <a:t>리스너</a:t>
            </a:r>
            <a:r>
              <a:rPr lang="ko-KR" altLang="en-US" sz="1800" b="1" dirty="0" smtClean="0"/>
              <a:t> 구현</a:t>
            </a:r>
            <a:endParaRPr lang="en-US" altLang="ko-KR" sz="1800" b="1" dirty="0" smtClean="0"/>
          </a:p>
          <a:p>
            <a:pPr algn="l"/>
            <a:endParaRPr lang="en-US" altLang="ko-KR" sz="1800" b="1" dirty="0"/>
          </a:p>
          <a:p>
            <a:pPr algn="l"/>
            <a:r>
              <a:rPr lang="en-US" altLang="ko-KR" sz="1800" b="1" dirty="0" smtClean="0"/>
              <a:t>5. </a:t>
            </a:r>
            <a:r>
              <a:rPr lang="ko-KR" altLang="en-US" sz="1800" b="1" dirty="0" smtClean="0"/>
              <a:t>익명 </a:t>
            </a:r>
            <a:r>
              <a:rPr lang="ko-KR" altLang="en-US" sz="1800" b="1" dirty="0" err="1" smtClean="0"/>
              <a:t>이너클래스</a:t>
            </a:r>
            <a:r>
              <a:rPr lang="ko-KR" altLang="en-US" sz="1800" b="1" dirty="0" smtClean="0"/>
              <a:t> 사용</a:t>
            </a:r>
            <a:endParaRPr lang="en-US" altLang="ko-KR" sz="1800" b="1" dirty="0" smtClean="0"/>
          </a:p>
          <a:p>
            <a:pPr algn="l"/>
            <a:endParaRPr lang="en-US" altLang="ko-KR" sz="1800" b="1" dirty="0"/>
          </a:p>
          <a:p>
            <a:pPr algn="l"/>
            <a:r>
              <a:rPr lang="en-US" altLang="ko-KR" sz="1800" b="1" dirty="0" smtClean="0"/>
              <a:t>6. </a:t>
            </a:r>
            <a:r>
              <a:rPr lang="ko-KR" altLang="en-US" sz="1800" b="1" dirty="0" smtClean="0"/>
              <a:t>익명 </a:t>
            </a:r>
            <a:r>
              <a:rPr lang="ko-KR" altLang="en-US" sz="1800" b="1" dirty="0" err="1" smtClean="0"/>
              <a:t>이너클래스</a:t>
            </a:r>
            <a:r>
              <a:rPr lang="ko-KR" altLang="en-US" sz="1800" b="1" dirty="0" smtClean="0"/>
              <a:t> </a:t>
            </a:r>
            <a:r>
              <a:rPr lang="ko-KR" altLang="en-US" sz="1800" b="1" dirty="0" err="1" smtClean="0"/>
              <a:t>이름없이</a:t>
            </a:r>
            <a:r>
              <a:rPr lang="ko-KR" altLang="en-US" sz="1800" b="1" dirty="0" smtClean="0"/>
              <a:t> 사용</a:t>
            </a:r>
            <a:endParaRPr lang="en-US" altLang="ko-KR" sz="1800" b="1" dirty="0" smtClean="0"/>
          </a:p>
          <a:p>
            <a:pPr algn="l"/>
            <a:endParaRPr lang="en-US" altLang="ko-KR" sz="1800" b="1" dirty="0"/>
          </a:p>
          <a:p>
            <a:pPr algn="l"/>
            <a:r>
              <a:rPr lang="en-US" altLang="ko-KR" sz="1800" b="1" dirty="0" smtClean="0"/>
              <a:t>7. XML</a:t>
            </a:r>
            <a:r>
              <a:rPr lang="ko-KR" altLang="en-US" sz="1800" b="1" dirty="0" smtClean="0"/>
              <a:t>에서 </a:t>
            </a:r>
            <a:r>
              <a:rPr lang="en-US" altLang="ko-KR" sz="1800" b="1" dirty="0" err="1" smtClean="0"/>
              <a:t>android:onClick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속성 정의</a:t>
            </a:r>
            <a:endParaRPr lang="en-US" altLang="ko-KR" sz="1800" b="1" dirty="0" smtClean="0"/>
          </a:p>
          <a:p>
            <a:pPr algn="l"/>
            <a:r>
              <a:rPr lang="en-US" altLang="ko-KR" sz="1800" b="1" dirty="0"/>
              <a:t>	</a:t>
            </a:r>
            <a:endParaRPr lang="en-US" altLang="ko-KR" sz="1800" b="1" dirty="0" smtClean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95536" y="4401108"/>
            <a:ext cx="4896544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83447" y="4977172"/>
            <a:ext cx="4896544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23528" y="2816932"/>
            <a:ext cx="4896544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3528" y="3333068"/>
            <a:ext cx="4896544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8485" y="764704"/>
            <a:ext cx="61221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이벤트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매커니즘의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단계에서 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600" b="1" u="sng" dirty="0" err="1" smtClean="0">
                <a:latin typeface="맑은 고딕" pitchFamily="50" charset="-127"/>
                <a:ea typeface="맑은 고딕" pitchFamily="50" charset="-127"/>
              </a:rPr>
              <a:t>첫번째</a:t>
            </a:r>
            <a:r>
              <a:rPr lang="ko-KR" altLang="en-US" sz="1600" b="1" u="sng" dirty="0" smtClean="0">
                <a:latin typeface="맑은 고딕" pitchFamily="50" charset="-127"/>
                <a:ea typeface="맑은 고딕" pitchFamily="50" charset="-127"/>
              </a:rPr>
              <a:t> 일꾼</a:t>
            </a:r>
            <a:r>
              <a:rPr lang="en-US" altLang="ko-KR" sz="1600" b="1" u="sng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1" u="sng" dirty="0" err="1" smtClean="0">
                <a:latin typeface="맑은 고딕" pitchFamily="50" charset="-127"/>
                <a:ea typeface="맑은 고딕" pitchFamily="50" charset="-127"/>
              </a:rPr>
              <a:t>리스너</a:t>
            </a:r>
            <a:r>
              <a:rPr lang="en-US" altLang="ko-KR" sz="1600" b="1" u="sng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u="sng" dirty="0" smtClean="0">
                <a:latin typeface="맑은 고딕" pitchFamily="50" charset="-127"/>
                <a:ea typeface="맑은 고딕" pitchFamily="50" charset="-127"/>
              </a:rPr>
              <a:t>대리자</a:t>
            </a:r>
            <a:r>
              <a:rPr lang="en-US" altLang="ko-KR" sz="1600" b="1" u="sng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600" b="1" u="sng" dirty="0" smtClean="0">
                <a:latin typeface="맑은 고딕" pitchFamily="50" charset="-127"/>
                <a:ea typeface="맑은 고딕" pitchFamily="50" charset="-127"/>
              </a:rPr>
              <a:t>을 생성하는 방법 </a:t>
            </a:r>
            <a:r>
              <a:rPr lang="en-US" altLang="ko-KR" sz="1600" b="1" u="sng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600" b="1" u="sng" dirty="0" smtClean="0">
                <a:latin typeface="맑은 고딕" pitchFamily="50" charset="-127"/>
                <a:ea typeface="맑은 고딕" pitchFamily="50" charset="-127"/>
              </a:rPr>
              <a:t>가지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살펴본다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48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8771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개발툴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096911"/>
              </p:ext>
            </p:extLst>
          </p:nvPr>
        </p:nvGraphicFramePr>
        <p:xfrm>
          <a:off x="251520" y="1124744"/>
          <a:ext cx="8496944" cy="2880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387"/>
                <a:gridCol w="3626117"/>
                <a:gridCol w="396044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비고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이클립스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IntelliJ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http://www.eclipse.org/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https://www.jetbrains.com/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무료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유료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OSGI </a:t>
                      </a:r>
                      <a:r>
                        <a:rPr lang="ko-KR" altLang="en-US" sz="1400" dirty="0" smtClean="0"/>
                        <a:t>개념으로 원하는 </a:t>
                      </a:r>
                      <a:r>
                        <a:rPr lang="ko-KR" altLang="en-US" sz="1400" dirty="0" err="1" smtClean="0"/>
                        <a:t>플러그인을</a:t>
                      </a:r>
                      <a:r>
                        <a:rPr lang="ko-KR" altLang="en-US" sz="1400" dirty="0" smtClean="0"/>
                        <a:t> 설치하여 </a:t>
                      </a:r>
                      <a:r>
                        <a:rPr lang="en-US" altLang="ko-KR" sz="1400" dirty="0" smtClean="0"/>
                        <a:t>c, </a:t>
                      </a:r>
                      <a:r>
                        <a:rPr lang="en-US" altLang="ko-KR" sz="1400" dirty="0" err="1" smtClean="0"/>
                        <a:t>c++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en-US" altLang="ko-KR" sz="1400" dirty="0" err="1" smtClean="0"/>
                        <a:t>php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등 다양한 언어 개발 가능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phpStorm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en-US" altLang="ko-KR" sz="1400" baseline="0" dirty="0" err="1" smtClean="0"/>
                        <a:t>webStorm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등 언어별 모든 장르의 </a:t>
                      </a:r>
                      <a:r>
                        <a:rPr lang="ko-KR" altLang="en-US" sz="1400" baseline="0" dirty="0" err="1" smtClean="0"/>
                        <a:t>개발툴</a:t>
                      </a:r>
                      <a:r>
                        <a:rPr lang="ko-KR" altLang="en-US" sz="1400" baseline="0" dirty="0" smtClean="0"/>
                        <a:t> 존재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하나의 워크스페이스에</a:t>
                      </a:r>
                      <a:r>
                        <a:rPr lang="ko-KR" altLang="en-US" sz="1400" baseline="0" dirty="0" smtClean="0"/>
                        <a:t> 여러 개의 프로젝트 관리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하나의 워크스페이스에는 하나의 프로젝트만 관리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하나의 프로젝트에 여러 개의 모듈 존재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</a:rPr>
                        <a:t>안드로이드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ADT(Android Development Tool)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플러그인 지원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IntelliJ</a:t>
                      </a:r>
                      <a:r>
                        <a:rPr lang="en-US" altLang="ko-KR" sz="1400" dirty="0" smtClean="0"/>
                        <a:t> IDEA </a:t>
                      </a:r>
                      <a:r>
                        <a:rPr lang="ko-KR" altLang="en-US" sz="1400" dirty="0" err="1" smtClean="0"/>
                        <a:t>안드로이드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ko-KR" altLang="en-US" sz="1400" dirty="0" err="1" smtClean="0"/>
                        <a:t>개발툴도</a:t>
                      </a:r>
                      <a:r>
                        <a:rPr lang="ko-KR" altLang="en-US" sz="1400" dirty="0" smtClean="0"/>
                        <a:t> 존재하나</a:t>
                      </a:r>
                      <a:r>
                        <a:rPr lang="en-US" altLang="ko-KR" sz="140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400" dirty="0" err="1" smtClean="0"/>
                        <a:t>구글에서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err="1" smtClean="0"/>
                        <a:t>IntelliJ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기반 </a:t>
                      </a:r>
                      <a:r>
                        <a:rPr lang="ko-KR" altLang="en-US" sz="1400" b="1" dirty="0" err="1" smtClean="0"/>
                        <a:t>안드로이드</a:t>
                      </a:r>
                      <a:r>
                        <a:rPr lang="ko-KR" altLang="en-US" sz="1400" b="1" dirty="0" smtClean="0"/>
                        <a:t> 스튜디오</a:t>
                      </a:r>
                      <a:r>
                        <a:rPr lang="ko-KR" altLang="en-US" sz="1400" dirty="0" smtClean="0"/>
                        <a:t>배포</a:t>
                      </a:r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21956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4502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이벤트 구현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– 1. </a:t>
            </a:r>
            <a:r>
              <a:rPr lang="ko-KR" altLang="en-US" b="1" dirty="0" err="1" smtClean="0"/>
              <a:t>리스너</a:t>
            </a:r>
            <a:r>
              <a:rPr lang="ko-KR" altLang="en-US" b="1" dirty="0" smtClean="0"/>
              <a:t> </a:t>
            </a:r>
            <a:r>
              <a:rPr lang="ko-KR" altLang="en-US" b="1" dirty="0"/>
              <a:t>인터페이스 </a:t>
            </a:r>
            <a:r>
              <a:rPr lang="ko-KR" altLang="en-US" b="1" dirty="0" smtClean="0"/>
              <a:t>구현</a:t>
            </a:r>
            <a:endParaRPr lang="en-US" altLang="ko-KR" b="1" dirty="0"/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64704"/>
            <a:ext cx="7962900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6055413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실행후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bin </a:t>
            </a:r>
            <a:r>
              <a:rPr lang="ko-KR" altLang="en-US" dirty="0" smtClean="0"/>
              <a:t>폴더에 생성되는 컴파일 결과물은 무엇인가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59048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4502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이벤트 구현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– 2.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액티비티가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리스너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구현</a:t>
            </a:r>
            <a:endParaRPr lang="en-US" altLang="ko-KR" b="1" dirty="0"/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6819900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2806" y="6093296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실행후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bin </a:t>
            </a:r>
            <a:r>
              <a:rPr lang="ko-KR" altLang="en-US" dirty="0" smtClean="0"/>
              <a:t>폴더에 생성되는 컴파일 결과물은 무엇인가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8187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3011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이벤트 구현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– 3.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익명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클래스 사용</a:t>
            </a:r>
            <a:endParaRPr lang="en-US" altLang="ko-KR" b="1" dirty="0"/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7544" y="1628800"/>
            <a:ext cx="7915275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544" y="6055413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실행후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bin </a:t>
            </a:r>
            <a:r>
              <a:rPr lang="ko-KR" altLang="en-US" dirty="0" smtClean="0"/>
              <a:t>폴더에 생성되는 컴파일 결과물은 무엇인가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75810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53062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이벤트 구현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– 4.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익명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이너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클래스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이름없이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사용</a:t>
            </a:r>
            <a:endParaRPr lang="en-US" altLang="ko-KR" b="1" dirty="0"/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8124825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544" y="6055413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실행후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bin </a:t>
            </a:r>
            <a:r>
              <a:rPr lang="ko-KR" altLang="en-US" dirty="0" smtClean="0"/>
              <a:t>폴더에 생성되는 컴파일 결과물은 무엇인가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13003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1419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이벤트 처리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종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류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661397"/>
              </p:ext>
            </p:extLst>
          </p:nvPr>
        </p:nvGraphicFramePr>
        <p:xfrm>
          <a:off x="666284" y="836712"/>
          <a:ext cx="7506116" cy="4762142"/>
        </p:xfrm>
        <a:graphic>
          <a:graphicData uri="http://schemas.openxmlformats.org/drawingml/2006/table">
            <a:tbl>
              <a:tblPr/>
              <a:tblGrid>
                <a:gridCol w="2286240"/>
                <a:gridCol w="2885819"/>
                <a:gridCol w="2334057"/>
              </a:tblGrid>
              <a:tr h="24464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  <a:latin typeface="tahoma"/>
                        </a:rPr>
                        <a:t>이벤트 발생 시점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effectLst/>
                          <a:latin typeface="tahoma"/>
                        </a:rPr>
                        <a:t>이벤트 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리스너</a:t>
                      </a:r>
                      <a:r>
                        <a:rPr lang="ko-KR" altLang="en-US" sz="1400" b="1">
                          <a:effectLst/>
                          <a:latin typeface="tahoma"/>
                        </a:rPr>
                        <a:t>의 이름</a:t>
                      </a:r>
                      <a:endParaRPr lang="ko-KR" altLang="en-US" sz="140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effectLst/>
                          <a:latin typeface="tahoma"/>
                        </a:rPr>
                        <a:t>이벤트 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리스너</a:t>
                      </a:r>
                      <a:r>
                        <a:rPr lang="ko-KR" altLang="en-US" sz="1400" b="1">
                          <a:effectLst/>
                          <a:latin typeface="tahoma"/>
                        </a:rPr>
                        <a:t>의 메소드</a:t>
                      </a:r>
                      <a:endParaRPr lang="ko-KR" altLang="en-US" sz="140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</a:tr>
              <a:tr h="489293"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effectLst/>
                          <a:latin typeface="tahoma"/>
                        </a:rPr>
                        <a:t>뷰가</a:t>
                      </a:r>
                      <a:r>
                        <a:rPr lang="ko-KR" altLang="en-US" sz="1400" dirty="0">
                          <a:effectLst/>
                          <a:latin typeface="tahoma"/>
                        </a:rPr>
                        <a:t> 윈도우에 </a:t>
                      </a:r>
                      <a:r>
                        <a:rPr lang="ko-KR" altLang="en-US" sz="1400" dirty="0" err="1">
                          <a:effectLst/>
                          <a:latin typeface="tahoma"/>
                        </a:rPr>
                        <a:t>탈착</a:t>
                      </a:r>
                      <a:r>
                        <a:rPr lang="en-US" altLang="ko-KR" sz="1400" dirty="0">
                          <a:effectLst/>
                          <a:latin typeface="tahoma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latin typeface="tahoma"/>
                        </a:rPr>
                        <a:t>붙었다 떨어졌다 함</a:t>
                      </a:r>
                      <a:r>
                        <a:rPr lang="en-US" altLang="ko-KR" sz="1400" dirty="0">
                          <a:effectLst/>
                          <a:latin typeface="tahoma"/>
                        </a:rPr>
                        <a:t>)</a:t>
                      </a:r>
                      <a:r>
                        <a:rPr lang="ko-KR" altLang="en-US" sz="1400" dirty="0">
                          <a:effectLst/>
                          <a:latin typeface="tahoma"/>
                        </a:rPr>
                        <a:t>될 때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ahoma"/>
                        </a:rPr>
                        <a:t>OnAttachStateChangeListener</a:t>
                      </a:r>
                      <a:endParaRPr lang="en-US" sz="140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ahoma"/>
                        </a:rPr>
                        <a:t>onViewAttachedToWindow</a:t>
                      </a:r>
                      <a:endParaRPr lang="en-US" sz="1400">
                        <a:effectLst/>
                      </a:endParaRPr>
                    </a:p>
                    <a:p>
                      <a:r>
                        <a:rPr lang="en-US" sz="1400">
                          <a:effectLst/>
                          <a:latin typeface="tahoma"/>
                        </a:rPr>
                        <a:t>onViewDetachedToWindow</a:t>
                      </a:r>
                      <a:endParaRPr lang="en-US" sz="140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6970"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tahoma"/>
                        </a:rPr>
                        <a:t>뷰를 클릭할 때 </a:t>
                      </a:r>
                      <a:r>
                        <a:rPr lang="en-US" altLang="ko-KR" sz="1400">
                          <a:effectLst/>
                          <a:latin typeface="tahoma"/>
                        </a:rPr>
                        <a:t>(</a:t>
                      </a:r>
                      <a:r>
                        <a:rPr lang="ko-KR" altLang="en-US" sz="1400">
                          <a:effectLst/>
                          <a:latin typeface="tahoma"/>
                        </a:rPr>
                        <a:t>대표 사례</a:t>
                      </a:r>
                      <a:r>
                        <a:rPr lang="en-US" altLang="ko-KR" sz="1400">
                          <a:effectLst/>
                          <a:latin typeface="tahoma"/>
                        </a:rPr>
                        <a:t>: Button)</a:t>
                      </a:r>
                      <a:endParaRPr lang="ko-KR" altLang="en-US" sz="140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tahoma"/>
                        </a:rPr>
                        <a:t>OnClickListener</a:t>
                      </a:r>
                      <a:endParaRPr lang="en-US" sz="1400" dirty="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ahoma"/>
                        </a:rPr>
                        <a:t>onClick</a:t>
                      </a:r>
                      <a:endParaRPr lang="en-US" sz="140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4647"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tahoma"/>
                        </a:rPr>
                        <a:t>뷰를 길게 클릭할 때</a:t>
                      </a:r>
                      <a:endParaRPr lang="ko-KR" altLang="en-US" sz="140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tahoma"/>
                        </a:rPr>
                        <a:t>OnLongClickListener</a:t>
                      </a:r>
                      <a:endParaRPr lang="en-US" sz="1400" dirty="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ahoma"/>
                        </a:rPr>
                        <a:t>onLongClick</a:t>
                      </a:r>
                      <a:endParaRPr lang="en-US" sz="140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4647"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tahoma"/>
                        </a:rPr>
                        <a:t>컨텍스트 메뉴가 생성될 때</a:t>
                      </a:r>
                      <a:endParaRPr lang="ko-KR" altLang="en-US" sz="140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ahoma"/>
                        </a:rPr>
                        <a:t>OnCreateContextMenuListener</a:t>
                      </a:r>
                      <a:endParaRPr lang="en-US" sz="140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ahoma"/>
                        </a:rPr>
                        <a:t>onCreateContextMenu</a:t>
                      </a:r>
                      <a:endParaRPr lang="en-US" sz="140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4647"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tahoma"/>
                        </a:rPr>
                        <a:t>뷰를 드래그할 때</a:t>
                      </a:r>
                      <a:endParaRPr lang="ko-KR" altLang="en-US" sz="140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ahoma"/>
                        </a:rPr>
                        <a:t>OnDragListener</a:t>
                      </a:r>
                      <a:endParaRPr lang="en-US" sz="140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ahoma"/>
                        </a:rPr>
                        <a:t>onDrag</a:t>
                      </a:r>
                      <a:endParaRPr lang="en-US" sz="140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6970"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tahoma"/>
                        </a:rPr>
                        <a:t>포커스가 한 뷰에서 다른 뷰로 바뀔 때</a:t>
                      </a:r>
                      <a:endParaRPr lang="ko-KR" altLang="en-US" sz="140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tahoma"/>
                        </a:rPr>
                        <a:t>OnFocusChangeListener</a:t>
                      </a:r>
                      <a:endParaRPr lang="en-US" sz="1400" dirty="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ahoma"/>
                        </a:rPr>
                        <a:t>onFocusChange</a:t>
                      </a:r>
                      <a:endParaRPr lang="en-US" sz="140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4647"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tahoma"/>
                        </a:rPr>
                        <a:t>제네릭 모션이 일어날 때</a:t>
                      </a:r>
                      <a:endParaRPr lang="ko-KR" altLang="en-US" sz="140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ahoma"/>
                        </a:rPr>
                        <a:t>OnGenericMotionListener</a:t>
                      </a:r>
                      <a:endParaRPr lang="en-US" sz="140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ahoma"/>
                        </a:rPr>
                        <a:t>onGenericMotion</a:t>
                      </a:r>
                      <a:endParaRPr lang="en-US" sz="140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4647"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tahoma"/>
                        </a:rPr>
                        <a:t>하버 이벤트가 일어날 때</a:t>
                      </a:r>
                      <a:endParaRPr lang="ko-KR" altLang="en-US" sz="140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ahoma"/>
                        </a:rPr>
                        <a:t>OnHoverListener</a:t>
                      </a:r>
                      <a:endParaRPr lang="en-US" sz="140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ahoma"/>
                        </a:rPr>
                        <a:t>onHover</a:t>
                      </a:r>
                      <a:endParaRPr lang="en-US" sz="140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4647"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tahoma"/>
                        </a:rPr>
                        <a:t>키를 누르거나 뗄 때</a:t>
                      </a:r>
                      <a:endParaRPr lang="ko-KR" altLang="en-US" sz="140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tahoma"/>
                        </a:rPr>
                        <a:t>OnKeyListener</a:t>
                      </a:r>
                      <a:endParaRPr lang="en-US" sz="1400" dirty="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ahoma"/>
                        </a:rPr>
                        <a:t>onKey</a:t>
                      </a:r>
                      <a:endParaRPr lang="en-US" sz="140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11617"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tahoma"/>
                        </a:rPr>
                        <a:t>레이아웃 처리로 인해 뷰의 레이아웃 경계</a:t>
                      </a:r>
                      <a:r>
                        <a:rPr lang="en-US" altLang="ko-KR" sz="1400">
                          <a:effectLst/>
                          <a:latin typeface="tahoma"/>
                        </a:rPr>
                        <a:t>(layout bounds)</a:t>
                      </a:r>
                      <a:r>
                        <a:rPr lang="ko-KR" altLang="en-US" sz="1400">
                          <a:effectLst/>
                          <a:latin typeface="tahoma"/>
                        </a:rPr>
                        <a:t>가 바뀔 때</a:t>
                      </a:r>
                      <a:endParaRPr lang="ko-KR" altLang="en-US" sz="140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tahoma"/>
                        </a:rPr>
                        <a:t>OnLayoutChangeListener</a:t>
                      </a:r>
                      <a:endParaRPr lang="en-US" sz="1400" dirty="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tahoma"/>
                        </a:rPr>
                        <a:t>onLayoutChange</a:t>
                      </a:r>
                      <a:endParaRPr lang="en-US" sz="1400" dirty="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6970"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tahoma"/>
                        </a:rPr>
                        <a:t>상태 바</a:t>
                      </a:r>
                      <a:r>
                        <a:rPr lang="en-US" altLang="ko-KR" sz="1400">
                          <a:effectLst/>
                          <a:latin typeface="tahoma"/>
                        </a:rPr>
                        <a:t>(</a:t>
                      </a:r>
                      <a:r>
                        <a:rPr lang="en-US" sz="1400">
                          <a:effectLst/>
                          <a:latin typeface="tahoma"/>
                        </a:rPr>
                        <a:t>status bar)</a:t>
                      </a:r>
                      <a:r>
                        <a:rPr lang="ko-KR" altLang="en-US" sz="1400">
                          <a:effectLst/>
                          <a:latin typeface="tahoma"/>
                        </a:rPr>
                        <a:t>가 가시성</a:t>
                      </a:r>
                      <a:r>
                        <a:rPr lang="en-US" altLang="ko-KR" sz="1400">
                          <a:effectLst/>
                          <a:latin typeface="tahoma"/>
                        </a:rPr>
                        <a:t>(</a:t>
                      </a:r>
                      <a:r>
                        <a:rPr lang="en-US" sz="1400">
                          <a:effectLst/>
                          <a:latin typeface="tahoma"/>
                        </a:rPr>
                        <a:t>visibility)</a:t>
                      </a:r>
                      <a:r>
                        <a:rPr lang="ko-KR" altLang="en-US" sz="1400">
                          <a:effectLst/>
                          <a:latin typeface="tahoma"/>
                        </a:rPr>
                        <a:t>을 바꿀 때</a:t>
                      </a:r>
                      <a:endParaRPr lang="ko-KR" altLang="en-US" sz="140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ahoma"/>
                        </a:rPr>
                        <a:t>OnSystemUiVisibilityChangeListener</a:t>
                      </a:r>
                      <a:endParaRPr lang="en-US" sz="140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tahoma"/>
                        </a:rPr>
                        <a:t>onSystemUiVisibilityChange</a:t>
                      </a:r>
                      <a:endParaRPr lang="en-US" sz="1400" dirty="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11617"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tahoma"/>
                        </a:rPr>
                        <a:t>사용자가 화면에 뷰를 터치할 때 </a:t>
                      </a:r>
                      <a:r>
                        <a:rPr lang="en-US" altLang="ko-KR" sz="1400">
                          <a:effectLst/>
                          <a:latin typeface="tahoma"/>
                        </a:rPr>
                        <a:t>(</a:t>
                      </a:r>
                      <a:r>
                        <a:rPr lang="ko-KR" altLang="en-US" sz="1400">
                          <a:effectLst/>
                          <a:latin typeface="tahoma"/>
                        </a:rPr>
                        <a:t>손을 댈 때</a:t>
                      </a:r>
                      <a:r>
                        <a:rPr lang="en-US" altLang="ko-KR" sz="1400">
                          <a:effectLst/>
                          <a:latin typeface="tahoma"/>
                        </a:rPr>
                        <a:t>, </a:t>
                      </a:r>
                      <a:r>
                        <a:rPr lang="ko-KR" altLang="en-US" sz="1400">
                          <a:effectLst/>
                          <a:latin typeface="tahoma"/>
                        </a:rPr>
                        <a:t>댄 채로 움직일 때</a:t>
                      </a:r>
                      <a:r>
                        <a:rPr lang="en-US" altLang="ko-KR" sz="1400">
                          <a:effectLst/>
                          <a:latin typeface="tahoma"/>
                        </a:rPr>
                        <a:t>, </a:t>
                      </a:r>
                      <a:r>
                        <a:rPr lang="ko-KR" altLang="en-US" sz="1400">
                          <a:effectLst/>
                          <a:latin typeface="tahoma"/>
                        </a:rPr>
                        <a:t>뗄 때 모두 포함</a:t>
                      </a:r>
                      <a:r>
                        <a:rPr lang="en-US" altLang="ko-KR" sz="1400">
                          <a:effectLst/>
                          <a:latin typeface="tahoma"/>
                        </a:rPr>
                        <a:t>)</a:t>
                      </a:r>
                      <a:endParaRPr lang="ko-KR" altLang="en-US" sz="140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ahoma"/>
                        </a:rPr>
                        <a:t>OnTouchListener</a:t>
                      </a:r>
                      <a:endParaRPr lang="en-US" sz="1400">
                        <a:effectLst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i="0" dirty="0" err="1" smtClean="0">
                          <a:effectLst/>
                          <a:latin typeface="Dotum"/>
                        </a:rPr>
                        <a:t>OnTouch</a:t>
                      </a:r>
                      <a:endParaRPr lang="ko-KR" altLang="en-US" sz="1400" b="0" i="0" dirty="0">
                        <a:effectLst/>
                        <a:latin typeface="Dotum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03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38459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이벤트 실습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커피 이미지 바꾸기</a:t>
            </a:r>
            <a:endParaRPr lang="en-US" altLang="ko-KR" b="1" dirty="0"/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84" y="1340768"/>
            <a:ext cx="4706780" cy="5350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596012"/>
            <a:ext cx="6052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err="1" smtClean="0"/>
              <a:t>첫번째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coffee1 </a:t>
            </a:r>
            <a:r>
              <a:rPr lang="ko-KR" altLang="en-US" sz="1200" dirty="0"/>
              <a:t>버튼을 누르면 </a:t>
            </a:r>
            <a:r>
              <a:rPr lang="ko-KR" altLang="en-US" sz="1200" dirty="0" err="1"/>
              <a:t>이미지뷰의</a:t>
            </a:r>
            <a:r>
              <a:rPr lang="ko-KR" altLang="en-US" sz="1200" dirty="0"/>
              <a:t> 그림을 </a:t>
            </a:r>
            <a:r>
              <a:rPr lang="en-US" altLang="ko-KR" sz="1200" dirty="0"/>
              <a:t>coffee1 </a:t>
            </a:r>
            <a:r>
              <a:rPr lang="ko-KR" altLang="en-US" sz="1200" dirty="0"/>
              <a:t>그림으로 바뀌게 하고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 smtClean="0"/>
              <a:t>두번째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coffee2 </a:t>
            </a:r>
            <a:r>
              <a:rPr lang="ko-KR" altLang="en-US" sz="1200" dirty="0"/>
              <a:t>버튼을 누르면 </a:t>
            </a:r>
            <a:r>
              <a:rPr lang="ko-KR" altLang="en-US" sz="1200" dirty="0" err="1"/>
              <a:t>이미지뷰의</a:t>
            </a:r>
            <a:r>
              <a:rPr lang="ko-KR" altLang="en-US" sz="1200" dirty="0"/>
              <a:t> 그림을 </a:t>
            </a:r>
            <a:r>
              <a:rPr lang="en-US" altLang="ko-KR" sz="1200" dirty="0"/>
              <a:t>coffee2 </a:t>
            </a:r>
            <a:r>
              <a:rPr lang="ko-KR" altLang="en-US" sz="1200" dirty="0"/>
              <a:t>그림으로 바뀌게 하고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 smtClean="0"/>
              <a:t>세번째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coffee3 </a:t>
            </a:r>
            <a:r>
              <a:rPr lang="ko-KR" altLang="en-US" sz="1200" dirty="0"/>
              <a:t>버튼을 누르면 </a:t>
            </a:r>
            <a:r>
              <a:rPr lang="ko-KR" altLang="en-US" sz="1200" dirty="0" err="1"/>
              <a:t>이미지뷰의</a:t>
            </a:r>
            <a:r>
              <a:rPr lang="ko-KR" altLang="en-US" sz="1200" dirty="0"/>
              <a:t> 그림을 </a:t>
            </a:r>
            <a:r>
              <a:rPr lang="en-US" altLang="ko-KR" sz="1200" dirty="0"/>
              <a:t>coffee3 </a:t>
            </a:r>
            <a:r>
              <a:rPr lang="ko-KR" altLang="en-US" sz="1200" dirty="0"/>
              <a:t>그림으로 바뀌게 </a:t>
            </a:r>
            <a:r>
              <a:rPr lang="ko-KR" altLang="en-US" sz="1200" dirty="0" smtClean="0"/>
              <a:t>한</a:t>
            </a:r>
            <a:r>
              <a:rPr lang="ko-KR" altLang="en-US" sz="1200" dirty="0"/>
              <a:t>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553800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55275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이벤트 실습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CheckBox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&amp; Toggle &amp;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DatePicker</a:t>
            </a:r>
            <a:endParaRPr lang="en-US" altLang="ko-KR" b="1" dirty="0"/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797803"/>
            <a:ext cx="29738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en-US" altLang="ko-KR" sz="1200" dirty="0" err="1" smtClean="0"/>
              <a:t>CheckBox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이벤트</a:t>
            </a:r>
            <a:endParaRPr lang="en-US" altLang="ko-KR" sz="1200" dirty="0" smtClean="0"/>
          </a:p>
          <a:p>
            <a:r>
              <a:rPr lang="ko-KR" altLang="en-US" sz="1200" dirty="0" smtClean="0"/>
              <a:t>  체크된 유무를 </a:t>
            </a:r>
            <a:r>
              <a:rPr lang="ko-KR" altLang="en-US" sz="1200" dirty="0" err="1" smtClean="0"/>
              <a:t>표시해주시</a:t>
            </a:r>
            <a:endParaRPr lang="en-US" altLang="ko-KR" sz="1200" dirty="0" smtClean="0"/>
          </a:p>
          <a:p>
            <a:r>
              <a:rPr lang="en-US" altLang="ko-KR" sz="1200" dirty="0" smtClean="0"/>
              <a:t>* </a:t>
            </a:r>
            <a:r>
              <a:rPr lang="en-US" altLang="ko-KR" sz="1200" dirty="0" err="1" smtClean="0"/>
              <a:t>DatePicker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이벤트</a:t>
            </a:r>
            <a:endParaRPr lang="en-US" altLang="ko-KR" sz="1200" dirty="0" smtClean="0"/>
          </a:p>
          <a:p>
            <a:r>
              <a:rPr lang="en-US" altLang="ko-KR" sz="1200" dirty="0" smtClean="0"/>
              <a:t>  </a:t>
            </a:r>
            <a:r>
              <a:rPr lang="ko-KR" altLang="en-US" sz="1200" dirty="0" smtClean="0"/>
              <a:t>날짜 </a:t>
            </a:r>
            <a:r>
              <a:rPr lang="ko-KR" altLang="en-US" sz="1200" dirty="0" err="1" smtClean="0"/>
              <a:t>바꿀때마다</a:t>
            </a:r>
            <a:r>
              <a:rPr lang="ko-KR" altLang="en-US" sz="1200" dirty="0" smtClean="0"/>
              <a:t> 바뀐 날짜 표시해주기</a:t>
            </a:r>
            <a:endParaRPr lang="ko-KR" altLang="en-US" sz="1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295902" cy="410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5121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7908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이벤트 실습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EditText</a:t>
            </a:r>
            <a:endParaRPr lang="en-US" altLang="ko-KR" b="1" dirty="0"/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851963"/>
            <a:ext cx="4413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en-US" altLang="ko-KR" sz="1200" dirty="0" err="1" smtClean="0"/>
              <a:t>EditText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이벤트</a:t>
            </a:r>
            <a:endParaRPr lang="en-US" altLang="ko-KR" sz="1200" dirty="0" smtClean="0"/>
          </a:p>
          <a:p>
            <a:r>
              <a:rPr lang="ko-KR" altLang="en-US" sz="1200" dirty="0" smtClean="0"/>
              <a:t>입력박스에 글자 </a:t>
            </a:r>
            <a:r>
              <a:rPr lang="ko-KR" altLang="en-US" sz="1200" dirty="0" err="1" smtClean="0"/>
              <a:t>입력할때</a:t>
            </a:r>
            <a:r>
              <a:rPr lang="ko-KR" altLang="en-US" sz="1200" dirty="0" smtClean="0"/>
              <a:t> 마다 그 길이를 체크해서 보여주기</a:t>
            </a:r>
            <a:endParaRPr lang="ko-KR" altLang="en-US" sz="1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60848"/>
            <a:ext cx="6694492" cy="3965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5679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3727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메뉴 만들기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액션바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 descr="http://cafeptthumb2.phinf.naver.net/20140925_204/atst01_1411606224412OWl4c_PNG/%BD%BA%C5%A9%B8%B0%BC%A6_2014-09-25_%BF%C0%C0%FC_9.49.34.png?type=w7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792145"/>
            <a:ext cx="4752528" cy="80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91680" y="1844824"/>
            <a:ext cx="23342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1. </a:t>
            </a:r>
            <a:r>
              <a:rPr lang="ko-KR" altLang="en-US" sz="1600" dirty="0" smtClean="0"/>
              <a:t>애플리케이션 아이콘</a:t>
            </a:r>
            <a:endParaRPr lang="en-US" altLang="ko-KR" sz="1600" dirty="0" smtClean="0"/>
          </a:p>
          <a:p>
            <a:r>
              <a:rPr lang="en-US" altLang="ko-KR" sz="1600" dirty="0" smtClean="0"/>
              <a:t>2. </a:t>
            </a:r>
            <a:r>
              <a:rPr lang="ko-KR" altLang="en-US" sz="1600" dirty="0" err="1" smtClean="0"/>
              <a:t>뷰</a:t>
            </a:r>
            <a:r>
              <a:rPr lang="ko-KR" altLang="en-US" sz="1600" dirty="0" smtClean="0"/>
              <a:t> 컨트롤</a:t>
            </a:r>
            <a:endParaRPr lang="en-US" altLang="ko-KR" sz="1600" dirty="0"/>
          </a:p>
          <a:p>
            <a:r>
              <a:rPr lang="en-US" altLang="ko-KR" sz="1600" dirty="0" smtClean="0"/>
              <a:t>3. </a:t>
            </a:r>
            <a:r>
              <a:rPr lang="ko-KR" altLang="en-US" sz="1600" dirty="0" smtClean="0"/>
              <a:t>액션 버튼</a:t>
            </a:r>
            <a:endParaRPr lang="en-US" altLang="ko-KR" sz="1600" dirty="0"/>
          </a:p>
          <a:p>
            <a:r>
              <a:rPr lang="en-US" altLang="ko-KR" sz="1600" dirty="0" smtClean="0"/>
              <a:t>4. </a:t>
            </a:r>
            <a:r>
              <a:rPr lang="ko-KR" altLang="en-US" sz="1600" dirty="0" smtClean="0"/>
              <a:t>액션 </a:t>
            </a:r>
            <a:r>
              <a:rPr lang="ko-KR" altLang="en-US" sz="1600" dirty="0" err="1" smtClean="0"/>
              <a:t>오버플로우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538277" y="3203517"/>
            <a:ext cx="742145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* Category</a:t>
            </a:r>
          </a:p>
          <a:p>
            <a:r>
              <a:rPr lang="ko-KR" altLang="en-US" sz="1400" dirty="0" smtClean="0"/>
              <a:t>순서</a:t>
            </a:r>
            <a:endParaRPr lang="en-US" altLang="ko-KR" sz="1400" dirty="0" smtClean="0"/>
          </a:p>
          <a:p>
            <a:r>
              <a:rPr lang="en-US" altLang="ko-KR" sz="1400" dirty="0" smtClean="0"/>
              <a:t>* </a:t>
            </a:r>
            <a:r>
              <a:rPr lang="en-US" altLang="ko-KR" sz="1400" dirty="0" err="1" smtClean="0"/>
              <a:t>android:showAsAction</a:t>
            </a:r>
            <a:endParaRPr lang="en-US" altLang="ko-KR" sz="1400" dirty="0" smtClean="0"/>
          </a:p>
          <a:p>
            <a:r>
              <a:rPr lang="ko-KR" altLang="en-US" sz="1400" dirty="0"/>
              <a:t> </a:t>
            </a:r>
            <a:r>
              <a:rPr lang="en-US" altLang="ko-KR" sz="1400" dirty="0" err="1"/>
              <a:t>ifRoom</a:t>
            </a:r>
            <a:r>
              <a:rPr lang="en-US" altLang="ko-KR" sz="1400" dirty="0"/>
              <a:t> : </a:t>
            </a:r>
            <a:r>
              <a:rPr lang="ko-KR" altLang="en-US" sz="1400" dirty="0"/>
              <a:t>액션 아이템을 표시할 수 있는 공간이 있다면 액션 아이템을 표시합니다</a:t>
            </a:r>
            <a:r>
              <a:rPr lang="en-US" altLang="ko-KR" sz="1400" dirty="0"/>
              <a:t>. </a:t>
            </a:r>
          </a:p>
          <a:p>
            <a:r>
              <a:rPr lang="en-US" altLang="ko-KR" sz="1400" dirty="0"/>
              <a:t> never : </a:t>
            </a:r>
            <a:r>
              <a:rPr lang="ko-KR" altLang="en-US" sz="1400" dirty="0"/>
              <a:t>항상 액션 아이템으로 표시하지 않습니다</a:t>
            </a:r>
            <a:r>
              <a:rPr lang="en-US" altLang="ko-KR" sz="1400" dirty="0"/>
              <a:t>. (</a:t>
            </a:r>
            <a:r>
              <a:rPr lang="ko-KR" altLang="en-US" sz="1400" dirty="0"/>
              <a:t>기본값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 </a:t>
            </a:r>
            <a:r>
              <a:rPr lang="en-US" altLang="ko-KR" sz="1400" dirty="0" err="1"/>
              <a:t>withText</a:t>
            </a:r>
            <a:r>
              <a:rPr lang="en-US" altLang="ko-KR" sz="1400" dirty="0"/>
              <a:t> : </a:t>
            </a:r>
            <a:r>
              <a:rPr lang="ko-KR" altLang="en-US" sz="1400" dirty="0"/>
              <a:t>메뉴 항목의 아이콘과 메뉴 항목의 텍스트를 함께 액션 아이템으로 표시합니다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 always : </a:t>
            </a:r>
            <a:r>
              <a:rPr lang="ko-KR" altLang="en-US" sz="1400" dirty="0"/>
              <a:t>항상 액션 아이템으로 </a:t>
            </a:r>
            <a:r>
              <a:rPr lang="ko-KR" altLang="en-US" sz="1400" dirty="0" smtClean="0"/>
              <a:t>표시합니다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721823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95"/>
          <a:stretch/>
        </p:blipFill>
        <p:spPr bwMode="auto">
          <a:xfrm>
            <a:off x="6492861" y="4005063"/>
            <a:ext cx="2206950" cy="25347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22"/>
          <a:stretch/>
        </p:blipFill>
        <p:spPr bwMode="auto">
          <a:xfrm>
            <a:off x="6516216" y="988147"/>
            <a:ext cx="2160240" cy="26144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90312"/>
            <a:ext cx="4752528" cy="571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692696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menu.xml </a:t>
            </a:r>
            <a:r>
              <a:rPr lang="ko-KR" altLang="en-US" sz="1400" dirty="0" smtClean="0"/>
              <a:t>편집</a:t>
            </a:r>
            <a:endParaRPr lang="ko-KR" altLang="en-US" sz="1400" dirty="0"/>
          </a:p>
        </p:txBody>
      </p:sp>
      <p:sp>
        <p:nvSpPr>
          <p:cNvPr id="5" name="타원 4"/>
          <p:cNvSpPr/>
          <p:nvPr/>
        </p:nvSpPr>
        <p:spPr>
          <a:xfrm>
            <a:off x="7956376" y="4077072"/>
            <a:ext cx="423353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2987824" y="4293096"/>
            <a:ext cx="5040560" cy="129614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4139952" y="1700808"/>
            <a:ext cx="3240360" cy="59458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3727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메뉴 만들기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액션바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021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6514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개발환경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세팅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422075" y="1412776"/>
            <a:ext cx="7992888" cy="165618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AutoNum type="arabicPeriod"/>
            </a:pPr>
            <a:r>
              <a:rPr lang="en-US" altLang="ko-KR" sz="1600" b="1" dirty="0" smtClean="0"/>
              <a:t>JDK </a:t>
            </a:r>
            <a:r>
              <a:rPr lang="ko-KR" altLang="en-US" sz="1600" b="1" dirty="0" smtClean="0"/>
              <a:t>설치 및 환경 설정  </a:t>
            </a:r>
            <a:endParaRPr lang="en-US" altLang="ko-KR" sz="1600" dirty="0"/>
          </a:p>
          <a:p>
            <a:pPr algn="l"/>
            <a:r>
              <a:rPr lang="en-US" altLang="ko-KR" sz="1600" dirty="0" err="1" smtClean="0"/>
              <a:t>cmd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창에서 </a:t>
            </a:r>
            <a:r>
              <a:rPr lang="en-US" altLang="ko-KR" sz="1600" dirty="0" smtClean="0"/>
              <a:t>java –version </a:t>
            </a:r>
            <a:r>
              <a:rPr lang="ko-KR" altLang="en-US" sz="1600" dirty="0" smtClean="0"/>
              <a:t>확인 </a:t>
            </a:r>
            <a:endParaRPr lang="en-US" altLang="ko-KR" sz="1600" dirty="0" smtClean="0"/>
          </a:p>
          <a:p>
            <a:pPr algn="l"/>
            <a:r>
              <a:rPr lang="en-US" altLang="ko-KR" sz="1600" dirty="0" smtClean="0"/>
              <a:t>1.8</a:t>
            </a:r>
            <a:r>
              <a:rPr lang="ko-KR" altLang="en-US" sz="1600" dirty="0" smtClean="0"/>
              <a:t>이 아닌 경우 </a:t>
            </a:r>
            <a:r>
              <a:rPr lang="en-US" altLang="ko-KR" sz="1600" dirty="0" smtClean="0"/>
              <a:t>1.8</a:t>
            </a:r>
            <a:r>
              <a:rPr lang="ko-KR" altLang="en-US" sz="1600" dirty="0" smtClean="0"/>
              <a:t>을 설치하자</a:t>
            </a:r>
            <a:r>
              <a:rPr lang="en-US" altLang="ko-KR" sz="1600" dirty="0" smtClean="0"/>
              <a:t>.</a:t>
            </a:r>
          </a:p>
          <a:p>
            <a:pPr algn="l"/>
            <a:r>
              <a:rPr lang="en-US" altLang="ko-KR" sz="1600" dirty="0" smtClean="0"/>
              <a:t>1</a:t>
            </a:r>
            <a:r>
              <a:rPr lang="en-US" altLang="ko-KR" sz="1600" dirty="0" smtClean="0"/>
              <a:t>) JDK 1.8 </a:t>
            </a:r>
            <a:r>
              <a:rPr lang="ko-KR" altLang="en-US" sz="1600" dirty="0" smtClean="0"/>
              <a:t>설치</a:t>
            </a:r>
            <a:endParaRPr lang="en-US" altLang="ko-KR" sz="1600" dirty="0"/>
          </a:p>
          <a:p>
            <a:pPr algn="l"/>
            <a:r>
              <a:rPr lang="en-US" altLang="ko-KR" sz="1600" b="1" dirty="0"/>
              <a:t> </a:t>
            </a:r>
            <a:r>
              <a:rPr lang="en-US" altLang="ko-KR" sz="1600" b="1" dirty="0" smtClean="0"/>
              <a:t>  </a:t>
            </a:r>
            <a:r>
              <a:rPr lang="en-US" altLang="ko-KR" sz="1600" dirty="0">
                <a:hlinkClick r:id="rId2"/>
              </a:rPr>
              <a:t>http://</a:t>
            </a:r>
            <a:r>
              <a:rPr lang="en-US" altLang="ko-KR" sz="1600" dirty="0" smtClean="0">
                <a:hlinkClick r:id="rId2"/>
              </a:rPr>
              <a:t>www.oracle.com/technetwork/java/javase/downloads/jdk8-downloads-2133151.html</a:t>
            </a:r>
            <a:endParaRPr lang="en-US" altLang="ko-KR" sz="1600" dirty="0" smtClean="0"/>
          </a:p>
          <a:p>
            <a:pPr algn="l"/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506867" y="724054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JDK </a:t>
            </a:r>
            <a:r>
              <a:rPr lang="ko-KR" altLang="en-US" b="1" dirty="0" smtClean="0"/>
              <a:t>설치</a:t>
            </a:r>
            <a:endParaRPr lang="ko-KR" altLang="en-US" b="1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1547664" y="941123"/>
            <a:ext cx="64807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67744" y="724054"/>
            <a:ext cx="4361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android studio </a:t>
            </a:r>
            <a:r>
              <a:rPr lang="ko-KR" altLang="en-US" b="1" dirty="0" smtClean="0"/>
              <a:t>설치</a:t>
            </a:r>
            <a:r>
              <a:rPr lang="en-US" altLang="ko-KR" b="1" dirty="0" smtClean="0"/>
              <a:t>(android SDK</a:t>
            </a:r>
            <a:r>
              <a:rPr lang="ko-KR" altLang="en-US" b="1" dirty="0" smtClean="0"/>
              <a:t>포함</a:t>
            </a:r>
            <a:r>
              <a:rPr lang="en-US" altLang="ko-KR" b="1" dirty="0" smtClean="0"/>
              <a:t>)</a:t>
            </a:r>
            <a:endParaRPr lang="en-US" altLang="ko-KR" b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820" y="3284984"/>
            <a:ext cx="52959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2627784" y="3787227"/>
            <a:ext cx="360040" cy="361853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654225" y="5733256"/>
            <a:ext cx="5403091" cy="43204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39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85022"/>
            <a:ext cx="5619014" cy="3980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42610" b="75476"/>
          <a:stretch/>
        </p:blipFill>
        <p:spPr bwMode="auto">
          <a:xfrm>
            <a:off x="498447" y="1096920"/>
            <a:ext cx="3888432" cy="938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4183" y="632877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MainActivity</a:t>
            </a:r>
            <a:r>
              <a:rPr lang="ko-KR" altLang="en-US" sz="1400" dirty="0" smtClean="0"/>
              <a:t>에 추가</a:t>
            </a:r>
            <a:endParaRPr lang="ko-KR" altLang="en-US" sz="1400" dirty="0"/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34002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메뉴 만들기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액션바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클릭처리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42635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4183" y="632877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* </a:t>
            </a:r>
            <a:r>
              <a:rPr lang="ko-KR" altLang="en-US" sz="1400" dirty="0" err="1" smtClean="0"/>
              <a:t>액션바</a:t>
            </a:r>
            <a:r>
              <a:rPr lang="ko-KR" altLang="en-US" sz="1400" dirty="0" smtClean="0"/>
              <a:t> 스타일 변경</a:t>
            </a:r>
            <a:endParaRPr lang="en-US" altLang="ko-KR" sz="1400" dirty="0" smtClean="0"/>
          </a:p>
          <a:p>
            <a:r>
              <a:rPr lang="ko-KR" altLang="en-US" sz="1400" dirty="0" smtClean="0"/>
              <a:t>  </a:t>
            </a:r>
            <a:r>
              <a:rPr lang="ko-KR" altLang="en-US" sz="1400" dirty="0" err="1" smtClean="0"/>
              <a:t>밝은색</a:t>
            </a:r>
            <a:r>
              <a:rPr lang="ko-KR" altLang="en-US" sz="1400" dirty="0" smtClean="0"/>
              <a:t> 변경</a:t>
            </a:r>
            <a:endParaRPr lang="en-US" altLang="ko-KR" sz="1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56097"/>
            <a:ext cx="424815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7912" y="2618864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* </a:t>
            </a:r>
            <a:r>
              <a:rPr lang="ko-KR" altLang="en-US" sz="1400" dirty="0" smtClean="0"/>
              <a:t>서브페이지 처리</a:t>
            </a:r>
            <a:endParaRPr lang="en-US" altLang="ko-KR" sz="1400" dirty="0" smtClean="0"/>
          </a:p>
          <a:p>
            <a:r>
              <a:rPr lang="ko-KR" altLang="en-US" sz="1400" dirty="0" smtClean="0"/>
              <a:t>  </a:t>
            </a:r>
            <a:r>
              <a:rPr lang="ko-KR" altLang="en-US" sz="1400" dirty="0" err="1" smtClean="0"/>
              <a:t>홈아이콘</a:t>
            </a:r>
            <a:r>
              <a:rPr lang="ko-KR" altLang="en-US" sz="1400" dirty="0" smtClean="0"/>
              <a:t> 왼쪽 </a:t>
            </a:r>
            <a:r>
              <a:rPr lang="en-US" altLang="ko-KR" sz="1400" dirty="0" smtClean="0"/>
              <a:t>&lt; </a:t>
            </a:r>
            <a:r>
              <a:rPr lang="ko-KR" altLang="en-US" sz="1400" dirty="0" smtClean="0"/>
              <a:t>표시 및 </a:t>
            </a:r>
            <a:r>
              <a:rPr lang="ko-KR" altLang="en-US" sz="1400" dirty="0" err="1" smtClean="0"/>
              <a:t>홈아이콘</a:t>
            </a:r>
            <a:r>
              <a:rPr lang="ko-KR" altLang="en-US" sz="1400" dirty="0" smtClean="0"/>
              <a:t> 클릭 처리</a:t>
            </a:r>
            <a:endParaRPr lang="en-US" altLang="ko-KR" sz="1400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43" y="3142084"/>
            <a:ext cx="53816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3952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메뉴 만들기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액션바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08132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9835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메뉴만들기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슬라이딩메뉴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1978" y="862411"/>
            <a:ext cx="5313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아래 </a:t>
            </a:r>
            <a:r>
              <a:rPr lang="ko-KR" altLang="en-US" dirty="0" err="1" smtClean="0"/>
              <a:t>오픈소스</a:t>
            </a:r>
            <a:r>
              <a:rPr lang="ko-KR" altLang="en-US" dirty="0" smtClean="0"/>
              <a:t> 주소를 추가</a:t>
            </a:r>
            <a:endParaRPr lang="en-US" altLang="ko-KR" dirty="0" smtClean="0"/>
          </a:p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Repository Exploring -&gt; Clone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Repository</a:t>
            </a:r>
          </a:p>
          <a:p>
            <a:r>
              <a:rPr lang="en-US" altLang="ko-KR" dirty="0" smtClean="0"/>
              <a:t>https</a:t>
            </a:r>
            <a:r>
              <a:rPr lang="en-US" altLang="ko-KR" dirty="0"/>
              <a:t>://github.com/jfeinstein10/SlidingMenu.git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35943"/>
            <a:ext cx="4272344" cy="433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124744"/>
            <a:ext cx="3052098" cy="5425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20812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1268760"/>
            <a:ext cx="8658225" cy="528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836712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menu.xml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9835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메뉴만들기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슬라이딩메뉴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1153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2448" y="774935"/>
            <a:ext cx="348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MainActivity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onCreate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에 추가</a:t>
            </a:r>
            <a:endParaRPr lang="ko-KR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82" y="1268760"/>
            <a:ext cx="7562850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8296" y="4869160"/>
            <a:ext cx="8666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R.dimen.shadow_width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R.drawable.shadow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R.dimen.slidingmenu_offset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리소소는</a:t>
            </a:r>
            <a:endParaRPr lang="en-US" altLang="ko-KR" dirty="0" smtClean="0"/>
          </a:p>
          <a:p>
            <a:r>
              <a:rPr lang="ko-KR" altLang="en-US" dirty="0" smtClean="0"/>
              <a:t>다운받은 </a:t>
            </a:r>
            <a:r>
              <a:rPr lang="en-US" altLang="ko-KR" dirty="0" err="1" smtClean="0"/>
              <a:t>git</a:t>
            </a:r>
            <a:r>
              <a:rPr lang="ko-KR" altLang="en-US" dirty="0" err="1" smtClean="0"/>
              <a:t>폴더내</a:t>
            </a:r>
            <a:r>
              <a:rPr lang="ko-KR" altLang="en-US" dirty="0" smtClean="0"/>
              <a:t> </a:t>
            </a:r>
            <a:r>
              <a:rPr lang="en-US" altLang="ko-KR" dirty="0" smtClean="0"/>
              <a:t>example </a:t>
            </a:r>
            <a:r>
              <a:rPr lang="ko-KR" altLang="en-US" dirty="0" smtClean="0"/>
              <a:t>폴더의 </a:t>
            </a:r>
            <a:r>
              <a:rPr lang="en-US" altLang="ko-KR" dirty="0" smtClean="0"/>
              <a:t>res -&gt; values </a:t>
            </a:r>
            <a:r>
              <a:rPr lang="ko-KR" altLang="en-US" dirty="0" smtClean="0"/>
              <a:t>폴더를 참고하여 복사한다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9835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메뉴만들기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슬라이딩메뉴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71357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64" y="4365104"/>
            <a:ext cx="338137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3861048"/>
            <a:ext cx="4970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* </a:t>
            </a:r>
            <a:r>
              <a:rPr lang="ko-KR" altLang="en-US" sz="1400" dirty="0"/>
              <a:t>슬라이딩 메뉴가 </a:t>
            </a:r>
            <a:r>
              <a:rPr lang="ko-KR" altLang="en-US" sz="1400" dirty="0" err="1"/>
              <a:t>보일때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백버튼</a:t>
            </a:r>
            <a:r>
              <a:rPr lang="ko-KR" altLang="en-US" sz="1400" dirty="0"/>
              <a:t> 클릭으로 메뉴 없애기</a:t>
            </a:r>
          </a:p>
          <a:p>
            <a:r>
              <a:rPr lang="en-US" altLang="ko-KR" sz="1400" dirty="0"/>
              <a:t>=&gt; </a:t>
            </a:r>
            <a:r>
              <a:rPr lang="en-US" altLang="ko-KR" sz="1400" dirty="0" err="1"/>
              <a:t>OnBackPressed</a:t>
            </a:r>
            <a:r>
              <a:rPr lang="en-US" altLang="ko-KR" sz="1400" dirty="0"/>
              <a:t>() </a:t>
            </a:r>
            <a:r>
              <a:rPr lang="ko-KR" altLang="en-US" sz="1400" dirty="0" smtClean="0"/>
              <a:t>추가</a:t>
            </a:r>
            <a:endParaRPr lang="en-US" altLang="ko-KR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23858" y="1033572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* </a:t>
            </a:r>
            <a:r>
              <a:rPr lang="ko-KR" altLang="en-US" sz="1400" dirty="0" smtClean="0"/>
              <a:t>슬라이딩 메뉴 나타내기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사라지게 하기</a:t>
            </a:r>
            <a:endParaRPr lang="en-US" altLang="ko-KR" sz="1400" dirty="0" smtClean="0"/>
          </a:p>
          <a:p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홈버튼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처리하기</a:t>
            </a:r>
            <a:endParaRPr lang="en-US" altLang="ko-KR" sz="1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08" y="1556792"/>
            <a:ext cx="5848350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9835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메뉴만들기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슬라이딩메뉴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8322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3858" y="1033572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* </a:t>
            </a:r>
            <a:r>
              <a:rPr lang="ko-KR" altLang="en-US" sz="1400" dirty="0" smtClean="0"/>
              <a:t>메인 메뉴 디자인</a:t>
            </a:r>
            <a:endParaRPr lang="en-US" altLang="ko-KR" sz="1400" dirty="0" smtClean="0"/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25218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메뉴만들기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메인메뉴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5400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 txBox="1">
            <a:spLocks/>
          </p:cNvSpPr>
          <p:nvPr/>
        </p:nvSpPr>
        <p:spPr>
          <a:xfrm>
            <a:off x="323528" y="1484784"/>
            <a:ext cx="8568952" cy="417646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363" indent="-360363" algn="l"/>
            <a:r>
              <a:rPr lang="ko-KR" altLang="en-US" sz="1400" dirty="0"/>
              <a:t>	</a:t>
            </a:r>
            <a:r>
              <a:rPr lang="en-US" altLang="ko-KR" sz="1400" dirty="0" smtClean="0"/>
              <a:t>//</a:t>
            </a:r>
            <a:r>
              <a:rPr lang="en-US" altLang="ko-KR" sz="1400" dirty="0"/>
              <a:t>1: </a:t>
            </a:r>
            <a:r>
              <a:rPr lang="ko-KR" altLang="en-US" sz="1400" dirty="0"/>
              <a:t>버튼 </a:t>
            </a:r>
            <a:r>
              <a:rPr lang="ko-KR" altLang="en-US" sz="1400" dirty="0" err="1"/>
              <a:t>인스턴스</a:t>
            </a:r>
            <a:r>
              <a:rPr lang="ko-KR" altLang="en-US" sz="1400" dirty="0"/>
              <a:t> 생성</a:t>
            </a:r>
          </a:p>
          <a:p>
            <a:pPr marL="360363" indent="-360363" algn="l"/>
            <a:r>
              <a:rPr lang="ko-KR" altLang="en-US" sz="1400" dirty="0"/>
              <a:t>	</a:t>
            </a:r>
            <a:r>
              <a:rPr lang="en-US" altLang="ko-KR" sz="1400" dirty="0" smtClean="0"/>
              <a:t>//</a:t>
            </a:r>
            <a:r>
              <a:rPr lang="ko-KR" altLang="en-US" sz="1400" dirty="0" err="1"/>
              <a:t>파라메터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개짜리 </a:t>
            </a:r>
            <a:r>
              <a:rPr lang="ko-KR" altLang="en-US" sz="1400" dirty="0" err="1"/>
              <a:t>생성자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동적생성</a:t>
            </a:r>
            <a:r>
              <a:rPr lang="en-US" altLang="ko-KR" sz="1400" dirty="0"/>
              <a:t>,</a:t>
            </a:r>
          </a:p>
          <a:p>
            <a:pPr marL="360363" indent="-360363" algn="l"/>
            <a:r>
              <a:rPr lang="en-US" altLang="ko-KR" sz="1400" dirty="0"/>
              <a:t>	</a:t>
            </a:r>
            <a:r>
              <a:rPr lang="en-US" altLang="ko-KR" sz="1400" dirty="0" smtClean="0"/>
              <a:t>//</a:t>
            </a:r>
            <a:r>
              <a:rPr lang="ko-KR" altLang="en-US" sz="1400" dirty="0" err="1"/>
              <a:t>파라메터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  <a:r>
              <a:rPr lang="ko-KR" altLang="en-US" sz="1400" dirty="0" err="1"/>
              <a:t>개이상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생성자</a:t>
            </a:r>
            <a:r>
              <a:rPr lang="en-US" altLang="ko-KR" sz="1400" dirty="0"/>
              <a:t>: xml </a:t>
            </a:r>
            <a:r>
              <a:rPr lang="ko-KR" altLang="en-US" sz="1400" dirty="0"/>
              <a:t>생성</a:t>
            </a:r>
          </a:p>
          <a:p>
            <a:pPr marL="360363" indent="-360363" algn="l"/>
            <a:r>
              <a:rPr lang="ko-KR" altLang="en-US" sz="1400" dirty="0"/>
              <a:t>	</a:t>
            </a:r>
            <a:r>
              <a:rPr lang="en-US" altLang="ko-KR" sz="1400" dirty="0" smtClean="0"/>
              <a:t>Button </a:t>
            </a:r>
            <a:r>
              <a:rPr lang="en-US" altLang="ko-KR" sz="1400" dirty="0" err="1"/>
              <a:t>btn</a:t>
            </a:r>
            <a:r>
              <a:rPr lang="en-US" altLang="ko-KR" sz="1400" dirty="0"/>
              <a:t> = new Button(this);</a:t>
            </a:r>
          </a:p>
          <a:p>
            <a:pPr marL="360363" indent="-360363" algn="l"/>
            <a:r>
              <a:rPr lang="en-US" altLang="ko-KR" sz="1400" dirty="0"/>
              <a:t>		</a:t>
            </a:r>
          </a:p>
          <a:p>
            <a:pPr marL="360363" indent="-360363" algn="l"/>
            <a:r>
              <a:rPr lang="en-US" altLang="ko-KR" sz="1400" dirty="0"/>
              <a:t>	</a:t>
            </a:r>
            <a:r>
              <a:rPr lang="en-US" altLang="ko-KR" sz="1400" dirty="0" smtClean="0"/>
              <a:t>//</a:t>
            </a:r>
            <a:r>
              <a:rPr lang="en-US" altLang="ko-KR" sz="1400" dirty="0"/>
              <a:t>2: </a:t>
            </a:r>
            <a:r>
              <a:rPr lang="ko-KR" altLang="en-US" sz="1400" dirty="0" err="1"/>
              <a:t>뷰의</a:t>
            </a:r>
            <a:r>
              <a:rPr lang="ko-KR" altLang="en-US" sz="1400" dirty="0"/>
              <a:t> 속성 설정</a:t>
            </a:r>
          </a:p>
          <a:p>
            <a:pPr marL="360363" indent="-360363" algn="l"/>
            <a:r>
              <a:rPr lang="ko-KR" altLang="en-US" sz="1400" dirty="0"/>
              <a:t>	</a:t>
            </a:r>
            <a:r>
              <a:rPr lang="en-US" altLang="ko-KR" sz="1400" dirty="0" err="1" smtClean="0"/>
              <a:t>btn.setText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동적생성</a:t>
            </a:r>
            <a:r>
              <a:rPr lang="en-US" altLang="ko-KR" sz="1400" dirty="0"/>
              <a:t>");</a:t>
            </a:r>
          </a:p>
          <a:p>
            <a:pPr marL="360363" indent="-360363" algn="l"/>
            <a:r>
              <a:rPr lang="en-US" altLang="ko-KR" sz="1400" dirty="0"/>
              <a:t>	</a:t>
            </a:r>
            <a:r>
              <a:rPr lang="en-US" altLang="ko-KR" sz="1400" dirty="0" smtClean="0"/>
              <a:t>//</a:t>
            </a:r>
            <a:r>
              <a:rPr lang="ko-KR" altLang="en-US" sz="1400" dirty="0"/>
              <a:t>글자 색깔을 빨간색</a:t>
            </a:r>
            <a:r>
              <a:rPr lang="en-US" altLang="ko-KR" sz="1400" dirty="0"/>
              <a:t>, </a:t>
            </a:r>
            <a:r>
              <a:rPr lang="ko-KR" altLang="en-US" sz="1400" dirty="0"/>
              <a:t>글자 크기를 </a:t>
            </a:r>
            <a:r>
              <a:rPr lang="en-US" altLang="ko-KR" sz="1400" dirty="0"/>
              <a:t>20dp</a:t>
            </a:r>
          </a:p>
          <a:p>
            <a:pPr marL="360363" indent="-360363" algn="l"/>
            <a:r>
              <a:rPr lang="en-US" altLang="ko-KR" sz="1400" dirty="0"/>
              <a:t>	</a:t>
            </a:r>
            <a:r>
              <a:rPr lang="en-US" altLang="ko-KR" sz="1400" dirty="0" err="1" smtClean="0"/>
              <a:t>btn.setTextColor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Color.RED</a:t>
            </a:r>
            <a:r>
              <a:rPr lang="en-US" altLang="ko-KR" sz="1400" dirty="0"/>
              <a:t>);</a:t>
            </a:r>
          </a:p>
          <a:p>
            <a:pPr marL="360363" indent="-360363" algn="l"/>
            <a:r>
              <a:rPr lang="en-US" altLang="ko-KR" sz="1400" dirty="0"/>
              <a:t>		</a:t>
            </a:r>
          </a:p>
          <a:p>
            <a:pPr marL="360363" indent="-360363" algn="l"/>
            <a:r>
              <a:rPr lang="en-US" altLang="ko-KR" sz="1400" dirty="0"/>
              <a:t>	</a:t>
            </a:r>
            <a:r>
              <a:rPr lang="en-US" altLang="ko-KR" sz="1400" dirty="0" smtClean="0"/>
              <a:t>//</a:t>
            </a:r>
            <a:r>
              <a:rPr lang="en-US" altLang="ko-KR" sz="1400" dirty="0"/>
              <a:t>3: </a:t>
            </a:r>
            <a:r>
              <a:rPr lang="ko-KR" altLang="en-US" sz="1400" dirty="0" err="1"/>
              <a:t>뷰의</a:t>
            </a:r>
            <a:r>
              <a:rPr lang="ko-KR" altLang="en-US" sz="1400" dirty="0"/>
              <a:t> </a:t>
            </a:r>
            <a:r>
              <a:rPr lang="en-US" altLang="ko-KR" sz="1400" dirty="0"/>
              <a:t>layout </a:t>
            </a:r>
            <a:r>
              <a:rPr lang="ko-KR" altLang="en-US" sz="1400" dirty="0"/>
              <a:t>속성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뷰의</a:t>
            </a:r>
            <a:r>
              <a:rPr lang="ko-KR" altLang="en-US" sz="1400" dirty="0"/>
              <a:t> 크기와 위치를 배치</a:t>
            </a:r>
            <a:r>
              <a:rPr lang="en-US" altLang="ko-KR" sz="1400" dirty="0"/>
              <a:t>)</a:t>
            </a:r>
          </a:p>
          <a:p>
            <a:pPr marL="360363" indent="-360363" algn="l"/>
            <a:r>
              <a:rPr lang="en-US" altLang="ko-KR" sz="1400" dirty="0"/>
              <a:t>	</a:t>
            </a:r>
            <a:r>
              <a:rPr lang="en-US" altLang="ko-KR" sz="1400" dirty="0" err="1" smtClean="0"/>
              <a:t>LinearLayout.LayoutParams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params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LinearLayout.LayoutParams</a:t>
            </a:r>
            <a:r>
              <a:rPr lang="en-US" altLang="ko-KR" sz="1400" dirty="0"/>
              <a:t>(</a:t>
            </a:r>
          </a:p>
          <a:p>
            <a:pPr marL="360363" indent="-360363" algn="l"/>
            <a:r>
              <a:rPr lang="en-US" altLang="ko-KR" sz="1400" dirty="0"/>
              <a:t>				</a:t>
            </a:r>
            <a:r>
              <a:rPr lang="en-US" altLang="ko-KR" sz="1400" dirty="0" err="1"/>
              <a:t>LayoutParams.WRAP_CONTENT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LayoutParams.WRAP_CONTENT</a:t>
            </a:r>
            <a:r>
              <a:rPr lang="en-US" altLang="ko-KR" sz="1400" dirty="0"/>
              <a:t>);</a:t>
            </a:r>
          </a:p>
          <a:p>
            <a:pPr marL="360363" indent="-360363" algn="l"/>
            <a:r>
              <a:rPr lang="en-US" altLang="ko-KR" sz="1400" dirty="0"/>
              <a:t>		</a:t>
            </a:r>
          </a:p>
          <a:p>
            <a:pPr marL="360363" indent="-360363" algn="l"/>
            <a:r>
              <a:rPr lang="en-US" altLang="ko-KR" sz="1400" dirty="0"/>
              <a:t>	</a:t>
            </a:r>
            <a:r>
              <a:rPr lang="en-US" altLang="ko-KR" sz="1400" dirty="0" smtClean="0"/>
              <a:t>//</a:t>
            </a:r>
            <a:r>
              <a:rPr lang="en-US" altLang="ko-KR" sz="1400" dirty="0"/>
              <a:t>4. </a:t>
            </a:r>
            <a:r>
              <a:rPr lang="ko-KR" altLang="en-US" sz="1400" dirty="0" err="1"/>
              <a:t>부모뷰에</a:t>
            </a:r>
            <a:r>
              <a:rPr lang="ko-KR" altLang="en-US" sz="1400" dirty="0"/>
              <a:t> 붙이기</a:t>
            </a:r>
          </a:p>
          <a:p>
            <a:pPr marL="360363" indent="-360363" algn="l"/>
            <a:r>
              <a:rPr lang="ko-KR" altLang="en-US" sz="1400" dirty="0"/>
              <a:t>	</a:t>
            </a:r>
            <a:r>
              <a:rPr lang="en-US" altLang="ko-KR" sz="1400" dirty="0" err="1" smtClean="0"/>
              <a:t>LinearLayout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root = (</a:t>
            </a:r>
            <a:r>
              <a:rPr lang="en-US" altLang="ko-KR" sz="1400" dirty="0" err="1"/>
              <a:t>LinearLayout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findViewById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R.id.rootLayout</a:t>
            </a:r>
            <a:r>
              <a:rPr lang="en-US" altLang="ko-KR" sz="1400" dirty="0"/>
              <a:t>);</a:t>
            </a:r>
          </a:p>
          <a:p>
            <a:pPr marL="360363" indent="-360363" algn="l"/>
            <a:r>
              <a:rPr lang="en-US" altLang="ko-KR" sz="1400" dirty="0"/>
              <a:t>	</a:t>
            </a:r>
            <a:r>
              <a:rPr lang="en-US" altLang="ko-KR" sz="1400" dirty="0" err="1" smtClean="0"/>
              <a:t>root.addView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btn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params</a:t>
            </a:r>
            <a:r>
              <a:rPr lang="en-US" altLang="ko-KR" sz="1400" dirty="0"/>
              <a:t>);</a:t>
            </a:r>
            <a:endParaRPr lang="ko-KR" altLang="en-US" sz="1400" dirty="0"/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43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자바코드로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뷰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동적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생성하기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867251" y="788249"/>
            <a:ext cx="36532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0" lang="en-US" altLang="ko-KR" b="1" dirty="0" err="1" smtClean="0">
                <a:latin typeface="맑은 고딕" pitchFamily="50" charset="-127"/>
                <a:ea typeface="맑은 고딕" pitchFamily="50" charset="-127"/>
              </a:rPr>
              <a:t>LinearLayout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Button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배치하기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2227517" y="5661248"/>
            <a:ext cx="395172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생성방법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 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코딩상 생성방법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algn="ctr"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항상 가능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60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43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자바코드로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뷰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동적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생성하기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42" name="Picture 2" descr="http://www.javabrain.kr/resources/images/coding/coding103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998" y="1268760"/>
            <a:ext cx="5256584" cy="474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1900998" y="2060848"/>
            <a:ext cx="0" cy="3954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557526" y="2060848"/>
            <a:ext cx="0" cy="3954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1900998" y="6021288"/>
            <a:ext cx="26208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308304" y="2420888"/>
            <a:ext cx="1562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Selector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451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4430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나인패치란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9" name="Picture 5" descr="http://cfile29.uf.tistory.com/original/2614103D51EE373B3939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351" y="2284033"/>
            <a:ext cx="3084726" cy="308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://cfile23.uf.tistory.com/image/212C584651EE420E15E2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92896"/>
            <a:ext cx="54102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25469" y="980728"/>
            <a:ext cx="6561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나눔고딕"/>
              </a:rPr>
              <a:t>* </a:t>
            </a:r>
            <a:r>
              <a:rPr lang="ko-KR" altLang="en-US" dirty="0" smtClean="0">
                <a:solidFill>
                  <a:srgbClr val="000000"/>
                </a:solidFill>
                <a:latin typeface="나눔고딕"/>
              </a:rPr>
              <a:t>구간을 </a:t>
            </a:r>
            <a:r>
              <a:rPr lang="ko-KR" altLang="en-US" dirty="0">
                <a:solidFill>
                  <a:srgbClr val="000000"/>
                </a:solidFill>
                <a:latin typeface="나눔고딕"/>
              </a:rPr>
              <a:t>설정해서 원하는 부분만 늘려줄 수 </a:t>
            </a:r>
            <a:r>
              <a:rPr lang="ko-KR" altLang="en-US" dirty="0" smtClean="0">
                <a:solidFill>
                  <a:srgbClr val="000000"/>
                </a:solidFill>
                <a:latin typeface="나눔고딕"/>
              </a:rPr>
              <a:t>있다</a:t>
            </a:r>
            <a:endParaRPr lang="en-US" altLang="ko-KR" dirty="0" smtClean="0">
              <a:solidFill>
                <a:srgbClr val="000000"/>
              </a:solidFill>
              <a:latin typeface="나눔고딕"/>
            </a:endParaRPr>
          </a:p>
          <a:p>
            <a:r>
              <a:rPr lang="en-US" altLang="ko-KR" dirty="0" smtClean="0"/>
              <a:t>* SDK tools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draw9patch</a:t>
            </a:r>
            <a:r>
              <a:rPr lang="ko-KR" altLang="en-US" dirty="0" smtClean="0"/>
              <a:t>를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0183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1" t="45646" r="41909" b="13898"/>
          <a:stretch/>
        </p:blipFill>
        <p:spPr bwMode="auto">
          <a:xfrm>
            <a:off x="470208" y="2998468"/>
            <a:ext cx="3993780" cy="3596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004327"/>
            <a:ext cx="3881218" cy="3452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71239" y="908720"/>
            <a:ext cx="81854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2) </a:t>
            </a:r>
            <a:r>
              <a:rPr lang="ko-KR" altLang="en-US" dirty="0" smtClean="0"/>
              <a:t>자바 </a:t>
            </a:r>
            <a:r>
              <a:rPr lang="ko-KR" altLang="en-US" dirty="0"/>
              <a:t>환경 변수 설정 </a:t>
            </a:r>
            <a:endParaRPr lang="en-US" altLang="ko-KR" dirty="0" smtClean="0"/>
          </a:p>
          <a:p>
            <a:r>
              <a:rPr lang="ko-KR" altLang="en-US" dirty="0" smtClean="0"/>
              <a:t>시스템변수에  </a:t>
            </a:r>
            <a:r>
              <a:rPr lang="en-US" altLang="ko-KR" dirty="0"/>
              <a:t>JAVA_HOME </a:t>
            </a:r>
            <a:r>
              <a:rPr lang="ko-KR" altLang="en-US" dirty="0" smtClean="0"/>
              <a:t>추가</a:t>
            </a:r>
            <a:endParaRPr lang="en-US" altLang="ko-KR" dirty="0"/>
          </a:p>
          <a:p>
            <a:r>
              <a:rPr lang="ko-KR" altLang="en-US" dirty="0" err="1"/>
              <a:t>내컴퓨터</a:t>
            </a:r>
            <a:r>
              <a:rPr lang="ko-KR" altLang="en-US" dirty="0"/>
              <a:t>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속성 </a:t>
            </a:r>
            <a:r>
              <a:rPr lang="en-US" altLang="ko-KR" dirty="0"/>
              <a:t>-&gt; </a:t>
            </a:r>
            <a:r>
              <a:rPr lang="ko-KR" altLang="en-US" dirty="0"/>
              <a:t>고급 시스템 설정 </a:t>
            </a:r>
            <a:r>
              <a:rPr lang="en-US" altLang="ko-KR" dirty="0"/>
              <a:t>-&gt;</a:t>
            </a:r>
            <a:r>
              <a:rPr lang="ko-KR" altLang="en-US" dirty="0"/>
              <a:t>환경변수</a:t>
            </a:r>
            <a:endParaRPr lang="en-US" altLang="ko-KR" dirty="0"/>
          </a:p>
          <a:p>
            <a:r>
              <a:rPr lang="en-US" altLang="ko-KR" dirty="0"/>
              <a:t>3) </a:t>
            </a:r>
            <a:r>
              <a:rPr lang="ko-KR" altLang="en-US" dirty="0"/>
              <a:t>자바 </a:t>
            </a:r>
            <a:r>
              <a:rPr lang="en-US" altLang="ko-KR" dirty="0"/>
              <a:t>path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ko-KR" altLang="en-US" dirty="0"/>
              <a:t>환경변수 창에서 시스템 변수의 </a:t>
            </a:r>
            <a:r>
              <a:rPr lang="en-US" altLang="ko-KR" dirty="0"/>
              <a:t>path </a:t>
            </a:r>
            <a:r>
              <a:rPr lang="ko-KR" altLang="en-US" dirty="0" err="1"/>
              <a:t>선택후</a:t>
            </a:r>
            <a:r>
              <a:rPr lang="ko-KR" altLang="en-US" dirty="0"/>
              <a:t> 편집 </a:t>
            </a:r>
            <a:r>
              <a:rPr lang="en-US" altLang="ko-KR" dirty="0"/>
              <a:t>: </a:t>
            </a:r>
            <a:r>
              <a:rPr lang="ko-KR" altLang="en-US" dirty="0"/>
              <a:t>세미콜론 후 </a:t>
            </a:r>
            <a:r>
              <a:rPr lang="en-US" altLang="ko-KR" dirty="0"/>
              <a:t>%JAVA_HOME%\bin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6514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개발환경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세팅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8139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1745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자바코드로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뷰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동적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생성하기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디자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인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00204"/>
            <a:ext cx="7416824" cy="6105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54203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57188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자바코드로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뷰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동적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생성하기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디자인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: selector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활용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74084" y="1412776"/>
            <a:ext cx="819484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&lt;?xml version="1.0" encoding="utf-8"?&gt;</a:t>
            </a:r>
          </a:p>
          <a:p>
            <a:r>
              <a:rPr lang="en-US" altLang="ko-KR" sz="1400" dirty="0" smtClean="0"/>
              <a:t>&lt;selector </a:t>
            </a:r>
            <a:r>
              <a:rPr lang="en-US" altLang="ko-KR" sz="1400" dirty="0" err="1" smtClean="0"/>
              <a:t>xmlns:android</a:t>
            </a:r>
            <a:r>
              <a:rPr lang="en-US" altLang="ko-KR" sz="1400" dirty="0" smtClean="0"/>
              <a:t>="http://schemas.android.com/</a:t>
            </a:r>
            <a:r>
              <a:rPr lang="en-US" altLang="ko-KR" sz="1400" dirty="0" err="1" smtClean="0"/>
              <a:t>apk</a:t>
            </a:r>
            <a:r>
              <a:rPr lang="en-US" altLang="ko-KR" sz="1400" dirty="0" smtClean="0"/>
              <a:t>/res/android" &gt;</a:t>
            </a:r>
          </a:p>
          <a:p>
            <a:r>
              <a:rPr lang="en-US" altLang="ko-KR" sz="1400" dirty="0" smtClean="0"/>
              <a:t>  &lt;item </a:t>
            </a:r>
            <a:r>
              <a:rPr lang="en-US" altLang="ko-KR" sz="1400" dirty="0" err="1" smtClean="0"/>
              <a:t>android:state_pressed</a:t>
            </a:r>
            <a:r>
              <a:rPr lang="en-US" altLang="ko-KR" sz="1400" dirty="0" smtClean="0"/>
              <a:t>="true" </a:t>
            </a:r>
            <a:r>
              <a:rPr lang="en-US" altLang="ko-KR" sz="1400" dirty="0" err="1" smtClean="0"/>
              <a:t>android:drawable</a:t>
            </a:r>
            <a:r>
              <a:rPr lang="en-US" altLang="ko-KR" sz="1400" dirty="0" smtClean="0"/>
              <a:t>="@</a:t>
            </a:r>
            <a:r>
              <a:rPr lang="en-US" altLang="ko-KR" sz="1400" dirty="0" err="1" smtClean="0"/>
              <a:t>drawable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tab_s_on</a:t>
            </a:r>
            <a:r>
              <a:rPr lang="en-US" altLang="ko-KR" sz="1400" dirty="0" smtClean="0"/>
              <a:t>"&gt;&lt;/item&gt;</a:t>
            </a:r>
          </a:p>
          <a:p>
            <a:r>
              <a:rPr lang="en-US" altLang="ko-KR" sz="1400" dirty="0" smtClean="0"/>
              <a:t>  &lt;item </a:t>
            </a:r>
            <a:r>
              <a:rPr lang="en-US" altLang="ko-KR" sz="1400" dirty="0" err="1" smtClean="0"/>
              <a:t>android:state_selected</a:t>
            </a:r>
            <a:r>
              <a:rPr lang="en-US" altLang="ko-KR" sz="1400" dirty="0" smtClean="0"/>
              <a:t>="true" </a:t>
            </a:r>
            <a:r>
              <a:rPr lang="en-US" altLang="ko-KR" sz="1400" dirty="0" err="1" smtClean="0"/>
              <a:t>android:drawable</a:t>
            </a:r>
            <a:r>
              <a:rPr lang="en-US" altLang="ko-KR" sz="1400" dirty="0" smtClean="0"/>
              <a:t>="@</a:t>
            </a:r>
            <a:r>
              <a:rPr lang="en-US" altLang="ko-KR" sz="1400" dirty="0" err="1" smtClean="0"/>
              <a:t>drawable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tab_s_on</a:t>
            </a:r>
            <a:r>
              <a:rPr lang="en-US" altLang="ko-KR" sz="1400" dirty="0" smtClean="0"/>
              <a:t>"&gt;&lt;/item&gt;</a:t>
            </a:r>
          </a:p>
          <a:p>
            <a:r>
              <a:rPr lang="en-US" altLang="ko-KR" sz="1400" dirty="0" smtClean="0"/>
              <a:t>  &lt;item </a:t>
            </a:r>
            <a:r>
              <a:rPr lang="en-US" altLang="ko-KR" sz="1400" dirty="0" err="1" smtClean="0"/>
              <a:t>android:drawable</a:t>
            </a:r>
            <a:r>
              <a:rPr lang="en-US" altLang="ko-KR" sz="1400" dirty="0" smtClean="0"/>
              <a:t>="@</a:t>
            </a:r>
            <a:r>
              <a:rPr lang="en-US" altLang="ko-KR" sz="1400" dirty="0" err="1" smtClean="0"/>
              <a:t>drawable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tab_s_off</a:t>
            </a:r>
            <a:r>
              <a:rPr lang="en-US" altLang="ko-KR" sz="1400" dirty="0" smtClean="0"/>
              <a:t>"&gt;&lt;/item&gt; </a:t>
            </a:r>
          </a:p>
          <a:p>
            <a:r>
              <a:rPr lang="en-US" altLang="ko-KR" sz="1400" dirty="0" smtClean="0"/>
              <a:t>&lt;/selector&gt;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467544" y="3861048"/>
            <a:ext cx="79090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&lt;?xml version="1.0" encoding="utf-8"?&gt;</a:t>
            </a:r>
          </a:p>
          <a:p>
            <a:r>
              <a:rPr lang="en-US" altLang="ko-KR" sz="1400" dirty="0"/>
              <a:t>&lt;selector </a:t>
            </a:r>
            <a:r>
              <a:rPr lang="en-US" altLang="ko-KR" sz="1400" dirty="0" err="1"/>
              <a:t>xmlns:android</a:t>
            </a:r>
            <a:r>
              <a:rPr lang="en-US" altLang="ko-KR" sz="1400" dirty="0"/>
              <a:t>="http://schemas.android.com/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/res/android" &gt;</a:t>
            </a:r>
          </a:p>
          <a:p>
            <a:r>
              <a:rPr lang="en-US" altLang="ko-KR" sz="1400" dirty="0"/>
              <a:t>  &lt;item </a:t>
            </a:r>
            <a:r>
              <a:rPr lang="en-US" altLang="ko-KR" sz="1400" dirty="0" err="1"/>
              <a:t>android:state_pressed</a:t>
            </a:r>
            <a:r>
              <a:rPr lang="en-US" altLang="ko-KR" sz="1400" dirty="0"/>
              <a:t>="true" </a:t>
            </a:r>
            <a:r>
              <a:rPr lang="en-US" altLang="ko-KR" sz="1400" dirty="0" err="1"/>
              <a:t>android:color</a:t>
            </a:r>
            <a:r>
              <a:rPr lang="en-US" altLang="ko-KR" sz="1400" dirty="0"/>
              <a:t>="#FF0000"&gt;&lt;/item&gt;</a:t>
            </a:r>
          </a:p>
          <a:p>
            <a:r>
              <a:rPr lang="en-US" altLang="ko-KR" sz="1400" dirty="0"/>
              <a:t>  &lt;item </a:t>
            </a:r>
            <a:r>
              <a:rPr lang="en-US" altLang="ko-KR" sz="1400" dirty="0" err="1"/>
              <a:t>android:state_selected</a:t>
            </a:r>
            <a:r>
              <a:rPr lang="en-US" altLang="ko-KR" sz="1400" dirty="0"/>
              <a:t>="true" </a:t>
            </a:r>
            <a:r>
              <a:rPr lang="en-US" altLang="ko-KR" sz="1400" dirty="0" err="1"/>
              <a:t>android:color</a:t>
            </a:r>
            <a:r>
              <a:rPr lang="en-US" altLang="ko-KR" sz="1400" dirty="0"/>
              <a:t>="#FF0000" &gt;&lt;/item&gt;</a:t>
            </a:r>
          </a:p>
          <a:p>
            <a:r>
              <a:rPr lang="en-US" altLang="ko-KR" sz="1400" dirty="0"/>
              <a:t>  &lt;item </a:t>
            </a:r>
            <a:r>
              <a:rPr lang="en-US" altLang="ko-KR" sz="1400" dirty="0" err="1"/>
              <a:t>android:color</a:t>
            </a:r>
            <a:r>
              <a:rPr lang="en-US" altLang="ko-KR" sz="1400" dirty="0"/>
              <a:t>="#FFFFFF"&gt;&lt;/item&gt; </a:t>
            </a:r>
          </a:p>
          <a:p>
            <a:r>
              <a:rPr lang="en-US" altLang="ko-KR" sz="1400" dirty="0"/>
              <a:t>&lt;/selector&gt;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87337" y="910277"/>
            <a:ext cx="227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</a:t>
            </a:r>
            <a:r>
              <a:rPr lang="en-US" altLang="ko-KR" dirty="0" smtClean="0"/>
              <a:t>ab_background.xml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1639" y="3356992"/>
            <a:ext cx="2327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text_background.xml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72974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653415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3568" y="980728"/>
            <a:ext cx="506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Drawable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폴더에 </a:t>
            </a:r>
            <a:r>
              <a:rPr lang="en-US" altLang="ko-KR" dirty="0" smtClean="0"/>
              <a:t>custom_checkbox.xml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20" y="3789040"/>
            <a:ext cx="3838575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90547" y="3356992"/>
            <a:ext cx="561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en-US" altLang="ko-KR" dirty="0" err="1" smtClean="0"/>
              <a:t>CheckBox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button</a:t>
            </a:r>
            <a:r>
              <a:rPr lang="ko-KR" altLang="en-US" dirty="0" smtClean="0"/>
              <a:t>속성에 </a:t>
            </a:r>
            <a:r>
              <a:rPr lang="en-US" altLang="ko-KR" dirty="0" err="1" smtClean="0"/>
              <a:t>custom_checkbox</a:t>
            </a:r>
            <a:r>
              <a:rPr lang="en-US" altLang="ko-KR" dirty="0"/>
              <a:t>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51144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자바코드로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뷰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동적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생성하기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–selector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활용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예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63476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8" y="4869160"/>
            <a:ext cx="6604783" cy="1075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51" y="1196753"/>
            <a:ext cx="6130882" cy="801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86397"/>
            <a:ext cx="7589713" cy="1850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692696"/>
            <a:ext cx="3948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1-1. </a:t>
            </a:r>
            <a:r>
              <a:rPr lang="en-US" altLang="ko-KR" sz="1400" dirty="0" err="1" smtClean="0"/>
              <a:t>Drawable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폴더에 </a:t>
            </a:r>
            <a:r>
              <a:rPr lang="en-US" altLang="ko-KR" sz="1400" dirty="0" smtClean="0"/>
              <a:t>toggle_selector.xml </a:t>
            </a:r>
            <a:r>
              <a:rPr lang="ko-KR" altLang="en-US" sz="1400" dirty="0" smtClean="0"/>
              <a:t>생성</a:t>
            </a:r>
            <a:endParaRPr lang="en-US" altLang="ko-KR" sz="1400" dirty="0" smtClean="0"/>
          </a:p>
          <a:p>
            <a:r>
              <a:rPr lang="en-US" altLang="ko-KR" sz="1400" dirty="0" smtClean="0"/>
              <a:t>=&gt; </a:t>
            </a:r>
            <a:r>
              <a:rPr lang="ko-KR" altLang="en-US" sz="1400" dirty="0" smtClean="0"/>
              <a:t>선택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해제 시 보여줄 백그라운드 지</a:t>
            </a:r>
            <a:r>
              <a:rPr lang="ko-KR" altLang="en-US" sz="1400" dirty="0"/>
              <a:t>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4151" y="2132856"/>
            <a:ext cx="4126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1-2. </a:t>
            </a:r>
            <a:r>
              <a:rPr lang="en-US" altLang="ko-KR" sz="1400" dirty="0" err="1" smtClean="0"/>
              <a:t>Drawable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폴더에 </a:t>
            </a:r>
            <a:r>
              <a:rPr lang="en-US" altLang="ko-KR" sz="1400" dirty="0" smtClean="0"/>
              <a:t>button_text_color.xml </a:t>
            </a:r>
            <a:r>
              <a:rPr lang="ko-KR" altLang="en-US" sz="1400" dirty="0" smtClean="0"/>
              <a:t>생성</a:t>
            </a:r>
            <a:endParaRPr lang="en-US" altLang="ko-KR" sz="1400" dirty="0" smtClean="0"/>
          </a:p>
          <a:p>
            <a:r>
              <a:rPr lang="en-US" altLang="ko-KR" sz="1400" dirty="0" smtClean="0"/>
              <a:t>=&gt; </a:t>
            </a:r>
            <a:r>
              <a:rPr lang="ko-KR" altLang="en-US" sz="1400" dirty="0" smtClean="0"/>
              <a:t>선택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해제 시 보여줄 글자 색깔 지</a:t>
            </a:r>
            <a:r>
              <a:rPr lang="ko-KR" altLang="en-US" sz="1400" dirty="0"/>
              <a:t>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552" y="4633391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레이아웃 설정</a:t>
            </a:r>
            <a:endParaRPr lang="ko-KR" altLang="en-US" sz="1400" dirty="0"/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51144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자바코드로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뷰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동적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생성하기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–selector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활용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예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7084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87" y="1700808"/>
            <a:ext cx="7172325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4" y="692696"/>
            <a:ext cx="74079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이벤트 처리</a:t>
            </a:r>
            <a:endParaRPr lang="en-US" altLang="ko-KR" sz="1400" dirty="0" smtClean="0"/>
          </a:p>
          <a:p>
            <a:pPr marL="285750" indent="-285750">
              <a:buFont typeface="Symbol"/>
              <a:buChar char="Þ"/>
            </a:pPr>
            <a:r>
              <a:rPr lang="ko-KR" altLang="en-US" sz="1400" dirty="0" smtClean="0"/>
              <a:t>체크박스가 </a:t>
            </a:r>
            <a:r>
              <a:rPr lang="ko-KR" altLang="en-US" sz="1400" dirty="0" err="1" smtClean="0"/>
              <a:t>선택될때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textOn</a:t>
            </a:r>
            <a:r>
              <a:rPr lang="ko-KR" altLang="en-US" sz="1400" dirty="0" smtClean="0"/>
              <a:t>에 설정한 글자를 보여주고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왼쪽 정렬과 왼쪽 </a:t>
            </a:r>
            <a:r>
              <a:rPr lang="ko-KR" altLang="en-US" sz="1400" dirty="0" err="1" smtClean="0"/>
              <a:t>패딩을</a:t>
            </a:r>
            <a:r>
              <a:rPr lang="ko-KR" altLang="en-US" sz="1400" dirty="0" smtClean="0"/>
              <a:t> 준다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Symbol"/>
              <a:buChar char="Þ"/>
            </a:pPr>
            <a:r>
              <a:rPr lang="ko-KR" altLang="en-US" sz="1400" dirty="0" smtClean="0"/>
              <a:t>체크박스 </a:t>
            </a:r>
            <a:r>
              <a:rPr lang="ko-KR" altLang="en-US" sz="1400" dirty="0" err="1" smtClean="0"/>
              <a:t>해제시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textOff</a:t>
            </a:r>
            <a:r>
              <a:rPr lang="ko-KR" altLang="en-US" sz="1400" dirty="0" smtClean="0"/>
              <a:t>에 설정한 글자를 보여주고 오른쪽 정렬과 오른쪽 </a:t>
            </a:r>
            <a:r>
              <a:rPr lang="ko-KR" altLang="en-US" sz="1400" dirty="0" err="1" smtClean="0"/>
              <a:t>패딩</a:t>
            </a:r>
            <a:r>
              <a:rPr lang="ko-KR" altLang="en-US" sz="1400" dirty="0" smtClean="0"/>
              <a:t> 설정</a:t>
            </a:r>
            <a:endParaRPr lang="ko-KR" altLang="en-US" sz="1400" dirty="0"/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51144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자바코드로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뷰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동적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생성하기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–selector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활용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예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97020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543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자바코드로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뷰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동적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생성하기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36" y="1214438"/>
            <a:ext cx="7391400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37053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 txBox="1">
            <a:spLocks/>
          </p:cNvSpPr>
          <p:nvPr/>
        </p:nvSpPr>
        <p:spPr>
          <a:xfrm>
            <a:off x="611560" y="1628800"/>
            <a:ext cx="7848872" cy="410445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dirty="0" smtClean="0"/>
              <a:t>아래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가지 방법이 존재하나 하나만 기억하자</a:t>
            </a:r>
            <a:r>
              <a:rPr lang="en-US" altLang="ko-KR" sz="1400" dirty="0" smtClean="0"/>
              <a:t>!!!</a:t>
            </a:r>
          </a:p>
          <a:p>
            <a:pPr algn="l"/>
            <a:r>
              <a:rPr lang="ko-KR" altLang="en-US" sz="1400" dirty="0" smtClean="0"/>
              <a:t>미리 만들어놓은 </a:t>
            </a:r>
            <a:r>
              <a:rPr lang="en-US" altLang="ko-KR" sz="1400" dirty="0" smtClean="0"/>
              <a:t>custom.xml </a:t>
            </a:r>
            <a:r>
              <a:rPr lang="ko-KR" altLang="en-US" sz="1400" dirty="0" smtClean="0"/>
              <a:t>이라는 </a:t>
            </a:r>
            <a:r>
              <a:rPr lang="en-US" altLang="ko-KR" sz="1400" dirty="0" smtClean="0"/>
              <a:t>xml</a:t>
            </a:r>
            <a:r>
              <a:rPr lang="ko-KR" altLang="en-US" sz="1400" dirty="0" smtClean="0"/>
              <a:t>이 </a:t>
            </a:r>
            <a:r>
              <a:rPr lang="ko-KR" altLang="en-US" sz="1400" dirty="0" err="1" smtClean="0"/>
              <a:t>존재한다가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가정할때</a:t>
            </a:r>
            <a:r>
              <a:rPr lang="ko-KR" altLang="en-US" sz="1400" dirty="0" smtClean="0"/>
              <a:t> 가져오는 방법</a:t>
            </a:r>
            <a:endParaRPr lang="en-US" altLang="ko-KR" sz="1400" dirty="0" smtClean="0"/>
          </a:p>
          <a:p>
            <a:pPr algn="l"/>
            <a:r>
              <a:rPr lang="en-US" altLang="ko-KR" sz="1400" dirty="0" smtClean="0"/>
              <a:t>// 1. XML </a:t>
            </a:r>
            <a:r>
              <a:rPr lang="ko-KR" altLang="en-US" sz="1400" dirty="0"/>
              <a:t>전개를 직접 하기</a:t>
            </a:r>
          </a:p>
          <a:p>
            <a:pPr algn="l"/>
            <a:r>
              <a:rPr lang="en-US" altLang="ko-KR" sz="1400" dirty="0" err="1"/>
              <a:t>LayoutInflater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inflater</a:t>
            </a:r>
            <a:r>
              <a:rPr lang="en-US" altLang="ko-KR" sz="1400" dirty="0"/>
              <a:t> = (</a:t>
            </a:r>
            <a:r>
              <a:rPr lang="en-US" altLang="ko-KR" sz="1400" dirty="0" err="1"/>
              <a:t>LayoutInflater</a:t>
            </a:r>
            <a:r>
              <a:rPr lang="en-US" altLang="ko-KR" sz="1400" dirty="0"/>
              <a:t>)</a:t>
            </a:r>
            <a:r>
              <a:rPr lang="en-US" altLang="ko-KR" sz="1400" dirty="0" err="1"/>
              <a:t>getSystemService</a:t>
            </a:r>
            <a:r>
              <a:rPr lang="en-US" altLang="ko-KR" sz="1400" dirty="0"/>
              <a:t>(</a:t>
            </a:r>
          </a:p>
          <a:p>
            <a:pPr algn="l"/>
            <a:r>
              <a:rPr lang="en-US" altLang="ko-KR" sz="1400" dirty="0" err="1"/>
              <a:t>Context.LAYOUT_INFLATER_SERVICE</a:t>
            </a:r>
            <a:r>
              <a:rPr lang="en-US" altLang="ko-KR" sz="1400" dirty="0"/>
              <a:t>);</a:t>
            </a:r>
          </a:p>
          <a:p>
            <a:pPr algn="l"/>
            <a:r>
              <a:rPr lang="en-US" altLang="ko-KR" sz="1400" dirty="0" smtClean="0"/>
              <a:t>View </a:t>
            </a:r>
            <a:r>
              <a:rPr lang="en-US" altLang="ko-KR" sz="1400" dirty="0" err="1" smtClean="0"/>
              <a:t>view</a:t>
            </a:r>
            <a:r>
              <a:rPr lang="en-US" altLang="ko-KR" sz="1400" dirty="0" smtClean="0"/>
              <a:t> = </a:t>
            </a:r>
            <a:r>
              <a:rPr lang="en-US" altLang="ko-KR" sz="1400" dirty="0" err="1" smtClean="0"/>
              <a:t>inflater.inflate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R.layout.custom</a:t>
            </a:r>
            <a:r>
              <a:rPr lang="en-US" altLang="ko-KR" sz="1400" dirty="0" smtClean="0"/>
              <a:t>, </a:t>
            </a:r>
            <a:r>
              <a:rPr lang="en-US" altLang="ko-KR" sz="1400" dirty="0"/>
              <a:t>null);</a:t>
            </a:r>
          </a:p>
          <a:p>
            <a:pPr algn="l"/>
            <a:endParaRPr lang="ko-KR" altLang="en-US" sz="1400" dirty="0"/>
          </a:p>
          <a:p>
            <a:pPr algn="l"/>
            <a:r>
              <a:rPr lang="en-US" altLang="ko-KR" sz="1400" dirty="0" smtClean="0"/>
              <a:t>// 2. </a:t>
            </a:r>
            <a:r>
              <a:rPr lang="ko-KR" altLang="en-US" sz="1400" dirty="0" err="1" smtClean="0"/>
              <a:t>컨텍스트로부터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전개자 구하기</a:t>
            </a:r>
          </a:p>
          <a:p>
            <a:pPr algn="l"/>
            <a:r>
              <a:rPr lang="en-US" altLang="ko-KR" sz="1400" dirty="0" err="1"/>
              <a:t>LayoutInflater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inflater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LayoutInflater.from</a:t>
            </a:r>
            <a:r>
              <a:rPr lang="en-US" altLang="ko-KR" sz="1400" dirty="0"/>
              <a:t>(this);</a:t>
            </a:r>
          </a:p>
          <a:p>
            <a:pPr algn="l"/>
            <a:r>
              <a:rPr lang="en-US" altLang="ko-KR" sz="1400" dirty="0" smtClean="0"/>
              <a:t>View </a:t>
            </a:r>
            <a:r>
              <a:rPr lang="en-US" altLang="ko-KR" sz="1400" dirty="0" err="1" smtClean="0"/>
              <a:t>view</a:t>
            </a:r>
            <a:r>
              <a:rPr lang="en-US" altLang="ko-KR" sz="1400" dirty="0" smtClean="0"/>
              <a:t> = </a:t>
            </a:r>
            <a:r>
              <a:rPr lang="en-US" altLang="ko-KR" sz="1400" dirty="0" err="1" smtClean="0"/>
              <a:t>inflater.inflate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R.layout.custom</a:t>
            </a:r>
            <a:r>
              <a:rPr lang="en-US" altLang="ko-KR" sz="1400" dirty="0" smtClean="0"/>
              <a:t>, </a:t>
            </a:r>
            <a:r>
              <a:rPr lang="en-US" altLang="ko-KR" sz="1400" dirty="0"/>
              <a:t>null);</a:t>
            </a:r>
          </a:p>
          <a:p>
            <a:pPr algn="l"/>
            <a:endParaRPr lang="ko-KR" altLang="en-US" sz="1400" dirty="0"/>
          </a:p>
          <a:p>
            <a:pPr algn="l"/>
            <a:r>
              <a:rPr lang="en-US" altLang="ko-KR" sz="1400" b="1" dirty="0" smtClean="0"/>
              <a:t>// 3. View</a:t>
            </a:r>
            <a:r>
              <a:rPr lang="ko-KR" altLang="en-US" sz="1400" b="1" dirty="0"/>
              <a:t>의 정적 </a:t>
            </a:r>
            <a:r>
              <a:rPr lang="ko-KR" altLang="en-US" sz="1400" b="1" dirty="0" err="1"/>
              <a:t>메소드</a:t>
            </a:r>
            <a:r>
              <a:rPr lang="ko-KR" altLang="en-US" sz="1400" b="1" dirty="0"/>
              <a:t> 사용하여 전개하기</a:t>
            </a:r>
          </a:p>
          <a:p>
            <a:pPr algn="l"/>
            <a:r>
              <a:rPr lang="en-US" altLang="ko-KR" sz="1400" b="1" dirty="0" smtClean="0"/>
              <a:t>View </a:t>
            </a:r>
            <a:r>
              <a:rPr lang="en-US" altLang="ko-KR" sz="1400" b="1" dirty="0" err="1" smtClean="0"/>
              <a:t>view</a:t>
            </a:r>
            <a:r>
              <a:rPr lang="en-US" altLang="ko-KR" sz="1400" b="1" dirty="0" smtClean="0"/>
              <a:t> = 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LinearLayout</a:t>
            </a:r>
            <a:r>
              <a:rPr lang="en-US" altLang="ko-KR" sz="1400" b="1" dirty="0"/>
              <a:t>)</a:t>
            </a:r>
            <a:r>
              <a:rPr lang="en-US" altLang="ko-KR" sz="1400" b="1" dirty="0" err="1"/>
              <a:t>View.inflate</a:t>
            </a:r>
            <a:r>
              <a:rPr lang="en-US" altLang="ko-KR" sz="1400" b="1" dirty="0"/>
              <a:t>(this, </a:t>
            </a:r>
            <a:r>
              <a:rPr lang="en-US" altLang="ko-KR" sz="1400" b="1" dirty="0" err="1" smtClean="0"/>
              <a:t>R.layout.custom</a:t>
            </a:r>
            <a:r>
              <a:rPr lang="en-US" altLang="ko-KR" sz="1400" b="1" dirty="0" smtClean="0"/>
              <a:t>, </a:t>
            </a:r>
            <a:r>
              <a:rPr lang="en-US" altLang="ko-KR" sz="1400" b="1" dirty="0"/>
              <a:t>null</a:t>
            </a:r>
            <a:r>
              <a:rPr lang="en-US" altLang="ko-KR" sz="1400" b="1" dirty="0" smtClean="0"/>
              <a:t>);</a:t>
            </a:r>
          </a:p>
          <a:p>
            <a:pPr algn="l"/>
            <a:endParaRPr lang="en-US" altLang="ko-KR" sz="1400" b="1" dirty="0"/>
          </a:p>
          <a:p>
            <a:pPr algn="l"/>
            <a:r>
              <a:rPr lang="ko-KR" altLang="en-US" sz="1400" b="1" dirty="0" smtClean="0"/>
              <a:t>이와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같이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자바코드로 모든 </a:t>
            </a:r>
            <a:r>
              <a:rPr lang="ko-KR" altLang="en-US" sz="1400" b="1" dirty="0" err="1" smtClean="0"/>
              <a:t>뷰를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동적생성하기에는</a:t>
            </a:r>
            <a:r>
              <a:rPr lang="ko-KR" altLang="en-US" sz="1400" b="1" dirty="0" smtClean="0"/>
              <a:t> 코드가 너무 복잡하므로 </a:t>
            </a:r>
            <a:r>
              <a:rPr lang="en-US" altLang="ko-KR" sz="1400" b="1" dirty="0" smtClean="0"/>
              <a:t>xml</a:t>
            </a:r>
            <a:r>
              <a:rPr lang="ko-KR" altLang="en-US" sz="1400" b="1" dirty="0" smtClean="0"/>
              <a:t>로 레이아웃을 </a:t>
            </a:r>
            <a:r>
              <a:rPr lang="ko-KR" altLang="en-US" sz="1400" b="1" dirty="0" err="1" smtClean="0"/>
              <a:t>만든뒤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inflate</a:t>
            </a:r>
            <a:r>
              <a:rPr lang="ko-KR" altLang="en-US" sz="1400" b="1" dirty="0" smtClean="0"/>
              <a:t>로 가져온다</a:t>
            </a:r>
            <a:r>
              <a:rPr lang="en-US" altLang="ko-KR" sz="1400" b="1" dirty="0" smtClean="0"/>
              <a:t>.</a:t>
            </a:r>
          </a:p>
          <a:p>
            <a:pPr algn="l"/>
            <a:r>
              <a:rPr lang="ko-KR" altLang="en-US" sz="1400" b="1" dirty="0" err="1" smtClean="0"/>
              <a:t>사용예</a:t>
            </a:r>
            <a:r>
              <a:rPr lang="en-US" altLang="ko-KR" sz="1400" b="1" dirty="0" smtClean="0"/>
              <a:t>) </a:t>
            </a:r>
            <a:r>
              <a:rPr lang="ko-KR" altLang="en-US" sz="1400" b="1" dirty="0" err="1" smtClean="0"/>
              <a:t>리스트뷰의</a:t>
            </a:r>
            <a:r>
              <a:rPr lang="ko-KR" altLang="en-US" sz="1400" b="1" dirty="0" smtClean="0"/>
              <a:t> </a:t>
            </a:r>
            <a:r>
              <a:rPr lang="en-US" altLang="ko-KR" sz="1400" b="1" dirty="0" err="1" smtClean="0"/>
              <a:t>convertView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다이얼로그의 </a:t>
            </a:r>
            <a:r>
              <a:rPr lang="ko-KR" altLang="en-US" sz="1400" b="1" dirty="0" err="1" smtClean="0"/>
              <a:t>커스텀뷰</a:t>
            </a:r>
            <a:endParaRPr lang="en-US" altLang="ko-KR" sz="1400" b="1" dirty="0"/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467543" y="940078"/>
            <a:ext cx="76348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미리 만들어 놓은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xml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레이아웃을 가져와서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뷰로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만드는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(inflation)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방법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40767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자바코드로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뷰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동적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생성하기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2806589" y="5721989"/>
            <a:ext cx="32447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커스텀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토스트 만들기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90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38347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Inflate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로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뷰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동적 생성하기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4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338" name="Picture 2" descr="http://www.javabrain.kr/resources/images/coding/coding104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764704"/>
            <a:ext cx="6063655" cy="555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2333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285875"/>
            <a:ext cx="6638925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38347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Inflate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로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뷰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 동적 생성하기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실습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4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0927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598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출력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그리기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467544" y="548680"/>
            <a:ext cx="8280920" cy="623731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* </a:t>
            </a:r>
            <a:r>
              <a:rPr lang="ko-KR" altLang="en-US" sz="1600" b="1" dirty="0" err="1" smtClean="0"/>
              <a:t>커스텀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뷰</a:t>
            </a:r>
            <a:r>
              <a:rPr lang="ko-KR" altLang="en-US" sz="1600" b="1" dirty="0" smtClean="0"/>
              <a:t> 생성 방법</a:t>
            </a:r>
            <a:endParaRPr lang="en-US" altLang="ko-KR" sz="1600" b="1" dirty="0" smtClean="0"/>
          </a:p>
          <a:p>
            <a:pPr algn="l"/>
            <a:endParaRPr lang="en-US" altLang="ko-KR" sz="1600" b="1" dirty="0" smtClean="0"/>
          </a:p>
          <a:p>
            <a:pPr marL="342900" indent="-342900" algn="l">
              <a:buAutoNum type="arabicPeriod"/>
            </a:pPr>
            <a:r>
              <a:rPr lang="en-US" altLang="ko-KR" sz="1600" b="1" dirty="0" smtClean="0"/>
              <a:t>View</a:t>
            </a:r>
            <a:r>
              <a:rPr lang="ko-KR" altLang="en-US" sz="1600" b="1" dirty="0" smtClean="0"/>
              <a:t>를 상속받아서 </a:t>
            </a:r>
            <a:r>
              <a:rPr lang="ko-KR" altLang="en-US" sz="1600" b="1" dirty="0" err="1" smtClean="0"/>
              <a:t>커스텀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뷰를</a:t>
            </a:r>
            <a:r>
              <a:rPr lang="ko-KR" altLang="en-US" sz="1600" b="1" dirty="0" smtClean="0"/>
              <a:t> 만든다</a:t>
            </a:r>
            <a:endParaRPr lang="en-US" altLang="ko-KR" sz="1600" b="1" dirty="0" smtClean="0"/>
          </a:p>
          <a:p>
            <a:pPr algn="l"/>
            <a:r>
              <a:rPr lang="en-US" altLang="ko-KR" sz="1600" b="1" dirty="0"/>
              <a:t>class </a:t>
            </a:r>
            <a:r>
              <a:rPr lang="en-US" altLang="ko-KR" sz="1600" b="1" dirty="0" err="1"/>
              <a:t>MyView</a:t>
            </a:r>
            <a:r>
              <a:rPr lang="en-US" altLang="ko-KR" sz="1600" b="1" dirty="0"/>
              <a:t> extends View{</a:t>
            </a:r>
          </a:p>
          <a:p>
            <a:pPr algn="l"/>
            <a:r>
              <a:rPr lang="en-US" altLang="ko-KR" sz="1600" dirty="0" smtClean="0"/>
              <a:t>   //</a:t>
            </a:r>
            <a:r>
              <a:rPr lang="ko-KR" altLang="en-US" sz="1600" dirty="0" smtClean="0"/>
              <a:t>코딩상에서 동적 생성시 필요한 </a:t>
            </a:r>
            <a:r>
              <a:rPr lang="ko-KR" altLang="en-US" sz="1600" dirty="0" err="1" smtClean="0"/>
              <a:t>생성자</a:t>
            </a:r>
            <a:endParaRPr lang="ko-KR" altLang="en-US" sz="1600" dirty="0"/>
          </a:p>
          <a:p>
            <a:pPr algn="l"/>
            <a:r>
              <a:rPr lang="en-US" altLang="ko-KR" sz="1600" b="1" dirty="0" smtClean="0"/>
              <a:t>   public </a:t>
            </a:r>
            <a:r>
              <a:rPr lang="en-US" altLang="ko-KR" sz="1600" b="1" dirty="0" err="1"/>
              <a:t>MyView</a:t>
            </a:r>
            <a:r>
              <a:rPr lang="en-US" altLang="ko-KR" sz="1600" b="1" dirty="0"/>
              <a:t>(Context context) {</a:t>
            </a:r>
          </a:p>
          <a:p>
            <a:pPr algn="l"/>
            <a:r>
              <a:rPr lang="en-US" altLang="ko-KR" sz="1600" b="1" dirty="0" smtClean="0"/>
              <a:t>      super(context);</a:t>
            </a:r>
          </a:p>
          <a:p>
            <a:pPr algn="l"/>
            <a:r>
              <a:rPr lang="en-US" altLang="ko-KR" sz="1600" b="1" dirty="0"/>
              <a:t> </a:t>
            </a:r>
            <a:r>
              <a:rPr lang="en-US" altLang="ko-KR" sz="1600" b="1" dirty="0" smtClean="0"/>
              <a:t>  }</a:t>
            </a:r>
          </a:p>
          <a:p>
            <a:pPr algn="l"/>
            <a:r>
              <a:rPr lang="en-US" altLang="ko-KR" sz="1600" b="1" dirty="0"/>
              <a:t> </a:t>
            </a:r>
            <a:r>
              <a:rPr lang="en-US" altLang="ko-KR" sz="1600" b="1" dirty="0" smtClean="0"/>
              <a:t>  //XML</a:t>
            </a:r>
            <a:r>
              <a:rPr lang="ko-KR" altLang="en-US" sz="1600" b="1" dirty="0" smtClean="0"/>
              <a:t>에서 생성시 필요한 </a:t>
            </a:r>
            <a:r>
              <a:rPr lang="ko-KR" altLang="en-US" sz="1600" b="1" dirty="0" err="1" smtClean="0"/>
              <a:t>생성자</a:t>
            </a:r>
            <a:endParaRPr lang="en-US" altLang="ko-KR" sz="1600" b="1" dirty="0" smtClean="0"/>
          </a:p>
          <a:p>
            <a:pPr algn="l"/>
            <a:r>
              <a:rPr lang="en-US" altLang="ko-KR" sz="1600" b="1" dirty="0" smtClean="0"/>
              <a:t>   public </a:t>
            </a:r>
            <a:r>
              <a:rPr lang="en-US" altLang="ko-KR" sz="1600" b="1" dirty="0"/>
              <a:t>MyView2(Context </a:t>
            </a:r>
            <a:r>
              <a:rPr lang="en-US" altLang="ko-KR" sz="1600" b="1" dirty="0" err="1"/>
              <a:t>context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AttributeSet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attrs</a:t>
            </a:r>
            <a:r>
              <a:rPr lang="en-US" altLang="ko-KR" sz="1600" b="1" dirty="0"/>
              <a:t>) {</a:t>
            </a:r>
          </a:p>
          <a:p>
            <a:pPr algn="l"/>
            <a:r>
              <a:rPr lang="en-US" altLang="ko-KR" sz="1600" b="1" dirty="0" smtClean="0"/>
              <a:t>      super(context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attrs</a:t>
            </a:r>
            <a:r>
              <a:rPr lang="en-US" altLang="ko-KR" sz="1600" b="1" dirty="0"/>
              <a:t>);</a:t>
            </a:r>
          </a:p>
          <a:p>
            <a:pPr algn="l"/>
            <a:r>
              <a:rPr lang="en-US" altLang="ko-KR" sz="1600" dirty="0" smtClean="0"/>
              <a:t>   }</a:t>
            </a:r>
            <a:endParaRPr lang="en-US" altLang="ko-KR" sz="1600" dirty="0"/>
          </a:p>
          <a:p>
            <a:pPr algn="l"/>
            <a:r>
              <a:rPr lang="en-US" altLang="ko-KR" sz="1600" b="1" dirty="0" smtClean="0"/>
              <a:t>   public </a:t>
            </a:r>
            <a:r>
              <a:rPr lang="en-US" altLang="ko-KR" sz="1600" b="1" dirty="0"/>
              <a:t>MyView2(Context </a:t>
            </a:r>
            <a:r>
              <a:rPr lang="en-US" altLang="ko-KR" sz="1600" b="1" dirty="0" err="1"/>
              <a:t>context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AttributeSet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attrs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int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defStyle</a:t>
            </a:r>
            <a:r>
              <a:rPr lang="en-US" altLang="ko-KR" sz="1600" b="1" dirty="0"/>
              <a:t>){</a:t>
            </a:r>
          </a:p>
          <a:p>
            <a:pPr algn="l"/>
            <a:r>
              <a:rPr lang="en-US" altLang="ko-KR" sz="1600" b="1" dirty="0" smtClean="0"/>
              <a:t>      super(context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attrs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defStyle</a:t>
            </a:r>
            <a:r>
              <a:rPr lang="en-US" altLang="ko-KR" sz="1600" b="1" dirty="0"/>
              <a:t>);</a:t>
            </a:r>
          </a:p>
          <a:p>
            <a:pPr algn="l"/>
            <a:r>
              <a:rPr lang="en-US" altLang="ko-KR" sz="1600" dirty="0" smtClean="0"/>
              <a:t>   }</a:t>
            </a:r>
            <a:endParaRPr lang="en-US" altLang="ko-KR" sz="1600" b="1" dirty="0"/>
          </a:p>
          <a:p>
            <a:pPr algn="l"/>
            <a:r>
              <a:rPr lang="en-US" altLang="ko-KR" sz="1600" dirty="0" smtClean="0"/>
              <a:t>}</a:t>
            </a:r>
          </a:p>
          <a:p>
            <a:pPr algn="l"/>
            <a:endParaRPr lang="en-US" altLang="ko-KR" sz="1600" b="1" dirty="0" smtClean="0"/>
          </a:p>
          <a:p>
            <a:pPr algn="l"/>
            <a:r>
              <a:rPr lang="en-US" altLang="ko-KR" sz="1600" b="1" dirty="0" smtClean="0"/>
              <a:t>2-1 </a:t>
            </a:r>
            <a:r>
              <a:rPr lang="ko-KR" altLang="en-US" sz="1600" b="1" dirty="0" smtClean="0"/>
              <a:t>동적 생성 방법 </a:t>
            </a:r>
            <a:endParaRPr lang="en-US" altLang="ko-KR" sz="1600" b="1" dirty="0"/>
          </a:p>
          <a:p>
            <a:pPr algn="l"/>
            <a:r>
              <a:rPr lang="en-US" altLang="ko-KR" sz="1600" dirty="0" err="1"/>
              <a:t>MyView</a:t>
            </a:r>
            <a:r>
              <a:rPr lang="en-US" altLang="ko-KR" sz="1600" dirty="0"/>
              <a:t> mv = </a:t>
            </a:r>
            <a:r>
              <a:rPr lang="en-US" altLang="ko-KR" sz="1600" b="1" dirty="0"/>
              <a:t>new </a:t>
            </a:r>
            <a:r>
              <a:rPr lang="en-US" altLang="ko-KR" sz="1600" b="1" dirty="0" err="1"/>
              <a:t>MyView</a:t>
            </a:r>
            <a:r>
              <a:rPr lang="en-US" altLang="ko-KR" sz="1600" b="1" dirty="0"/>
              <a:t>(this);</a:t>
            </a:r>
          </a:p>
          <a:p>
            <a:pPr algn="l"/>
            <a:r>
              <a:rPr lang="en-US" altLang="ko-KR" sz="1600" dirty="0" err="1" smtClean="0"/>
              <a:t>setContentView</a:t>
            </a:r>
            <a:r>
              <a:rPr lang="en-US" altLang="ko-KR" sz="1600" dirty="0" smtClean="0"/>
              <a:t>(mv);</a:t>
            </a:r>
          </a:p>
          <a:p>
            <a:pPr algn="l"/>
            <a:endParaRPr lang="en-US" altLang="ko-KR" sz="1600" b="1" dirty="0"/>
          </a:p>
          <a:p>
            <a:pPr algn="l"/>
            <a:r>
              <a:rPr lang="en-US" altLang="ko-KR" sz="1600" b="1" dirty="0" smtClean="0"/>
              <a:t>2-2 XML</a:t>
            </a:r>
            <a:r>
              <a:rPr lang="ko-KR" altLang="en-US" sz="1600" b="1" dirty="0" smtClean="0"/>
              <a:t>에서 생성 방법</a:t>
            </a:r>
            <a:endParaRPr lang="en-US" altLang="ko-KR" sz="1600" b="1" dirty="0" smtClean="0"/>
          </a:p>
          <a:p>
            <a:pPr algn="l"/>
            <a:r>
              <a:rPr lang="en-US" altLang="ko-KR" sz="1600" dirty="0"/>
              <a:t>&lt;</a:t>
            </a:r>
            <a:r>
              <a:rPr lang="en-US" altLang="ko-KR" sz="1600" dirty="0" err="1" smtClean="0"/>
              <a:t>com.green.outputproject.mywidget.MyView</a:t>
            </a:r>
            <a:r>
              <a:rPr lang="en-US" altLang="ko-KR" sz="1600" dirty="0" smtClean="0"/>
              <a:t>           //full package name</a:t>
            </a:r>
            <a:r>
              <a:rPr lang="ko-KR" altLang="en-US" sz="1600" dirty="0" smtClean="0"/>
              <a:t>을 명시</a:t>
            </a:r>
            <a:endParaRPr lang="en-US" altLang="ko-KR" sz="1600" dirty="0"/>
          </a:p>
          <a:p>
            <a:pPr algn="l"/>
            <a:r>
              <a:rPr lang="en-US" altLang="ko-KR" sz="1600" dirty="0"/>
              <a:t>        </a:t>
            </a:r>
            <a:r>
              <a:rPr lang="en-US" altLang="ko-KR" sz="1600" dirty="0" err="1"/>
              <a:t>android:layout_width</a:t>
            </a:r>
            <a:r>
              <a:rPr lang="en-US" altLang="ko-KR" sz="1600" dirty="0"/>
              <a:t>=</a:t>
            </a:r>
            <a:r>
              <a:rPr lang="en-US" altLang="ko-KR" sz="1600" i="1" dirty="0"/>
              <a:t>"</a:t>
            </a:r>
            <a:r>
              <a:rPr lang="en-US" altLang="ko-KR" sz="1600" i="1" dirty="0" err="1"/>
              <a:t>match_parent</a:t>
            </a:r>
            <a:r>
              <a:rPr lang="en-US" altLang="ko-KR" sz="1600" i="1" dirty="0"/>
              <a:t>"</a:t>
            </a:r>
          </a:p>
          <a:p>
            <a:pPr algn="l"/>
            <a:r>
              <a:rPr lang="en-US" altLang="ko-KR" sz="1600" dirty="0"/>
              <a:t>    </a:t>
            </a:r>
            <a:r>
              <a:rPr lang="en-US" altLang="ko-KR" sz="1600" dirty="0" smtClean="0"/>
              <a:t>    </a:t>
            </a:r>
            <a:r>
              <a:rPr lang="en-US" altLang="ko-KR" sz="1600" dirty="0" err="1" smtClean="0"/>
              <a:t>android:layout_height</a:t>
            </a:r>
            <a:r>
              <a:rPr lang="en-US" altLang="ko-KR" sz="1600" dirty="0"/>
              <a:t>=</a:t>
            </a:r>
            <a:r>
              <a:rPr lang="en-US" altLang="ko-KR" sz="1600" i="1" dirty="0"/>
              <a:t>"</a:t>
            </a:r>
            <a:r>
              <a:rPr lang="en-US" altLang="ko-KR" sz="1600" i="1" dirty="0" err="1"/>
              <a:t>match_parent</a:t>
            </a:r>
            <a:r>
              <a:rPr lang="en-US" altLang="ko-KR" sz="1600" i="1" dirty="0"/>
              <a:t>" /&gt;</a:t>
            </a:r>
            <a:endParaRPr lang="en-US" altLang="ko-KR" sz="1600" b="1" dirty="0"/>
          </a:p>
          <a:p>
            <a:pPr algn="l"/>
            <a:endParaRPr lang="en-US" altLang="ko-KR" sz="1600" b="1" dirty="0" smtClean="0"/>
          </a:p>
          <a:p>
            <a:pPr algn="l"/>
            <a:endParaRPr lang="en-US" altLang="ko-KR" sz="1600" b="1" dirty="0"/>
          </a:p>
          <a:p>
            <a:pPr algn="l"/>
            <a:endParaRPr lang="en-US" altLang="ko-KR" sz="1600" b="1" dirty="0" smtClean="0"/>
          </a:p>
          <a:p>
            <a:pPr algn="l"/>
            <a:r>
              <a:rPr lang="en-US" altLang="ko-KR" sz="1600" b="1" dirty="0"/>
              <a:t>	</a:t>
            </a:r>
            <a:endParaRPr lang="en-US" altLang="ko-KR" sz="1600" b="1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67544" y="5985284"/>
            <a:ext cx="4896544" cy="25202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32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74" y="1844824"/>
            <a:ext cx="6836220" cy="313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11871" y="836712"/>
            <a:ext cx="52773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http://developer.android.com</a:t>
            </a:r>
            <a:r>
              <a:rPr lang="en-US" altLang="ko-KR" dirty="0" smtClean="0">
                <a:hlinkClick r:id="rId3"/>
              </a:rPr>
              <a:t>/</a:t>
            </a:r>
            <a:endParaRPr lang="en-US" altLang="ko-KR" dirty="0" smtClean="0"/>
          </a:p>
          <a:p>
            <a:r>
              <a:rPr lang="en-US" altLang="ko-KR" dirty="0" smtClean="0"/>
              <a:t>Tools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스튜디오 다운로드 및 설치</a:t>
            </a:r>
            <a:endParaRPr lang="ko-KR" altLang="en-US" dirty="0"/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6514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개발환경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세팅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11604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598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출력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그리기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467544" y="764704"/>
            <a:ext cx="8280920" cy="583264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Canvas </a:t>
            </a:r>
          </a:p>
          <a:p>
            <a:pPr algn="l"/>
            <a:r>
              <a:rPr lang="ko-KR" altLang="en-US" sz="1600" b="1" dirty="0" smtClean="0"/>
              <a:t>도화지 개념</a:t>
            </a:r>
            <a:endParaRPr lang="en-US" altLang="ko-KR" sz="1600" b="1" dirty="0" smtClean="0"/>
          </a:p>
          <a:p>
            <a:pPr algn="l"/>
            <a:endParaRPr lang="en-US" altLang="ko-KR" sz="1600" b="1" dirty="0"/>
          </a:p>
          <a:p>
            <a:pPr algn="l"/>
            <a:r>
              <a:rPr lang="en-US" altLang="ko-KR" sz="1600" b="1" dirty="0" smtClean="0"/>
              <a:t>Paint</a:t>
            </a:r>
          </a:p>
          <a:p>
            <a:pPr algn="l"/>
            <a:r>
              <a:rPr lang="ko-KR" altLang="en-US" sz="1600" b="1" dirty="0" smtClean="0"/>
              <a:t>붓의 개념</a:t>
            </a:r>
            <a:endParaRPr lang="en-US" altLang="ko-KR" sz="1600" b="1" dirty="0" smtClean="0"/>
          </a:p>
          <a:p>
            <a:pPr algn="l"/>
            <a:endParaRPr lang="en-US" altLang="ko-KR" sz="1600" b="1" dirty="0" smtClean="0"/>
          </a:p>
          <a:p>
            <a:pPr algn="l"/>
            <a:r>
              <a:rPr lang="en-US" altLang="ko-KR" sz="1600" b="1" dirty="0" smtClean="0"/>
              <a:t>Bitmap</a:t>
            </a:r>
          </a:p>
          <a:p>
            <a:pPr algn="l"/>
            <a:r>
              <a:rPr lang="ko-KR" altLang="en-US" sz="1600" b="1" dirty="0" smtClean="0"/>
              <a:t>사진 개념</a:t>
            </a:r>
            <a:endParaRPr lang="en-US" altLang="ko-KR" sz="1600" b="1" dirty="0" smtClean="0"/>
          </a:p>
          <a:p>
            <a:pPr algn="l"/>
            <a:endParaRPr lang="en-US" altLang="ko-KR" sz="1600" b="1" dirty="0"/>
          </a:p>
          <a:p>
            <a:pPr algn="l"/>
            <a:r>
              <a:rPr lang="ko-KR" altLang="en-US" sz="1600" b="1" dirty="0" smtClean="0"/>
              <a:t>도화지위에 </a:t>
            </a:r>
            <a:r>
              <a:rPr lang="en-US" altLang="ko-KR" sz="1600" b="1" dirty="0" smtClean="0"/>
              <a:t>Paint</a:t>
            </a:r>
            <a:r>
              <a:rPr lang="ko-KR" altLang="en-US" sz="1600" b="1" dirty="0" smtClean="0"/>
              <a:t>로 그림을 그린다</a:t>
            </a:r>
            <a:endParaRPr lang="en-US" altLang="ko-KR" sz="1600" b="1" dirty="0" smtClean="0"/>
          </a:p>
          <a:p>
            <a:pPr algn="l"/>
            <a:r>
              <a:rPr lang="en-US" altLang="ko-KR" sz="1600" b="1" dirty="0" smtClean="0"/>
              <a:t>or </a:t>
            </a:r>
            <a:r>
              <a:rPr lang="ko-KR" altLang="en-US" sz="1600" b="1" dirty="0" smtClean="0"/>
              <a:t>이미 그려진 사진</a:t>
            </a:r>
            <a:r>
              <a:rPr lang="en-US" altLang="ko-KR" sz="1600" b="1" dirty="0" smtClean="0"/>
              <a:t>(Bitmap)</a:t>
            </a:r>
            <a:r>
              <a:rPr lang="ko-KR" altLang="en-US" sz="1600" b="1" dirty="0" smtClean="0"/>
              <a:t>을 도화지 위에 붙인다는 개념으로 이해</a:t>
            </a:r>
            <a:endParaRPr lang="en-US" altLang="ko-KR" sz="1600" b="1" dirty="0" smtClean="0"/>
          </a:p>
          <a:p>
            <a:pPr algn="l"/>
            <a:endParaRPr lang="en-US" altLang="ko-KR" sz="1600" b="1" dirty="0" smtClean="0"/>
          </a:p>
          <a:p>
            <a:pPr algn="l"/>
            <a:r>
              <a:rPr lang="en-US" altLang="ko-KR" sz="1600" b="1" dirty="0" smtClean="0"/>
              <a:t>Canvas </a:t>
            </a:r>
            <a:r>
              <a:rPr lang="ko-KR" altLang="en-US" sz="1600" b="1" dirty="0" smtClean="0"/>
              <a:t>함수</a:t>
            </a:r>
            <a:endParaRPr lang="en-US" altLang="ko-KR" sz="1600" b="1" dirty="0" smtClean="0"/>
          </a:p>
          <a:p>
            <a:pPr algn="l"/>
            <a:r>
              <a:rPr lang="en-US" altLang="ko-KR" sz="1600" b="1" dirty="0" smtClean="0"/>
              <a:t>void </a:t>
            </a:r>
            <a:r>
              <a:rPr lang="en-US" altLang="ko-KR" sz="1600" b="1" dirty="0" err="1" smtClean="0"/>
              <a:t>drawLine</a:t>
            </a:r>
            <a:r>
              <a:rPr lang="en-US" altLang="ko-KR" sz="1600" b="1" dirty="0" smtClean="0"/>
              <a:t>(float </a:t>
            </a:r>
            <a:r>
              <a:rPr lang="en-US" altLang="ko-KR" sz="1600" b="1" dirty="0" err="1" smtClean="0"/>
              <a:t>startX</a:t>
            </a:r>
            <a:r>
              <a:rPr lang="en-US" altLang="ko-KR" sz="1600" b="1" dirty="0" smtClean="0"/>
              <a:t>, float </a:t>
            </a:r>
            <a:r>
              <a:rPr lang="en-US" altLang="ko-KR" sz="1600" b="1" dirty="0" err="1" smtClean="0"/>
              <a:t>startY</a:t>
            </a:r>
            <a:r>
              <a:rPr lang="en-US" altLang="ko-KR" sz="1600" b="1" dirty="0" smtClean="0"/>
              <a:t>, float </a:t>
            </a:r>
            <a:r>
              <a:rPr lang="en-US" altLang="ko-KR" sz="1600" b="1" dirty="0" err="1" smtClean="0"/>
              <a:t>stopX</a:t>
            </a:r>
            <a:r>
              <a:rPr lang="en-US" altLang="ko-KR" sz="1600" b="1" dirty="0" smtClean="0"/>
              <a:t>, float </a:t>
            </a:r>
            <a:r>
              <a:rPr lang="en-US" altLang="ko-KR" sz="1600" b="1" dirty="0" err="1" smtClean="0"/>
              <a:t>stopY</a:t>
            </a:r>
            <a:r>
              <a:rPr lang="en-US" altLang="ko-KR" sz="1600" b="1" dirty="0" smtClean="0"/>
              <a:t>, Paint paint)</a:t>
            </a:r>
          </a:p>
          <a:p>
            <a:pPr algn="l"/>
            <a:r>
              <a:rPr lang="en-US" altLang="ko-KR" sz="1600" b="1" dirty="0" smtClean="0"/>
              <a:t>void </a:t>
            </a:r>
            <a:r>
              <a:rPr lang="en-US" altLang="ko-KR" sz="1600" b="1" dirty="0" err="1" smtClean="0"/>
              <a:t>drawCircle</a:t>
            </a:r>
            <a:r>
              <a:rPr lang="en-US" altLang="ko-KR" sz="1600" b="1" dirty="0" smtClean="0"/>
              <a:t>(float cx, float cy, float radius, Paint paint);</a:t>
            </a:r>
          </a:p>
          <a:p>
            <a:pPr algn="l"/>
            <a:endParaRPr lang="en-US" altLang="ko-KR" sz="1600" b="1" dirty="0"/>
          </a:p>
          <a:p>
            <a:pPr algn="l"/>
            <a:r>
              <a:rPr lang="en-US" altLang="ko-KR" sz="1600" b="1" dirty="0" smtClean="0"/>
              <a:t>Paint </a:t>
            </a:r>
            <a:r>
              <a:rPr lang="ko-KR" altLang="en-US" sz="1600" b="1" dirty="0" smtClean="0"/>
              <a:t>함수</a:t>
            </a:r>
            <a:endParaRPr lang="en-US" altLang="ko-KR" sz="1600" b="1" dirty="0" smtClean="0"/>
          </a:p>
          <a:p>
            <a:pPr algn="l"/>
            <a:r>
              <a:rPr lang="en-US" altLang="ko-KR" sz="1600" b="1" dirty="0" smtClean="0"/>
              <a:t>void </a:t>
            </a:r>
            <a:r>
              <a:rPr lang="en-US" altLang="ko-KR" sz="1600" b="1" dirty="0" err="1" smtClean="0"/>
              <a:t>setColor</a:t>
            </a:r>
            <a:r>
              <a:rPr lang="en-US" altLang="ko-KR" sz="1600" b="1" dirty="0" smtClean="0"/>
              <a:t>(</a:t>
            </a:r>
            <a:r>
              <a:rPr lang="en-US" altLang="ko-KR" sz="1600" b="1" dirty="0" err="1" smtClean="0"/>
              <a:t>int</a:t>
            </a:r>
            <a:r>
              <a:rPr lang="en-US" altLang="ko-KR" sz="1600" b="1" dirty="0" smtClean="0"/>
              <a:t> color)</a:t>
            </a:r>
          </a:p>
          <a:p>
            <a:pPr algn="l"/>
            <a:r>
              <a:rPr lang="en-US" altLang="ko-KR" sz="1600" b="1" dirty="0" smtClean="0"/>
              <a:t>void </a:t>
            </a:r>
            <a:r>
              <a:rPr lang="en-US" altLang="ko-KR" sz="1600" b="1" dirty="0" err="1" smtClean="0"/>
              <a:t>setARGB</a:t>
            </a:r>
            <a:r>
              <a:rPr lang="en-US" altLang="ko-KR" sz="1600" b="1" dirty="0" smtClean="0"/>
              <a:t>(</a:t>
            </a:r>
            <a:r>
              <a:rPr lang="en-US" altLang="ko-KR" sz="1600" b="1" dirty="0" err="1" smtClean="0"/>
              <a:t>int</a:t>
            </a:r>
            <a:r>
              <a:rPr lang="en-US" altLang="ko-KR" sz="1600" b="1" dirty="0" smtClean="0"/>
              <a:t> a, </a:t>
            </a:r>
            <a:r>
              <a:rPr lang="en-US" altLang="ko-KR" sz="1600" b="1" dirty="0" err="1" smtClean="0"/>
              <a:t>int</a:t>
            </a:r>
            <a:r>
              <a:rPr lang="en-US" altLang="ko-KR" sz="1600" b="1" dirty="0" smtClean="0"/>
              <a:t> r, </a:t>
            </a:r>
            <a:r>
              <a:rPr lang="en-US" altLang="ko-KR" sz="1600" b="1" dirty="0" err="1" smtClean="0"/>
              <a:t>int</a:t>
            </a:r>
            <a:r>
              <a:rPr lang="en-US" altLang="ko-KR" sz="1600" b="1" dirty="0" smtClean="0"/>
              <a:t> g, </a:t>
            </a:r>
            <a:r>
              <a:rPr lang="en-US" altLang="ko-KR" sz="1600" b="1" dirty="0" err="1" smtClean="0"/>
              <a:t>int</a:t>
            </a:r>
            <a:r>
              <a:rPr lang="en-US" altLang="ko-KR" sz="1600" b="1" dirty="0" smtClean="0"/>
              <a:t> b)</a:t>
            </a:r>
          </a:p>
          <a:p>
            <a:pPr algn="l"/>
            <a:endParaRPr lang="en-US" altLang="ko-KR" sz="1600" b="1" dirty="0"/>
          </a:p>
          <a:p>
            <a:pPr algn="l"/>
            <a:r>
              <a:rPr lang="en-US" altLang="ko-KR" sz="1600" b="1" dirty="0" smtClean="0"/>
              <a:t>Canvas</a:t>
            </a:r>
            <a:r>
              <a:rPr lang="ko-KR" altLang="en-US" sz="1600" b="1" dirty="0" smtClean="0"/>
              <a:t>의 </a:t>
            </a:r>
            <a:r>
              <a:rPr lang="en-US" altLang="ko-KR" sz="1600" b="1" dirty="0" smtClean="0"/>
              <a:t>Bitmap </a:t>
            </a:r>
            <a:r>
              <a:rPr lang="ko-KR" altLang="en-US" sz="1600" b="1" dirty="0" smtClean="0"/>
              <a:t>관련 함수</a:t>
            </a:r>
            <a:endParaRPr lang="en-US" altLang="ko-KR" sz="1600" b="1" dirty="0" smtClean="0"/>
          </a:p>
          <a:p>
            <a:pPr algn="l"/>
            <a:r>
              <a:rPr lang="en-US" altLang="ko-KR" sz="1600" b="1" dirty="0" smtClean="0"/>
              <a:t>void </a:t>
            </a:r>
            <a:r>
              <a:rPr lang="en-US" altLang="ko-KR" sz="1600" b="1" dirty="0" err="1" smtClean="0"/>
              <a:t>drawBitmap</a:t>
            </a:r>
            <a:r>
              <a:rPr lang="en-US" altLang="ko-KR" sz="1600" b="1" dirty="0" smtClean="0"/>
              <a:t>(Bitmap </a:t>
            </a:r>
            <a:r>
              <a:rPr lang="en-US" altLang="ko-KR" sz="1600" b="1" dirty="0" err="1" smtClean="0"/>
              <a:t>bitmap</a:t>
            </a:r>
            <a:r>
              <a:rPr lang="en-US" altLang="ko-KR" sz="1600" b="1" dirty="0" smtClean="0"/>
              <a:t>, float left, float top, Paint paint)</a:t>
            </a:r>
          </a:p>
          <a:p>
            <a:pPr algn="l"/>
            <a:r>
              <a:rPr lang="en-US" altLang="ko-KR" sz="1600" b="1" dirty="0" smtClean="0"/>
              <a:t>void </a:t>
            </a:r>
            <a:r>
              <a:rPr lang="en-US" altLang="ko-KR" sz="1600" b="1" dirty="0" err="1" smtClean="0"/>
              <a:t>drawBitmap</a:t>
            </a:r>
            <a:r>
              <a:rPr lang="en-US" altLang="ko-KR" sz="1600" b="1" dirty="0" smtClean="0"/>
              <a:t>(Bitmap </a:t>
            </a:r>
            <a:r>
              <a:rPr lang="en-US" altLang="ko-KR" sz="1600" b="1" dirty="0" err="1" smtClean="0"/>
              <a:t>bitmap</a:t>
            </a:r>
            <a:r>
              <a:rPr lang="en-US" altLang="ko-KR" sz="1600" b="1" dirty="0" smtClean="0"/>
              <a:t>, </a:t>
            </a:r>
            <a:r>
              <a:rPr lang="en-US" altLang="ko-KR" sz="1600" b="1" dirty="0" err="1" smtClean="0"/>
              <a:t>Rect</a:t>
            </a:r>
            <a:r>
              <a:rPr lang="en-US" altLang="ko-KR" sz="1600" b="1" dirty="0" smtClean="0"/>
              <a:t> </a:t>
            </a:r>
            <a:r>
              <a:rPr lang="en-US" altLang="ko-KR" sz="1600" b="1" dirty="0" err="1" smtClean="0"/>
              <a:t>src</a:t>
            </a:r>
            <a:r>
              <a:rPr lang="en-US" altLang="ko-KR" sz="1600" b="1" dirty="0" smtClean="0"/>
              <a:t>, </a:t>
            </a:r>
            <a:r>
              <a:rPr lang="en-US" altLang="ko-KR" sz="1600" b="1" dirty="0" err="1" smtClean="0"/>
              <a:t>Rect</a:t>
            </a:r>
            <a:r>
              <a:rPr lang="en-US" altLang="ko-KR" sz="1600" b="1" dirty="0" smtClean="0"/>
              <a:t> </a:t>
            </a:r>
            <a:r>
              <a:rPr lang="en-US" altLang="ko-KR" sz="1600" b="1" dirty="0" err="1" smtClean="0"/>
              <a:t>dst</a:t>
            </a:r>
            <a:r>
              <a:rPr lang="en-US" altLang="ko-KR" sz="1600" b="1" dirty="0" smtClean="0"/>
              <a:t>, Paint paint)</a:t>
            </a:r>
            <a:endParaRPr lang="en-US" altLang="ko-KR" sz="1600" b="1" dirty="0"/>
          </a:p>
          <a:p>
            <a:pPr algn="l"/>
            <a:endParaRPr lang="en-US" altLang="ko-KR" sz="1600" b="1" dirty="0"/>
          </a:p>
          <a:p>
            <a:pPr algn="l"/>
            <a:endParaRPr lang="en-US" altLang="ko-KR" sz="1600" b="1" dirty="0"/>
          </a:p>
          <a:p>
            <a:pPr algn="l"/>
            <a:endParaRPr lang="en-US" altLang="ko-KR" sz="1600" b="1" dirty="0" smtClean="0"/>
          </a:p>
          <a:p>
            <a:pPr algn="l"/>
            <a:endParaRPr lang="en-US" altLang="ko-KR" sz="1600" b="1" dirty="0"/>
          </a:p>
          <a:p>
            <a:pPr algn="l"/>
            <a:endParaRPr lang="en-US" altLang="ko-KR" sz="1600" b="1" dirty="0" smtClean="0"/>
          </a:p>
          <a:p>
            <a:pPr algn="l"/>
            <a:r>
              <a:rPr lang="en-US" altLang="ko-KR" sz="1600" b="1" dirty="0"/>
              <a:t>	</a:t>
            </a:r>
            <a:endParaRPr lang="en-US" altLang="ko-KR" sz="1600" b="1" dirty="0" smtClean="0"/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65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9607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출력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0" lang="en-US" altLang="ko-KR" b="1" dirty="0" err="1" smtClean="0">
                <a:latin typeface="맑은 고딕" pitchFamily="50" charset="-127"/>
                <a:ea typeface="맑은 고딕" pitchFamily="50" charset="-127"/>
              </a:rPr>
              <a:t>Drawable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20566" y="904461"/>
            <a:ext cx="1728192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Drawable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08611" y="1560106"/>
            <a:ext cx="2094074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GradientDrawable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00686" y="2208178"/>
            <a:ext cx="2094074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ColorDrawable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99780" y="2856250"/>
            <a:ext cx="2094074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PaintDrawable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14453" y="3504322"/>
            <a:ext cx="2094074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ShapeDrawable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>
            <a:stCxn id="2" idx="2"/>
          </p:cNvCxnSpPr>
          <p:nvPr/>
        </p:nvCxnSpPr>
        <p:spPr>
          <a:xfrm>
            <a:off x="1684662" y="1264501"/>
            <a:ext cx="0" cy="24198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3" idx="1"/>
          </p:cNvCxnSpPr>
          <p:nvPr/>
        </p:nvCxnSpPr>
        <p:spPr>
          <a:xfrm flipH="1">
            <a:off x="1684662" y="1740126"/>
            <a:ext cx="22394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1684662" y="2388198"/>
            <a:ext cx="22394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1684662" y="3036270"/>
            <a:ext cx="22394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1690504" y="3684342"/>
            <a:ext cx="22394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340846" y="4072813"/>
            <a:ext cx="158417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Shape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H="1">
            <a:off x="3116897" y="4252833"/>
            <a:ext cx="22394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204942" y="4720885"/>
            <a:ext cx="158417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RectShape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204942" y="5224941"/>
            <a:ext cx="158417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OvalShape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04942" y="5728997"/>
            <a:ext cx="158417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RoundShape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3851920" y="4432853"/>
            <a:ext cx="0" cy="15488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3851920" y="4940496"/>
            <a:ext cx="35302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116897" y="3864362"/>
            <a:ext cx="0" cy="3884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3851920" y="5404961"/>
            <a:ext cx="35302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3851920" y="5969927"/>
            <a:ext cx="35302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220072" y="4072813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XML</a:t>
            </a:r>
            <a:r>
              <a:rPr lang="ko-KR" altLang="en-US" dirty="0" smtClean="0"/>
              <a:t>과 소스코드로 모두 표현가능</a:t>
            </a:r>
            <a:endParaRPr lang="ko-KR" altLang="en-US" dirty="0"/>
          </a:p>
        </p:txBody>
      </p:sp>
      <p:sp>
        <p:nvSpPr>
          <p:cNvPr id="31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817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30604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출력 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토스트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비프음</a:t>
            </a:r>
            <a:r>
              <a:rPr kumimoji="0"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진동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544" y="1196752"/>
            <a:ext cx="813690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AndroidManifest.xml </a:t>
            </a:r>
            <a:r>
              <a:rPr lang="ko-KR" altLang="en-US" dirty="0" smtClean="0"/>
              <a:t>파일에 </a:t>
            </a:r>
            <a:r>
              <a:rPr lang="ko-KR" altLang="en-US" dirty="0" err="1" smtClean="0"/>
              <a:t>퍼미션</a:t>
            </a:r>
            <a:r>
              <a:rPr lang="ko-KR" altLang="en-US" dirty="0" smtClean="0"/>
              <a:t> 추가</a:t>
            </a:r>
            <a:endParaRPr lang="ko-KR" altLang="en-US" dirty="0"/>
          </a:p>
          <a:p>
            <a:r>
              <a:rPr lang="en-US" altLang="ko-KR" dirty="0"/>
              <a:t>&lt;uses-permission </a:t>
            </a:r>
            <a:r>
              <a:rPr lang="en-US" altLang="ko-KR" dirty="0" err="1"/>
              <a:t>android:name</a:t>
            </a:r>
            <a:r>
              <a:rPr lang="en-US" altLang="ko-KR" dirty="0"/>
              <a:t>="</a:t>
            </a:r>
            <a:r>
              <a:rPr lang="en-US" altLang="ko-KR" dirty="0" err="1"/>
              <a:t>android.permission.VIBRATE</a:t>
            </a:r>
            <a:r>
              <a:rPr lang="en-US" altLang="ko-KR" dirty="0"/>
              <a:t>"&gt;&lt;/uses-permission</a:t>
            </a:r>
            <a:r>
              <a:rPr lang="en-US" altLang="ko-KR" dirty="0" smtClean="0"/>
              <a:t>&gt;</a:t>
            </a: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Vibrator </a:t>
            </a:r>
            <a:r>
              <a:rPr lang="en-US" altLang="ko-KR" dirty="0" err="1"/>
              <a:t>mVib</a:t>
            </a:r>
            <a:r>
              <a:rPr lang="en-US" altLang="ko-KR" dirty="0" smtClean="0"/>
              <a:t>;</a:t>
            </a:r>
            <a:endParaRPr lang="ko-KR" altLang="en-US" dirty="0"/>
          </a:p>
          <a:p>
            <a:r>
              <a:rPr lang="en-US" altLang="ko-KR" dirty="0" err="1"/>
              <a:t>mVib</a:t>
            </a:r>
            <a:r>
              <a:rPr lang="en-US" altLang="ko-KR" dirty="0"/>
              <a:t> = (Vibrator)</a:t>
            </a:r>
            <a:r>
              <a:rPr lang="en-US" altLang="ko-KR" dirty="0" err="1"/>
              <a:t>getSystemService</a:t>
            </a:r>
            <a:r>
              <a:rPr lang="en-US" altLang="ko-KR" dirty="0"/>
              <a:t>(</a:t>
            </a:r>
            <a:r>
              <a:rPr lang="en-US" altLang="ko-KR" dirty="0" err="1"/>
              <a:t>Context.</a:t>
            </a:r>
            <a:r>
              <a:rPr lang="en-US" altLang="ko-KR" i="1" dirty="0" err="1"/>
              <a:t>VIBRATOR_SERVICE</a:t>
            </a:r>
            <a:r>
              <a:rPr lang="en-US" altLang="ko-KR" i="1" dirty="0"/>
              <a:t>);</a:t>
            </a:r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en-US" altLang="ko-KR" dirty="0" err="1" smtClean="0"/>
              <a:t>mVib.vibrate</a:t>
            </a:r>
            <a:r>
              <a:rPr lang="en-US" altLang="ko-KR" dirty="0" smtClean="0"/>
              <a:t>(500);</a:t>
            </a:r>
          </a:p>
          <a:p>
            <a:r>
              <a:rPr lang="en-US" altLang="ko-KR" dirty="0" smtClean="0"/>
              <a:t>=&gt;0.5</a:t>
            </a:r>
            <a:r>
              <a:rPr lang="ko-KR" altLang="en-US" dirty="0" smtClean="0"/>
              <a:t>초 진동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mVib.vibrate</a:t>
            </a:r>
            <a:r>
              <a:rPr lang="en-US" altLang="ko-KR" dirty="0" smtClean="0"/>
              <a:t>(</a:t>
            </a:r>
            <a:r>
              <a:rPr lang="en-US" altLang="ko-KR" b="1" dirty="0" smtClean="0"/>
              <a:t>new </a:t>
            </a:r>
            <a:r>
              <a:rPr lang="en-US" altLang="ko-KR" b="1" dirty="0"/>
              <a:t>long[] {100, 50 , 200, 50 }, </a:t>
            </a:r>
            <a:r>
              <a:rPr lang="en-US" altLang="ko-KR" b="1" dirty="0" smtClean="0"/>
              <a:t>  0);</a:t>
            </a:r>
          </a:p>
          <a:p>
            <a:r>
              <a:rPr lang="en-US" altLang="ko-KR" b="1" dirty="0" smtClean="0"/>
              <a:t>=&gt;</a:t>
            </a:r>
            <a:r>
              <a:rPr lang="ko-KR" altLang="en-US" b="1" dirty="0" err="1" smtClean="0"/>
              <a:t>첫번째</a:t>
            </a:r>
            <a:r>
              <a:rPr lang="ko-KR" altLang="en-US" b="1" dirty="0" smtClean="0"/>
              <a:t> 인수</a:t>
            </a:r>
            <a:r>
              <a:rPr lang="en-US" altLang="ko-KR" b="1" dirty="0" smtClean="0"/>
              <a:t>: 100ms </a:t>
            </a:r>
            <a:r>
              <a:rPr lang="ko-KR" altLang="en-US" b="1" dirty="0" smtClean="0"/>
              <a:t>진동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50ms </a:t>
            </a:r>
            <a:r>
              <a:rPr lang="ko-KR" altLang="en-US" b="1" dirty="0" smtClean="0"/>
              <a:t>쉬고</a:t>
            </a:r>
            <a:r>
              <a:rPr lang="en-US" altLang="ko-KR" b="1" dirty="0" smtClean="0"/>
              <a:t>, 200ms </a:t>
            </a:r>
            <a:r>
              <a:rPr lang="ko-KR" altLang="en-US" b="1" dirty="0" smtClean="0"/>
              <a:t>진동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50ms </a:t>
            </a:r>
            <a:r>
              <a:rPr lang="ko-KR" altLang="en-US" b="1" dirty="0" smtClean="0"/>
              <a:t>쉬고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</a:t>
            </a:r>
            <a:r>
              <a:rPr lang="ko-KR" altLang="en-US" b="1" dirty="0" err="1" smtClean="0"/>
              <a:t>두번째</a:t>
            </a:r>
            <a:r>
              <a:rPr lang="ko-KR" altLang="en-US" b="1" dirty="0" smtClean="0"/>
              <a:t> 인수</a:t>
            </a:r>
            <a:r>
              <a:rPr lang="en-US" altLang="ko-KR" b="1" dirty="0" smtClean="0"/>
              <a:t>: n</a:t>
            </a:r>
            <a:r>
              <a:rPr lang="ko-KR" altLang="en-US" b="1" dirty="0" smtClean="0"/>
              <a:t>번만큼 반복 </a:t>
            </a:r>
            <a:r>
              <a:rPr lang="en-US" altLang="ko-KR" b="1" dirty="0" smtClean="0"/>
              <a:t>(0</a:t>
            </a:r>
            <a:r>
              <a:rPr lang="ko-KR" altLang="en-US" b="1" dirty="0" smtClean="0"/>
              <a:t>이면 무한 반복</a:t>
            </a:r>
            <a:r>
              <a:rPr lang="en-US" altLang="ko-KR" b="1" dirty="0" smtClean="0"/>
              <a:t>)</a:t>
            </a:r>
            <a:endParaRPr lang="en-US" altLang="ko-KR" b="1" dirty="0"/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25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467544" y="1196752"/>
            <a:ext cx="7488832" cy="424847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b="1" dirty="0" smtClean="0"/>
              <a:t>* </a:t>
            </a:r>
            <a:r>
              <a:rPr lang="ko-KR" altLang="en-US" sz="1800" b="1" dirty="0" smtClean="0"/>
              <a:t>다른 </a:t>
            </a:r>
            <a:r>
              <a:rPr lang="ko-KR" altLang="en-US" sz="1800" b="1" dirty="0" err="1" smtClean="0"/>
              <a:t>앱과의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Interaction</a:t>
            </a:r>
          </a:p>
          <a:p>
            <a:pPr algn="l"/>
            <a:r>
              <a:rPr lang="en-US" altLang="ko-KR" sz="1800" b="1" dirty="0" smtClean="0"/>
              <a:t>1) </a:t>
            </a:r>
            <a:r>
              <a:rPr lang="ko-KR" altLang="en-US" sz="1800" b="1" dirty="0" smtClean="0"/>
              <a:t>다른 </a:t>
            </a:r>
            <a:r>
              <a:rPr lang="ko-KR" altLang="en-US" sz="1800" b="1" dirty="0" err="1" smtClean="0"/>
              <a:t>앱의</a:t>
            </a:r>
            <a:r>
              <a:rPr lang="ko-KR" altLang="en-US" sz="1800" b="1" dirty="0" smtClean="0"/>
              <a:t> 컴포넌트 호출하기</a:t>
            </a:r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2) </a:t>
            </a:r>
            <a:r>
              <a:rPr lang="ko-KR" altLang="en-US" sz="1800" b="1" dirty="0" smtClean="0"/>
              <a:t>데이터 주고받기</a:t>
            </a:r>
            <a:endParaRPr lang="en-US" altLang="ko-KR" sz="1800" b="1" dirty="0" smtClean="0"/>
          </a:p>
          <a:p>
            <a:pPr algn="l"/>
            <a:endParaRPr lang="en-US" altLang="ko-KR" sz="1800" b="1" dirty="0" smtClean="0"/>
          </a:p>
          <a:p>
            <a:pPr algn="l"/>
            <a:r>
              <a:rPr lang="en-US" altLang="ko-KR" sz="1800" b="1" dirty="0" smtClean="0"/>
              <a:t>* Intent</a:t>
            </a:r>
          </a:p>
          <a:p>
            <a:pPr marL="342900" indent="-342900" algn="l">
              <a:buAutoNum type="arabicParenR"/>
            </a:pPr>
            <a:r>
              <a:rPr lang="ko-KR" altLang="en-US" sz="1800" b="1" dirty="0" smtClean="0"/>
              <a:t>명시적 </a:t>
            </a:r>
            <a:r>
              <a:rPr lang="ko-KR" altLang="en-US" sz="1800" b="1" dirty="0" err="1" smtClean="0"/>
              <a:t>인텐트</a:t>
            </a:r>
            <a:endParaRPr lang="en-US" altLang="ko-KR" sz="1800" b="1" dirty="0" smtClean="0"/>
          </a:p>
          <a:p>
            <a:pPr marL="342900" indent="-342900" algn="l">
              <a:buAutoNum type="arabicParenR"/>
            </a:pPr>
            <a:r>
              <a:rPr lang="ko-KR" altLang="en-US" sz="1800" b="1" dirty="0" smtClean="0"/>
              <a:t>암시적 </a:t>
            </a:r>
            <a:r>
              <a:rPr lang="ko-KR" altLang="en-US" sz="1800" b="1" dirty="0" err="1" smtClean="0"/>
              <a:t>인텐트</a:t>
            </a:r>
            <a:endParaRPr lang="en-US" altLang="ko-KR" sz="1800" b="1" dirty="0" smtClean="0"/>
          </a:p>
          <a:p>
            <a:pPr marL="342900" indent="-342900" algn="l">
              <a:buAutoNum type="arabicParenR"/>
            </a:pPr>
            <a:endParaRPr lang="en-US" altLang="ko-KR" sz="1800" b="1" dirty="0"/>
          </a:p>
          <a:p>
            <a:pPr algn="l"/>
            <a:r>
              <a:rPr lang="en-US" altLang="ko-KR" sz="1800" b="1" dirty="0" smtClean="0"/>
              <a:t>* 4</a:t>
            </a:r>
            <a:r>
              <a:rPr lang="ko-KR" altLang="en-US" sz="1800" b="1" dirty="0" err="1" smtClean="0"/>
              <a:t>대컴포넌트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- </a:t>
            </a:r>
            <a:r>
              <a:rPr lang="ko-KR" altLang="en-US" sz="1800" b="1" dirty="0" err="1" smtClean="0"/>
              <a:t>액티비티</a:t>
            </a:r>
            <a:endParaRPr lang="en-US" altLang="ko-KR" sz="1800" b="1" dirty="0" smtClean="0"/>
          </a:p>
          <a:p>
            <a:pPr marL="342900" indent="-342900" algn="l">
              <a:buAutoNum type="arabicParenR"/>
            </a:pPr>
            <a:r>
              <a:rPr lang="ko-KR" altLang="en-US" sz="1800" b="1" dirty="0" err="1" smtClean="0"/>
              <a:t>액티비티</a:t>
            </a:r>
            <a:r>
              <a:rPr lang="ko-KR" altLang="en-US" sz="1800" b="1" dirty="0" smtClean="0"/>
              <a:t> 생명주기</a:t>
            </a:r>
            <a:endParaRPr lang="en-US" altLang="ko-KR" sz="1800" b="1" dirty="0" smtClean="0"/>
          </a:p>
          <a:p>
            <a:pPr marL="342900" indent="-342900" algn="l">
              <a:buAutoNum type="arabicParenR"/>
            </a:pPr>
            <a:r>
              <a:rPr lang="ko-KR" altLang="en-US" sz="1800" b="1" dirty="0" err="1" smtClean="0"/>
              <a:t>액티비티</a:t>
            </a:r>
            <a:r>
              <a:rPr lang="ko-KR" altLang="en-US" sz="1800" b="1" dirty="0" smtClean="0"/>
              <a:t> </a:t>
            </a:r>
            <a:r>
              <a:rPr lang="en-US" altLang="ko-KR" sz="1800" b="1" dirty="0" err="1" smtClean="0"/>
              <a:t>LaunchMode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이해하기</a:t>
            </a:r>
            <a:endParaRPr lang="en-US" altLang="ko-KR" sz="1800" b="1" dirty="0" smtClean="0"/>
          </a:p>
          <a:p>
            <a:pPr marL="342900" indent="-342900" algn="l">
              <a:buAutoNum type="arabicParenR"/>
            </a:pPr>
            <a:r>
              <a:rPr lang="en-US" altLang="ko-KR" sz="1800" b="1" dirty="0" err="1" smtClean="0"/>
              <a:t>RootActivity</a:t>
            </a:r>
            <a:r>
              <a:rPr lang="en-US" altLang="ko-KR" sz="1800" b="1" dirty="0" smtClean="0"/>
              <a:t>, Task(</a:t>
            </a:r>
            <a:r>
              <a:rPr lang="ko-KR" altLang="en-US" sz="1800" b="1" dirty="0" err="1" smtClean="0"/>
              <a:t>액티비티</a:t>
            </a:r>
            <a:r>
              <a:rPr lang="ko-KR" altLang="en-US" sz="1800" b="1" dirty="0" smtClean="0"/>
              <a:t> </a:t>
            </a:r>
            <a:r>
              <a:rPr lang="ko-KR" altLang="en-US" sz="1800" b="1" dirty="0" err="1" smtClean="0"/>
              <a:t>스택</a:t>
            </a:r>
            <a:r>
              <a:rPr lang="en-US" altLang="ko-KR" sz="1800" b="1" dirty="0" smtClean="0"/>
              <a:t>) </a:t>
            </a:r>
            <a:r>
              <a:rPr lang="ko-KR" altLang="en-US" sz="1800" b="1" dirty="0" smtClean="0"/>
              <a:t>이해하기</a:t>
            </a:r>
            <a:endParaRPr lang="en-US" altLang="ko-KR" sz="1800" b="1" dirty="0" smtClean="0"/>
          </a:p>
          <a:p>
            <a:pPr marL="342900" indent="-342900" algn="l">
              <a:buAutoNum type="arabicParenR"/>
            </a:pPr>
            <a:endParaRPr lang="en-US" altLang="ko-KR" sz="1800" b="1" dirty="0"/>
          </a:p>
          <a:p>
            <a:pPr algn="l"/>
            <a:r>
              <a:rPr lang="en-US" altLang="ko-KR" sz="1800" b="1" dirty="0"/>
              <a:t>* </a:t>
            </a:r>
            <a:r>
              <a:rPr lang="en-US" altLang="ko-KR" sz="1800" b="1" dirty="0" smtClean="0"/>
              <a:t>Content Provider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141055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34274" y="127025"/>
            <a:ext cx="2010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4</a:t>
            </a:r>
            <a:r>
              <a:rPr lang="ko-KR" altLang="en-US" sz="2400" b="1" dirty="0" smtClean="0"/>
              <a:t>대 컴포넌트</a:t>
            </a:r>
            <a:endParaRPr lang="ko-KR" altLang="en-US" sz="2400" b="1" dirty="0"/>
          </a:p>
        </p:txBody>
      </p:sp>
      <p:sp>
        <p:nvSpPr>
          <p:cNvPr id="2" name="왼쪽/오른쪽 화살표 1"/>
          <p:cNvSpPr/>
          <p:nvPr/>
        </p:nvSpPr>
        <p:spPr>
          <a:xfrm>
            <a:off x="434274" y="1916832"/>
            <a:ext cx="8170174" cy="5760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인텐트</a:t>
            </a: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746558" y="692696"/>
            <a:ext cx="1313274" cy="12241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activity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3206087" y="719186"/>
            <a:ext cx="1313274" cy="12241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service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4716016" y="706488"/>
            <a:ext cx="1313274" cy="12241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BroadCast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6333599" y="706488"/>
            <a:ext cx="1313274" cy="12241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Content Provider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683568" y="3429000"/>
            <a:ext cx="2196244" cy="21602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1998" y="3068960"/>
            <a:ext cx="963678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어플</a:t>
            </a:r>
            <a:r>
              <a:rPr lang="en-US" altLang="ko-KR" dirty="0" smtClean="0">
                <a:solidFill>
                  <a:schemeClr val="tx1"/>
                </a:solidFill>
              </a:rPr>
              <a:t>#1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99592" y="3645024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921809" y="4672370"/>
            <a:ext cx="504056" cy="518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1873973" y="3465004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2210159" y="4085517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1943074" y="4988623"/>
            <a:ext cx="501687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491880" y="3429000"/>
            <a:ext cx="2196244" cy="21602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00310" y="3068960"/>
            <a:ext cx="963678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어플</a:t>
            </a:r>
            <a:r>
              <a:rPr lang="en-US" altLang="ko-KR" dirty="0" smtClean="0">
                <a:solidFill>
                  <a:schemeClr val="tx1"/>
                </a:solidFill>
              </a:rPr>
              <a:t>#2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077294" y="3802755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5078295" y="389705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6732240" y="3429000"/>
            <a:ext cx="2196244" cy="21602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740670" y="3068960"/>
            <a:ext cx="963678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어플</a:t>
            </a:r>
            <a:r>
              <a:rPr lang="en-US" altLang="ko-KR" dirty="0" smtClean="0">
                <a:solidFill>
                  <a:schemeClr val="tx1"/>
                </a:solidFill>
              </a:rPr>
              <a:t>#3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948264" y="3645024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7704348" y="3645024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8318655" y="389705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8218444" y="4914025"/>
            <a:ext cx="501687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53898" y="4375546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53" name="타원 52"/>
          <p:cNvSpPr/>
          <p:nvPr/>
        </p:nvSpPr>
        <p:spPr>
          <a:xfrm>
            <a:off x="7578334" y="4236176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54" name="타원 53"/>
          <p:cNvSpPr/>
          <p:nvPr/>
        </p:nvSpPr>
        <p:spPr>
          <a:xfrm>
            <a:off x="4474446" y="4803729"/>
            <a:ext cx="504056" cy="5189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55" name="타원 54"/>
          <p:cNvSpPr/>
          <p:nvPr/>
        </p:nvSpPr>
        <p:spPr>
          <a:xfrm>
            <a:off x="7058126" y="4869160"/>
            <a:ext cx="501687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</a:t>
            </a:r>
            <a:endParaRPr lang="ko-KR" altLang="en-US" dirty="0"/>
          </a:p>
        </p:txBody>
      </p:sp>
      <p:sp>
        <p:nvSpPr>
          <p:cNvPr id="56" name="왼쪽/오른쪽 화살표 55"/>
          <p:cNvSpPr/>
          <p:nvPr/>
        </p:nvSpPr>
        <p:spPr>
          <a:xfrm rot="3652966">
            <a:off x="2241741" y="5007888"/>
            <a:ext cx="1348895" cy="2880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/>
              <a:t>인텐트</a:t>
            </a:r>
            <a:endParaRPr lang="ko-KR" altLang="en-US" sz="800" dirty="0"/>
          </a:p>
        </p:txBody>
      </p:sp>
      <p:sp>
        <p:nvSpPr>
          <p:cNvPr id="57" name="왼쪽/오른쪽 화살표 56"/>
          <p:cNvSpPr/>
          <p:nvPr/>
        </p:nvSpPr>
        <p:spPr>
          <a:xfrm rot="4171355">
            <a:off x="633605" y="4799810"/>
            <a:ext cx="1690854" cy="2880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/>
              <a:t>인텐트</a:t>
            </a:r>
            <a:endParaRPr lang="ko-KR" altLang="en-US" sz="800" dirty="0"/>
          </a:p>
        </p:txBody>
      </p:sp>
      <p:sp>
        <p:nvSpPr>
          <p:cNvPr id="58" name="직사각형 57"/>
          <p:cNvSpPr/>
          <p:nvPr/>
        </p:nvSpPr>
        <p:spPr>
          <a:xfrm>
            <a:off x="648436" y="5733255"/>
            <a:ext cx="8280048" cy="5760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Android </a:t>
            </a:r>
            <a:r>
              <a:rPr lang="en-US" altLang="ko-KR" b="1" dirty="0" err="1" smtClean="0">
                <a:solidFill>
                  <a:schemeClr val="tx1"/>
                </a:solidFill>
              </a:rPr>
              <a:t>FrameWork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" name="왼쪽/오른쪽 화살표 32"/>
          <p:cNvSpPr/>
          <p:nvPr/>
        </p:nvSpPr>
        <p:spPr>
          <a:xfrm rot="5883480">
            <a:off x="1121116" y="4708867"/>
            <a:ext cx="1782105" cy="2880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/>
              <a:t>인텐트</a:t>
            </a:r>
            <a:endParaRPr lang="ko-KR" altLang="en-US" sz="800" dirty="0"/>
          </a:p>
        </p:txBody>
      </p:sp>
      <p:sp>
        <p:nvSpPr>
          <p:cNvPr id="34" name="왼쪽/오른쪽 화살표 33"/>
          <p:cNvSpPr/>
          <p:nvPr/>
        </p:nvSpPr>
        <p:spPr>
          <a:xfrm rot="7092096">
            <a:off x="2781272" y="4828120"/>
            <a:ext cx="1770731" cy="2880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/>
              <a:t>인텐트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2801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4274" y="127025"/>
            <a:ext cx="2010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4</a:t>
            </a:r>
            <a:r>
              <a:rPr lang="ko-KR" altLang="en-US" sz="2400" b="1" dirty="0" smtClean="0"/>
              <a:t>대 컴포넌트</a:t>
            </a:r>
            <a:endParaRPr lang="ko-KR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34275" y="620688"/>
            <a:ext cx="78821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Q1&gt; A</a:t>
            </a:r>
            <a:r>
              <a:rPr lang="ko-KR" altLang="en-US" sz="1400" b="1" dirty="0" err="1" smtClean="0"/>
              <a:t>액티비티에서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B</a:t>
            </a:r>
            <a:r>
              <a:rPr lang="ko-KR" altLang="en-US" sz="1400" b="1" dirty="0" err="1" smtClean="0"/>
              <a:t>액티비티로</a:t>
            </a:r>
            <a:r>
              <a:rPr lang="ko-KR" altLang="en-US" sz="1400" b="1" dirty="0" smtClean="0"/>
              <a:t> 전환하기 위해서 </a:t>
            </a:r>
            <a:r>
              <a:rPr lang="en-US" altLang="ko-KR" sz="1400" b="1" dirty="0" smtClean="0"/>
              <a:t>A</a:t>
            </a:r>
            <a:r>
              <a:rPr lang="ko-KR" altLang="en-US" sz="1400" b="1" dirty="0" err="1" smtClean="0"/>
              <a:t>액티비티가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B</a:t>
            </a:r>
            <a:r>
              <a:rPr lang="ko-KR" altLang="en-US" sz="1400" b="1" dirty="0" smtClean="0"/>
              <a:t>의 </a:t>
            </a:r>
            <a:r>
              <a:rPr lang="ko-KR" altLang="en-US" sz="1400" b="1" dirty="0" err="1" smtClean="0"/>
              <a:t>액티비티의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인스턴스를</a:t>
            </a:r>
            <a:r>
              <a:rPr lang="ko-KR" altLang="en-US" sz="1400" b="1" dirty="0" smtClean="0"/>
              <a:t> 생성하지 않고 </a:t>
            </a:r>
            <a:r>
              <a:rPr lang="en-US" altLang="ko-KR" sz="1400" b="1" dirty="0" err="1" smtClean="0"/>
              <a:t>startActivity</a:t>
            </a:r>
            <a:r>
              <a:rPr lang="en-US" altLang="ko-KR" sz="1400" b="1" dirty="0" smtClean="0"/>
              <a:t>(intent)</a:t>
            </a:r>
            <a:r>
              <a:rPr lang="ko-KR" altLang="en-US" sz="1400" b="1" dirty="0" smtClean="0"/>
              <a:t>를 호출하는 이유는 무엇인가</a:t>
            </a:r>
            <a:r>
              <a:rPr lang="en-US" altLang="ko-KR" sz="1400" b="1" dirty="0" smtClean="0"/>
              <a:t>?</a:t>
            </a:r>
          </a:p>
          <a:p>
            <a:r>
              <a:rPr lang="en-US" altLang="ko-KR" sz="1400" b="1" dirty="0" smtClean="0"/>
              <a:t>A1&gt; A</a:t>
            </a:r>
            <a:r>
              <a:rPr lang="ko-KR" altLang="en-US" sz="1400" b="1" dirty="0" smtClean="0"/>
              <a:t>가 </a:t>
            </a:r>
            <a:r>
              <a:rPr lang="en-US" altLang="ko-KR" sz="1400" b="1" dirty="0" smtClean="0"/>
              <a:t>B</a:t>
            </a:r>
            <a:r>
              <a:rPr lang="ko-KR" altLang="en-US" sz="1400" b="1" dirty="0" smtClean="0"/>
              <a:t>를 호출하면 </a:t>
            </a:r>
            <a:r>
              <a:rPr lang="en-US" altLang="ko-KR" sz="1400" b="1" dirty="0" smtClean="0"/>
              <a:t>A</a:t>
            </a:r>
            <a:r>
              <a:rPr lang="ko-KR" altLang="en-US" sz="1400" b="1" dirty="0" smtClean="0"/>
              <a:t>와</a:t>
            </a:r>
            <a:r>
              <a:rPr lang="en-US" altLang="ko-KR" sz="1400" b="1" dirty="0" smtClean="0"/>
              <a:t> B </a:t>
            </a:r>
            <a:r>
              <a:rPr lang="ko-KR" altLang="en-US" sz="1400" b="1" dirty="0" smtClean="0"/>
              <a:t>사이에 의존관계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dependancy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가 형성된다</a:t>
            </a:r>
            <a:r>
              <a:rPr lang="en-US" altLang="ko-KR" sz="1400" b="1" dirty="0" smtClean="0"/>
              <a:t>.</a:t>
            </a:r>
          </a:p>
          <a:p>
            <a:r>
              <a:rPr lang="ko-KR" altLang="en-US" sz="1400" b="1" dirty="0" smtClean="0"/>
              <a:t>따라서</a:t>
            </a:r>
            <a:r>
              <a:rPr lang="en-US" altLang="ko-KR" sz="1400" b="1" dirty="0" smtClean="0"/>
              <a:t>, </a:t>
            </a:r>
            <a:r>
              <a:rPr lang="en-US" altLang="ko-KR" sz="1400" b="1" dirty="0" err="1" smtClean="0"/>
              <a:t>startActivity</a:t>
            </a:r>
            <a:r>
              <a:rPr lang="ko-KR" altLang="en-US" sz="1400" b="1" dirty="0" smtClean="0"/>
              <a:t>를 호출하여 </a:t>
            </a:r>
            <a:r>
              <a:rPr lang="ko-KR" altLang="en-US" sz="1400" b="1" dirty="0" err="1" smtClean="0"/>
              <a:t>안드로이드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프레임웍의</a:t>
            </a:r>
            <a:r>
              <a:rPr lang="ko-KR" altLang="en-US" sz="1400" b="1" dirty="0" smtClean="0"/>
              <a:t> </a:t>
            </a:r>
            <a:r>
              <a:rPr lang="en-US" altLang="ko-KR" sz="1400" b="1" dirty="0" err="1" smtClean="0"/>
              <a:t>ActivityManager</a:t>
            </a:r>
            <a:r>
              <a:rPr lang="ko-KR" altLang="en-US" sz="1400" b="1" dirty="0" smtClean="0"/>
              <a:t>를 호출한다</a:t>
            </a:r>
            <a:r>
              <a:rPr lang="en-US" altLang="ko-KR" sz="1400" b="1" dirty="0" smtClean="0"/>
              <a:t>.</a:t>
            </a:r>
          </a:p>
          <a:p>
            <a:endParaRPr lang="en-US" altLang="ko-KR" sz="1400" b="1" dirty="0"/>
          </a:p>
          <a:p>
            <a:r>
              <a:rPr lang="en-US" altLang="ko-KR" sz="1400" b="1" dirty="0" smtClean="0"/>
              <a:t>Q2&gt; </a:t>
            </a:r>
            <a:r>
              <a:rPr lang="ko-KR" altLang="en-US" sz="1400" b="1" dirty="0" err="1" smtClean="0"/>
              <a:t>안드로이드는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프레임웍인가</a:t>
            </a:r>
            <a:r>
              <a:rPr lang="en-US" altLang="ko-KR" sz="1400" b="1" dirty="0" smtClean="0"/>
              <a:t>? </a:t>
            </a:r>
            <a:r>
              <a:rPr lang="ko-KR" altLang="en-US" sz="1400" b="1" dirty="0" smtClean="0"/>
              <a:t>라이브러리인가</a:t>
            </a:r>
            <a:r>
              <a:rPr lang="en-US" altLang="ko-KR" sz="1400" b="1" dirty="0" smtClean="0"/>
              <a:t>?</a:t>
            </a:r>
          </a:p>
          <a:p>
            <a:r>
              <a:rPr lang="en-US" altLang="ko-KR" sz="1400" b="1" dirty="0" smtClean="0"/>
              <a:t>A2&gt; Q1</a:t>
            </a:r>
            <a:r>
              <a:rPr lang="ko-KR" altLang="en-US" sz="1400" b="1" dirty="0" smtClean="0"/>
              <a:t>에서 </a:t>
            </a:r>
            <a:r>
              <a:rPr lang="ko-KR" altLang="en-US" sz="1400" b="1" dirty="0" err="1" smtClean="0"/>
              <a:t>보는것처럼</a:t>
            </a:r>
            <a:r>
              <a:rPr lang="ko-KR" altLang="en-US" sz="1400" b="1" dirty="0" smtClean="0"/>
              <a:t> </a:t>
            </a:r>
            <a:r>
              <a:rPr lang="en-US" altLang="ko-KR" sz="1400" b="1" dirty="0" err="1" smtClean="0"/>
              <a:t>ActivityManager</a:t>
            </a:r>
            <a:r>
              <a:rPr lang="ko-KR" altLang="en-US" sz="1400" b="1" dirty="0" smtClean="0"/>
              <a:t>가 </a:t>
            </a:r>
            <a:r>
              <a:rPr lang="en-US" altLang="ko-KR" sz="1400" b="1" dirty="0" smtClean="0"/>
              <a:t>B</a:t>
            </a:r>
            <a:r>
              <a:rPr lang="ko-KR" altLang="en-US" sz="1400" b="1" dirty="0" smtClean="0"/>
              <a:t>의 </a:t>
            </a:r>
            <a:r>
              <a:rPr lang="ko-KR" altLang="en-US" sz="1400" b="1" dirty="0" err="1" smtClean="0"/>
              <a:t>인스턴스를</a:t>
            </a:r>
            <a:r>
              <a:rPr lang="ko-KR" altLang="en-US" sz="1400" b="1" dirty="0" smtClean="0"/>
              <a:t> 만들어서 주입하므로 </a:t>
            </a:r>
            <a:r>
              <a:rPr lang="en-US" altLang="ko-KR" sz="1400" b="1" dirty="0" err="1" smtClean="0"/>
              <a:t>IoC</a:t>
            </a:r>
            <a:r>
              <a:rPr lang="en-US" altLang="ko-KR" sz="1400" b="1" dirty="0" smtClean="0"/>
              <a:t>(Inverse Of Control)</a:t>
            </a:r>
            <a:r>
              <a:rPr lang="ko-KR" altLang="en-US" sz="1400" b="1" dirty="0" smtClean="0"/>
              <a:t>의 </a:t>
            </a:r>
            <a:r>
              <a:rPr lang="ko-KR" altLang="en-US" sz="1400" b="1" dirty="0" err="1" smtClean="0"/>
              <a:t>기능을한다</a:t>
            </a:r>
            <a:r>
              <a:rPr lang="en-US" altLang="ko-KR" sz="1400" b="1" dirty="0" smtClean="0"/>
              <a:t>. </a:t>
            </a:r>
            <a:r>
              <a:rPr lang="ko-KR" altLang="en-US" sz="1400" b="1" dirty="0" smtClean="0"/>
              <a:t>따라서 </a:t>
            </a:r>
            <a:r>
              <a:rPr lang="ko-KR" altLang="en-US" sz="1400" b="1" dirty="0" err="1" smtClean="0"/>
              <a:t>프레임웍으로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볼수있다</a:t>
            </a:r>
            <a:r>
              <a:rPr lang="en-US" altLang="ko-KR" sz="1400" b="1" dirty="0" smtClean="0"/>
              <a:t>. </a:t>
            </a:r>
          </a:p>
        </p:txBody>
      </p:sp>
      <p:pic>
        <p:nvPicPr>
          <p:cNvPr id="4098" name="Picture 2" descr="http://p.blog.csdn.net/images/p_blog_csdn_net/yuanyou/EntryImages/20090517/android-system-architectur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432077"/>
            <a:ext cx="5975226" cy="429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907703" y="3419708"/>
            <a:ext cx="936105" cy="4413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7499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34274" y="127025"/>
            <a:ext cx="3586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4</a:t>
            </a:r>
            <a:r>
              <a:rPr lang="ko-KR" altLang="en-US" sz="2400" b="1" dirty="0" smtClean="0"/>
              <a:t>대 컴포넌트 </a:t>
            </a:r>
            <a:r>
              <a:rPr lang="en-US" altLang="ko-KR" sz="2400" b="1" dirty="0" smtClean="0"/>
              <a:t>- </a:t>
            </a:r>
            <a:r>
              <a:rPr lang="ko-KR" altLang="en-US" sz="2400" b="1" dirty="0" err="1" smtClean="0"/>
              <a:t>액티비티</a:t>
            </a:r>
            <a:endParaRPr lang="ko-KR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34275" y="836712"/>
            <a:ext cx="392170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* Activity </a:t>
            </a:r>
            <a:r>
              <a:rPr lang="ko-KR" altLang="en-US" sz="2000" b="1" dirty="0" smtClean="0"/>
              <a:t>생명주기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r>
              <a:rPr lang="en-US" altLang="ko-KR" sz="1600" b="1" dirty="0" smtClean="0"/>
              <a:t>- </a:t>
            </a:r>
            <a:r>
              <a:rPr lang="ko-KR" altLang="en-US" sz="1600" b="1" dirty="0" smtClean="0"/>
              <a:t>참고자</a:t>
            </a:r>
            <a:r>
              <a:rPr lang="ko-KR" altLang="en-US" sz="1600" b="1" dirty="0"/>
              <a:t>료</a:t>
            </a:r>
            <a:endParaRPr lang="en-US" altLang="ko-KR" sz="1600" b="1" dirty="0" smtClean="0"/>
          </a:p>
          <a:p>
            <a:r>
              <a:rPr lang="en-US" altLang="ko-KR" sz="1600" dirty="0" smtClean="0"/>
              <a:t>https</a:t>
            </a:r>
            <a:r>
              <a:rPr lang="en-US" altLang="ko-KR" sz="1600" dirty="0"/>
              <a:t>://developer.android.com/training/basics/activity-lifecycle/index.html</a:t>
            </a:r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endParaRPr lang="en-US" altLang="ko-KR" sz="1600" b="1" dirty="0" smtClean="0"/>
          </a:p>
          <a:p>
            <a:endParaRPr lang="en-US" altLang="ko-KR" sz="1600" b="1" dirty="0"/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가로모드 세로모드 </a:t>
            </a:r>
            <a:r>
              <a:rPr lang="ko-KR" altLang="en-US" sz="1600" b="1" dirty="0" err="1"/>
              <a:t>전환시</a:t>
            </a:r>
            <a:endParaRPr lang="en-US" altLang="ko-KR" sz="1600" b="1" dirty="0"/>
          </a:p>
          <a:p>
            <a:r>
              <a:rPr lang="ko-KR" altLang="en-US" sz="1600" b="1" dirty="0"/>
              <a:t>메모리 소비 방지</a:t>
            </a:r>
            <a:endParaRPr lang="en-US" altLang="ko-KR" sz="1600" b="1" dirty="0"/>
          </a:p>
          <a:p>
            <a:r>
              <a:rPr lang="en-US" altLang="ko-KR" sz="1600" b="1" dirty="0"/>
              <a:t>=&gt; AndroidManifest.xml</a:t>
            </a:r>
            <a:r>
              <a:rPr lang="ko-KR" altLang="en-US" sz="1600" b="1" dirty="0"/>
              <a:t>에 다음 추가</a:t>
            </a:r>
            <a:endParaRPr lang="en-US" altLang="ko-KR" sz="1600" b="1" dirty="0"/>
          </a:p>
          <a:p>
            <a:r>
              <a:rPr lang="en-US" altLang="ko-KR" sz="1200" dirty="0" err="1"/>
              <a:t>android:configChanges</a:t>
            </a:r>
            <a:r>
              <a:rPr lang="en-US" altLang="ko-KR" sz="1200" dirty="0"/>
              <a:t>=</a:t>
            </a:r>
            <a:r>
              <a:rPr lang="en-US" altLang="ko-KR" sz="1200" i="1" dirty="0"/>
              <a:t>"</a:t>
            </a:r>
            <a:r>
              <a:rPr lang="en-US" altLang="ko-KR" sz="1200" i="1" dirty="0" err="1"/>
              <a:t>orientation|keyboardHidden</a:t>
            </a:r>
            <a:r>
              <a:rPr lang="en-US" altLang="ko-KR" sz="1200" i="1" dirty="0" smtClean="0"/>
              <a:t>"</a:t>
            </a:r>
            <a:endParaRPr lang="en-US" altLang="ko-KR" sz="1600" b="1" dirty="0" smtClean="0"/>
          </a:p>
          <a:p>
            <a:endParaRPr lang="en-US" altLang="ko-KR" sz="2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571266"/>
            <a:ext cx="4680520" cy="604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6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4274" y="127025"/>
            <a:ext cx="3586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4</a:t>
            </a:r>
            <a:r>
              <a:rPr lang="ko-KR" altLang="en-US" sz="2400" b="1" dirty="0" smtClean="0"/>
              <a:t>대 컴포넌트 </a:t>
            </a:r>
            <a:r>
              <a:rPr lang="en-US" altLang="ko-KR" sz="2400" b="1" dirty="0" smtClean="0"/>
              <a:t>- </a:t>
            </a:r>
            <a:r>
              <a:rPr lang="ko-KR" altLang="en-US" sz="2400" b="1" dirty="0" err="1" smtClean="0"/>
              <a:t>액티비티</a:t>
            </a:r>
            <a:endParaRPr lang="ko-KR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34275" y="836712"/>
            <a:ext cx="78821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* Activity Life-cycle </a:t>
            </a:r>
            <a:r>
              <a:rPr lang="ko-KR" altLang="en-US" sz="1600" b="1" dirty="0" smtClean="0"/>
              <a:t>예제 </a:t>
            </a:r>
            <a:r>
              <a:rPr lang="ko-KR" altLang="en-US" sz="1600" b="1" dirty="0" err="1" smtClean="0"/>
              <a:t>임포트하기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File -&gt; New -&gt; Import Project -&gt; </a:t>
            </a:r>
            <a:r>
              <a:rPr lang="ko-KR" altLang="en-US" sz="1600" b="1" dirty="0" smtClean="0"/>
              <a:t>해당 폴더 선택</a:t>
            </a:r>
            <a:endParaRPr lang="en-US" altLang="ko-KR" sz="1600" b="1" dirty="0" smtClean="0"/>
          </a:p>
          <a:p>
            <a:endParaRPr lang="en-US" altLang="ko-KR" sz="1600" b="1" dirty="0" smtClean="0"/>
          </a:p>
          <a:p>
            <a:r>
              <a:rPr lang="en-US" altLang="ko-KR" sz="1600" b="1" dirty="0" smtClean="0"/>
              <a:t>Q 1&gt; </a:t>
            </a:r>
            <a:r>
              <a:rPr lang="ko-KR" altLang="en-US" sz="1600" b="1" dirty="0" err="1" smtClean="0"/>
              <a:t>앱을</a:t>
            </a:r>
            <a:r>
              <a:rPr lang="ko-KR" altLang="en-US" sz="1600" b="1" dirty="0" smtClean="0"/>
              <a:t> 시작하여 </a:t>
            </a:r>
            <a:r>
              <a:rPr lang="en-US" altLang="ko-KR" sz="1600" b="1" dirty="0" smtClean="0"/>
              <a:t>A </a:t>
            </a:r>
            <a:r>
              <a:rPr lang="ko-KR" altLang="en-US" sz="1600" b="1" dirty="0" err="1" smtClean="0"/>
              <a:t>액티비티가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실행된 상태에서 </a:t>
            </a:r>
            <a:r>
              <a:rPr lang="en-US" altLang="ko-KR" sz="1600" b="1" dirty="0" smtClean="0"/>
              <a:t>SMS </a:t>
            </a:r>
            <a:r>
              <a:rPr lang="ko-KR" altLang="en-US" sz="1600" b="1" dirty="0" smtClean="0"/>
              <a:t>문자가 오면 </a:t>
            </a:r>
            <a:r>
              <a:rPr lang="en-US" altLang="ko-KR" sz="1600" b="1" dirty="0" smtClean="0"/>
              <a:t>A </a:t>
            </a:r>
            <a:r>
              <a:rPr lang="ko-KR" altLang="en-US" sz="1600" b="1" dirty="0" err="1" smtClean="0"/>
              <a:t>액티비티의</a:t>
            </a:r>
            <a:r>
              <a:rPr lang="ko-KR" altLang="en-US" sz="1600" b="1" dirty="0" smtClean="0"/>
              <a:t> 상태는 어떻게 되는가</a:t>
            </a:r>
            <a:r>
              <a:rPr lang="en-US" altLang="ko-KR" sz="1600" b="1" dirty="0" smtClean="0"/>
              <a:t>?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en-US" altLang="ko-KR" sz="1600" b="1" dirty="0" smtClean="0"/>
              <a:t>Q 2&gt; </a:t>
            </a:r>
            <a:r>
              <a:rPr lang="ko-KR" altLang="en-US" sz="1600" b="1" dirty="0" err="1" smtClean="0"/>
              <a:t>시작후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B-&gt;C -&gt;B-&gt;C </a:t>
            </a:r>
            <a:r>
              <a:rPr lang="ko-KR" altLang="en-US" sz="1600" b="1" dirty="0" err="1" smtClean="0"/>
              <a:t>누른후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뒤로가기</a:t>
            </a:r>
            <a:r>
              <a:rPr lang="ko-KR" altLang="en-US" sz="1600" b="1" dirty="0" smtClean="0"/>
              <a:t> 버튼을 </a:t>
            </a:r>
            <a:r>
              <a:rPr lang="ko-KR" altLang="en-US" sz="1600" b="1" dirty="0" err="1" smtClean="0"/>
              <a:t>몇번</a:t>
            </a:r>
            <a:r>
              <a:rPr lang="ko-KR" altLang="en-US" sz="1600" b="1" dirty="0" smtClean="0"/>
              <a:t> 눌러야 </a:t>
            </a:r>
            <a:r>
              <a:rPr lang="ko-KR" altLang="en-US" sz="1600" b="1" dirty="0" err="1" smtClean="0"/>
              <a:t>앱이</a:t>
            </a:r>
            <a:r>
              <a:rPr lang="ko-KR" altLang="en-US" sz="1600" b="1" dirty="0" smtClean="0"/>
              <a:t> 종료되는가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A 2&gt; 5</a:t>
            </a:r>
            <a:r>
              <a:rPr lang="ko-KR" altLang="en-US" sz="1600" b="1" dirty="0" smtClean="0"/>
              <a:t>번</a:t>
            </a:r>
            <a:endParaRPr lang="en-US" altLang="ko-KR" sz="1600" b="1" dirty="0" smtClean="0"/>
          </a:p>
          <a:p>
            <a:endParaRPr lang="en-US" altLang="ko-KR" sz="1600" b="1" dirty="0"/>
          </a:p>
          <a:p>
            <a:r>
              <a:rPr lang="en-US" altLang="ko-KR" sz="1600" b="1" dirty="0"/>
              <a:t>Q </a:t>
            </a:r>
            <a:r>
              <a:rPr lang="en-US" altLang="ko-KR" sz="1600" b="1" dirty="0" smtClean="0"/>
              <a:t>3&gt; </a:t>
            </a:r>
            <a:r>
              <a:rPr lang="ko-KR" altLang="en-US" sz="1600" b="1" dirty="0" err="1"/>
              <a:t>시작후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B-&gt;C -&gt;B-</a:t>
            </a:r>
            <a:r>
              <a:rPr lang="en-US" altLang="ko-KR" sz="1600" b="1" dirty="0" smtClean="0"/>
              <a:t>&gt;A </a:t>
            </a:r>
            <a:r>
              <a:rPr lang="ko-KR" altLang="en-US" sz="1600" b="1" dirty="0" err="1"/>
              <a:t>누른후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뒤로가기</a:t>
            </a:r>
            <a:r>
              <a:rPr lang="ko-KR" altLang="en-US" sz="1600" b="1" dirty="0"/>
              <a:t> 버튼을 </a:t>
            </a:r>
            <a:r>
              <a:rPr lang="ko-KR" altLang="en-US" sz="1600" b="1" dirty="0" err="1"/>
              <a:t>몇번</a:t>
            </a:r>
            <a:r>
              <a:rPr lang="ko-KR" altLang="en-US" sz="1600" b="1" dirty="0"/>
              <a:t> 눌러야 </a:t>
            </a:r>
            <a:r>
              <a:rPr lang="ko-KR" altLang="en-US" sz="1600" b="1" dirty="0" err="1"/>
              <a:t>앱이</a:t>
            </a:r>
            <a:r>
              <a:rPr lang="ko-KR" altLang="en-US" sz="1600" b="1" dirty="0"/>
              <a:t> 종료되는가</a:t>
            </a:r>
            <a:endParaRPr lang="en-US" altLang="ko-KR" sz="1600" b="1" dirty="0"/>
          </a:p>
          <a:p>
            <a:r>
              <a:rPr lang="en-US" altLang="ko-KR" sz="1600" b="1" dirty="0"/>
              <a:t>A </a:t>
            </a:r>
            <a:r>
              <a:rPr lang="en-US" altLang="ko-KR" sz="1600" b="1" dirty="0" smtClean="0"/>
              <a:t>3&gt; 1</a:t>
            </a:r>
            <a:r>
              <a:rPr lang="ko-KR" altLang="en-US" sz="1600" b="1" dirty="0" smtClean="0"/>
              <a:t>번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7383053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4274" y="127025"/>
            <a:ext cx="3586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4</a:t>
            </a:r>
            <a:r>
              <a:rPr lang="ko-KR" altLang="en-US" sz="2400" b="1" dirty="0" smtClean="0"/>
              <a:t>대 컴포넌트 </a:t>
            </a:r>
            <a:r>
              <a:rPr lang="en-US" altLang="ko-KR" sz="2400" b="1" dirty="0" smtClean="0"/>
              <a:t>- </a:t>
            </a:r>
            <a:r>
              <a:rPr lang="ko-KR" altLang="en-US" sz="2400" b="1" dirty="0" err="1" smtClean="0"/>
              <a:t>액티비티</a:t>
            </a:r>
            <a:endParaRPr lang="ko-KR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34275" y="836712"/>
            <a:ext cx="78821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* </a:t>
            </a:r>
            <a:r>
              <a:rPr lang="ko-KR" altLang="en-US" sz="1600" b="1" dirty="0" smtClean="0"/>
              <a:t>컴포넌트</a:t>
            </a:r>
            <a:r>
              <a:rPr lang="en-US" altLang="ko-KR" sz="1600" b="1" dirty="0" smtClean="0"/>
              <a:t>(</a:t>
            </a:r>
            <a:r>
              <a:rPr lang="ko-KR" altLang="en-US" sz="1600" b="1" dirty="0" err="1" smtClean="0"/>
              <a:t>액티비티</a:t>
            </a:r>
            <a:r>
              <a:rPr lang="en-US" altLang="ko-KR" sz="1600" b="1" dirty="0" smtClean="0"/>
              <a:t>) </a:t>
            </a:r>
            <a:r>
              <a:rPr lang="ko-KR" altLang="en-US" sz="1600" b="1" dirty="0" smtClean="0"/>
              <a:t>활성화</a:t>
            </a:r>
            <a:endParaRPr lang="en-US" altLang="ko-KR" sz="1600" b="1" dirty="0" smtClean="0"/>
          </a:p>
          <a:p>
            <a:r>
              <a:rPr lang="en-US" altLang="ko-KR" sz="1600" dirty="0" smtClean="0"/>
              <a:t>Intent </a:t>
            </a:r>
            <a:r>
              <a:rPr lang="en-US" altLang="ko-KR" sz="1600" dirty="0" err="1" smtClean="0"/>
              <a:t>intent</a:t>
            </a:r>
            <a:r>
              <a:rPr lang="en-US" altLang="ko-KR" sz="1600" dirty="0" smtClean="0"/>
              <a:t> = new Intent(</a:t>
            </a:r>
            <a:r>
              <a:rPr lang="en-US" altLang="ko-KR" sz="1600" dirty="0" err="1" smtClean="0"/>
              <a:t>A.this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B.class</a:t>
            </a:r>
            <a:r>
              <a:rPr lang="en-US" altLang="ko-KR" sz="1600" dirty="0" smtClean="0"/>
              <a:t>); //</a:t>
            </a:r>
            <a:r>
              <a:rPr lang="ko-KR" altLang="en-US" sz="1600" dirty="0" smtClean="0"/>
              <a:t>명시적 </a:t>
            </a:r>
            <a:r>
              <a:rPr lang="ko-KR" altLang="en-US" sz="1600" dirty="0" err="1" smtClean="0"/>
              <a:t>인텐트</a:t>
            </a:r>
            <a:endParaRPr lang="en-US" altLang="ko-KR" sz="1600" dirty="0"/>
          </a:p>
          <a:p>
            <a:r>
              <a:rPr lang="en-US" altLang="ko-KR" sz="1600" dirty="0" err="1" smtClean="0"/>
              <a:t>startActivity</a:t>
            </a:r>
            <a:r>
              <a:rPr lang="en-US" altLang="ko-KR" sz="1600" dirty="0" smtClean="0"/>
              <a:t>(intent);</a:t>
            </a:r>
            <a:endParaRPr lang="en-US" altLang="ko-KR" sz="1600" dirty="0"/>
          </a:p>
          <a:p>
            <a:endParaRPr lang="en-US" altLang="ko-KR" sz="1600" b="1" dirty="0" smtClean="0"/>
          </a:p>
          <a:p>
            <a:r>
              <a:rPr lang="en-US" altLang="ko-KR" sz="1600" b="1" dirty="0"/>
              <a:t>* </a:t>
            </a:r>
            <a:r>
              <a:rPr lang="ko-KR" altLang="en-US" sz="1600" b="1" dirty="0" err="1" smtClean="0"/>
              <a:t>액티비티</a:t>
            </a:r>
            <a:r>
              <a:rPr lang="ko-KR" altLang="en-US" sz="1600" b="1" dirty="0" smtClean="0"/>
              <a:t> </a:t>
            </a:r>
            <a:r>
              <a:rPr lang="en-US" altLang="ko-KR" sz="1600" b="1" dirty="0" err="1" smtClean="0"/>
              <a:t>lauchMode</a:t>
            </a:r>
            <a:r>
              <a:rPr lang="en-US" altLang="ko-KR" sz="1600" b="1" dirty="0" smtClean="0"/>
              <a:t> 4</a:t>
            </a:r>
            <a:r>
              <a:rPr lang="ko-KR" altLang="en-US" sz="1600" b="1" dirty="0" smtClean="0"/>
              <a:t>가지</a:t>
            </a:r>
            <a:endParaRPr lang="en-US" altLang="ko-KR" sz="1600" b="1" dirty="0"/>
          </a:p>
          <a:p>
            <a:r>
              <a:rPr lang="en-US" altLang="ko-KR" sz="1600" b="1" dirty="0" smtClean="0"/>
              <a:t>-standard</a:t>
            </a:r>
          </a:p>
          <a:p>
            <a:r>
              <a:rPr lang="en-US" altLang="ko-KR" sz="1600" b="1" dirty="0" smtClean="0"/>
              <a:t>-</a:t>
            </a:r>
            <a:r>
              <a:rPr lang="en-US" altLang="ko-KR" sz="1600" b="1" dirty="0" err="1" smtClean="0"/>
              <a:t>singleTop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-</a:t>
            </a:r>
            <a:r>
              <a:rPr lang="en-US" altLang="ko-KR" sz="1600" b="1" dirty="0" err="1" smtClean="0"/>
              <a:t>singleTask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-</a:t>
            </a:r>
            <a:r>
              <a:rPr lang="en-US" altLang="ko-KR" sz="1600" b="1" dirty="0" err="1" smtClean="0"/>
              <a:t>singleInstance</a:t>
            </a:r>
            <a:endParaRPr lang="en-US" altLang="ko-KR" sz="1600" b="1" dirty="0" smtClean="0"/>
          </a:p>
          <a:p>
            <a:endParaRPr lang="en-US" altLang="ko-KR" sz="1600" b="1" dirty="0"/>
          </a:p>
          <a:p>
            <a:r>
              <a:rPr lang="en-US" altLang="ko-KR" sz="1600" b="1" dirty="0"/>
              <a:t>* </a:t>
            </a:r>
            <a:r>
              <a:rPr lang="en-US" altLang="ko-KR" sz="1600" b="1" dirty="0">
                <a:hlinkClick r:id="rId2"/>
              </a:rPr>
              <a:t>http://</a:t>
            </a:r>
            <a:r>
              <a:rPr lang="en-US" altLang="ko-KR" sz="1600" b="1" dirty="0" smtClean="0">
                <a:hlinkClick r:id="rId2"/>
              </a:rPr>
              <a:t>namsieon.com/281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참조</a:t>
            </a:r>
            <a:endParaRPr lang="en-US" altLang="ko-KR" sz="1600" b="1" dirty="0"/>
          </a:p>
        </p:txBody>
      </p:sp>
      <p:sp>
        <p:nvSpPr>
          <p:cNvPr id="5" name="직사각형 4"/>
          <p:cNvSpPr/>
          <p:nvPr/>
        </p:nvSpPr>
        <p:spPr>
          <a:xfrm>
            <a:off x="4932040" y="5152681"/>
            <a:ext cx="1224136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32040" y="4797152"/>
            <a:ext cx="1224136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32040" y="4437112"/>
            <a:ext cx="1224136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32040" y="4077072"/>
            <a:ext cx="1224136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93941" y="5152681"/>
            <a:ext cx="1224136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96554" y="5616821"/>
            <a:ext cx="109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standard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58455" y="5616821"/>
            <a:ext cx="1225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singleTask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03177" y="3623193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)A-&gt;B-&gt;C-&gt;A 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갈때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44008" y="1916832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* </a:t>
            </a:r>
            <a:r>
              <a:rPr lang="ko-KR" altLang="en-US" b="1" dirty="0" smtClean="0"/>
              <a:t>이미 존재하는 </a:t>
            </a:r>
            <a:r>
              <a:rPr lang="ko-KR" altLang="en-US" b="1" dirty="0" err="1" smtClean="0"/>
              <a:t>액티비티가</a:t>
            </a:r>
            <a:r>
              <a:rPr lang="ko-KR" altLang="en-US" b="1" dirty="0" smtClean="0"/>
              <a:t> 새로운 </a:t>
            </a:r>
            <a:r>
              <a:rPr lang="ko-KR" altLang="en-US" b="1" dirty="0" err="1" smtClean="0"/>
              <a:t>인텐트</a:t>
            </a:r>
            <a:r>
              <a:rPr lang="ko-KR" altLang="en-US" b="1" dirty="0" smtClean="0"/>
              <a:t> 처리를 </a:t>
            </a:r>
            <a:r>
              <a:rPr lang="ko-KR" altLang="en-US" b="1" dirty="0" err="1" smtClean="0"/>
              <a:t>요청받으면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onNewIntent</a:t>
            </a:r>
            <a:r>
              <a:rPr lang="en-US" altLang="ko-KR" b="1" dirty="0" smtClean="0"/>
              <a:t>()</a:t>
            </a:r>
            <a:r>
              <a:rPr lang="ko-KR" altLang="en-US" b="1" dirty="0" err="1" smtClean="0"/>
              <a:t>메서드가</a:t>
            </a:r>
            <a:r>
              <a:rPr lang="ko-KR" altLang="en-US" b="1" dirty="0" smtClean="0"/>
              <a:t> 호출됨</a:t>
            </a:r>
            <a:endParaRPr lang="ko-KR" altLang="en-US" b="1" dirty="0"/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6552220" y="5512721"/>
            <a:ext cx="107420" cy="6119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283968" y="6124654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SingleTask</a:t>
            </a:r>
            <a:r>
              <a:rPr lang="ko-KR" altLang="en-US" sz="1400" dirty="0" smtClean="0"/>
              <a:t>는 항상 </a:t>
            </a:r>
            <a:r>
              <a:rPr lang="en-US" altLang="ko-KR" sz="1400" dirty="0" smtClean="0"/>
              <a:t>Root</a:t>
            </a:r>
            <a:r>
              <a:rPr lang="ko-KR" altLang="en-US" sz="1400" dirty="0" smtClean="0"/>
              <a:t>에만 </a:t>
            </a:r>
            <a:r>
              <a:rPr lang="ko-KR" altLang="en-US" sz="1400" dirty="0" err="1" smtClean="0"/>
              <a:t>위치해야하므로</a:t>
            </a:r>
            <a:r>
              <a:rPr lang="ko-KR" altLang="en-US" sz="1400" dirty="0" smtClean="0"/>
              <a:t> 위에 다른 </a:t>
            </a:r>
            <a:r>
              <a:rPr lang="ko-KR" altLang="en-US" sz="1400" dirty="0" err="1" smtClean="0"/>
              <a:t>액티비티가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올라올수</a:t>
            </a:r>
            <a:r>
              <a:rPr lang="ko-KR" altLang="en-US" sz="1400" dirty="0" smtClean="0"/>
              <a:t> 없다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297764"/>
            <a:ext cx="3193672" cy="201155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11560" y="3925229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스택구조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4205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4274" y="127025"/>
            <a:ext cx="3413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다른앱과의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interaction</a:t>
            </a:r>
            <a:endParaRPr lang="ko-KR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2636912"/>
            <a:ext cx="788214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* </a:t>
            </a:r>
            <a:r>
              <a:rPr lang="ko-KR" altLang="en-US" sz="1600" b="1" dirty="0" err="1" smtClean="0"/>
              <a:t>암시적인텐트</a:t>
            </a:r>
            <a:r>
              <a:rPr lang="ko-KR" altLang="en-US" sz="1600" b="1" dirty="0" smtClean="0"/>
              <a:t> 사용하기</a:t>
            </a:r>
            <a:endParaRPr lang="en-US" altLang="ko-KR" sz="1600" b="1" dirty="0" smtClean="0"/>
          </a:p>
          <a:p>
            <a:pPr marL="342900" indent="-342900">
              <a:buAutoNum type="arabicParenR"/>
            </a:pPr>
            <a:r>
              <a:rPr lang="ko-KR" altLang="en-US" sz="1600" dirty="0" err="1" smtClean="0"/>
              <a:t>수신쪽</a:t>
            </a:r>
            <a:r>
              <a:rPr lang="en-US" altLang="ko-KR" sz="1600" dirty="0" smtClean="0"/>
              <a:t>(B) : </a:t>
            </a:r>
            <a:r>
              <a:rPr lang="en-US" altLang="ko-KR" sz="1600" dirty="0" err="1" smtClean="0"/>
              <a:t>ReceiveActivity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생성</a:t>
            </a:r>
            <a:endParaRPr lang="en-US" altLang="ko-KR" sz="1600" dirty="0" smtClean="0"/>
          </a:p>
          <a:p>
            <a:r>
              <a:rPr lang="en-US" altLang="ko-KR" sz="1400" dirty="0" smtClean="0">
                <a:solidFill>
                  <a:srgbClr val="008080"/>
                </a:solidFill>
                <a:latin typeface="나눔고딕코딩"/>
                <a:ea typeface="나눔고딕코딩"/>
              </a:rPr>
              <a:t>	  &lt;</a:t>
            </a:r>
            <a:r>
              <a:rPr lang="en-US" altLang="ko-KR" sz="1400" dirty="0">
                <a:solidFill>
                  <a:srgbClr val="3F7F7F"/>
                </a:solidFill>
                <a:latin typeface="나눔고딕코딩"/>
                <a:ea typeface="나눔고딕코딩"/>
              </a:rPr>
              <a:t>intent-filter </a:t>
            </a:r>
            <a:r>
              <a:rPr lang="en-US" altLang="ko-KR" sz="1400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    </a:t>
            </a:r>
            <a:r>
              <a:rPr lang="en-US" altLang="ko-KR" sz="14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나눔고딕코딩"/>
                <a:ea typeface="나눔고딕코딩"/>
              </a:rPr>
              <a:t>action </a:t>
            </a:r>
            <a:r>
              <a:rPr lang="en-US" altLang="ko-KR" sz="14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android:name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android.intent.action.VIEW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 </a:t>
            </a:r>
            <a:r>
              <a:rPr lang="en-US" altLang="ko-KR" sz="140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    </a:t>
            </a:r>
            <a:r>
              <a:rPr lang="en-US" altLang="ko-KR" sz="1400" dirty="0">
                <a:solidFill>
                  <a:srgbClr val="008080"/>
                </a:solidFill>
                <a:latin typeface="나눔고딕코딩"/>
                <a:ea typeface="나눔고딕코딩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나눔고딕코딩"/>
                <a:ea typeface="나눔고딕코딩"/>
              </a:rPr>
              <a:t>category </a:t>
            </a:r>
            <a:r>
              <a:rPr lang="en-US" altLang="ko-KR" sz="1400" dirty="0" err="1">
                <a:solidFill>
                  <a:srgbClr val="7F007F"/>
                </a:solidFill>
                <a:latin typeface="나눔고딕코딩"/>
                <a:ea typeface="나눔고딕코딩"/>
              </a:rPr>
              <a:t>android:name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android.intent.category.DEFAULT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400" i="1" dirty="0">
                <a:solidFill>
                  <a:srgbClr val="008080"/>
                </a:solidFill>
                <a:latin typeface="나눔고딕코딩"/>
                <a:ea typeface="나눔고딕코딩"/>
              </a:rPr>
              <a:t>/&gt;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    </a:t>
            </a:r>
            <a:r>
              <a:rPr lang="en-US" altLang="ko-KR" sz="1400" dirty="0">
                <a:solidFill>
                  <a:srgbClr val="008080"/>
                </a:solidFill>
                <a:latin typeface="나눔고딕코딩"/>
                <a:ea typeface="나눔고딕코딩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나눔고딕코딩"/>
                <a:ea typeface="나눔고딕코딩"/>
              </a:rPr>
              <a:t>intent-filter</a:t>
            </a:r>
            <a:r>
              <a:rPr lang="en-US" altLang="ko-KR" sz="1400" dirty="0">
                <a:solidFill>
                  <a:srgbClr val="008080"/>
                </a:solidFill>
                <a:latin typeface="나눔고딕코딩"/>
                <a:ea typeface="나눔고딕코딩"/>
              </a:rPr>
              <a:t>&gt;</a:t>
            </a:r>
            <a:endParaRPr lang="en-US" altLang="ko-KR" sz="1400" dirty="0" smtClean="0"/>
          </a:p>
          <a:p>
            <a:r>
              <a:rPr lang="en-US" altLang="ko-KR" sz="1600" dirty="0" smtClean="0"/>
              <a:t>2) </a:t>
            </a:r>
            <a:r>
              <a:rPr lang="ko-KR" altLang="en-US" sz="1600" dirty="0" err="1" smtClean="0"/>
              <a:t>송신쪽</a:t>
            </a:r>
            <a:r>
              <a:rPr lang="en-US" altLang="ko-KR" sz="1600" dirty="0" smtClean="0"/>
              <a:t>(A) : </a:t>
            </a:r>
            <a:r>
              <a:rPr lang="en-US" altLang="ko-KR" sz="1600" dirty="0" err="1" smtClean="0"/>
              <a:t>SendActivity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생성</a:t>
            </a:r>
            <a:endParaRPr lang="en-US" altLang="ko-KR" sz="1600" dirty="0" smtClean="0"/>
          </a:p>
          <a:p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Intent </a:t>
            </a:r>
            <a:r>
              <a:rPr lang="en-US" altLang="ko-KR" sz="14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intent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4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4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Intent();</a:t>
            </a:r>
          </a:p>
          <a:p>
            <a:r>
              <a:rPr lang="en-US" altLang="ko-KR" sz="14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intent.setAction</a:t>
            </a:r>
            <a:r>
              <a:rPr lang="en-US" altLang="ko-KR" sz="14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400" i="1" dirty="0" err="1">
                <a:solidFill>
                  <a:srgbClr val="2A00FF"/>
                </a:solidFill>
                <a:latin typeface="나눔고딕코딩"/>
                <a:ea typeface="나눔고딕코딩"/>
              </a:rPr>
              <a:t>android.intent.action.VIEW</a:t>
            </a:r>
            <a:r>
              <a:rPr lang="en-US" altLang="ko-KR" sz="1400" i="1" dirty="0">
                <a:solidFill>
                  <a:srgbClr val="2A00FF"/>
                </a:solidFill>
                <a:latin typeface="나눔고딕코딩"/>
                <a:ea typeface="나눔고딕코딩"/>
              </a:rPr>
              <a:t>"</a:t>
            </a:r>
            <a:r>
              <a:rPr lang="en-US" altLang="ko-KR" sz="1400" i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  <a:endParaRPr lang="en-US" altLang="ko-KR" sz="1400" i="1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startActivity</a:t>
            </a:r>
            <a:r>
              <a:rPr lang="en-US" altLang="ko-KR" sz="1400" dirty="0">
                <a:solidFill>
                  <a:srgbClr val="000000"/>
                </a:solidFill>
                <a:latin typeface="나눔고딕코딩"/>
                <a:ea typeface="나눔고딕코딩"/>
              </a:rPr>
              <a:t>(intent);</a:t>
            </a:r>
            <a:endParaRPr lang="en-US" altLang="ko-K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34275" y="620688"/>
            <a:ext cx="81701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* Intent </a:t>
            </a:r>
            <a:r>
              <a:rPr lang="ko-KR" altLang="en-US" sz="2000" b="1" dirty="0" smtClean="0"/>
              <a:t>종류</a:t>
            </a:r>
            <a:endParaRPr lang="en-US" altLang="ko-KR" sz="2000" b="1" dirty="0" smtClean="0"/>
          </a:p>
          <a:p>
            <a:pPr marL="342900" indent="-342900">
              <a:buFontTx/>
              <a:buChar char="-"/>
            </a:pPr>
            <a:r>
              <a:rPr lang="ko-KR" altLang="en-US" sz="1400" b="1" dirty="0" smtClean="0"/>
              <a:t>명시적 </a:t>
            </a:r>
            <a:r>
              <a:rPr lang="ko-KR" altLang="en-US" sz="1400" b="1" dirty="0" err="1" smtClean="0"/>
              <a:t>인텐트</a:t>
            </a:r>
            <a:endParaRPr lang="en-US" altLang="ko-KR" sz="1400" b="1" dirty="0" smtClean="0"/>
          </a:p>
          <a:p>
            <a:pPr marL="342900" indent="-342900">
              <a:buFontTx/>
              <a:buChar char="-"/>
            </a:pPr>
            <a:r>
              <a:rPr lang="ko-KR" altLang="en-US" sz="1400" b="1" dirty="0" smtClean="0"/>
              <a:t>암시적 </a:t>
            </a:r>
            <a:r>
              <a:rPr lang="ko-KR" altLang="en-US" sz="1400" b="1" dirty="0" err="1" smtClean="0"/>
              <a:t>인텐트</a:t>
            </a:r>
            <a:r>
              <a:rPr lang="ko-KR" altLang="en-US" sz="1400" b="1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윈도우의 파일 연결과 유사</a:t>
            </a:r>
            <a:r>
              <a:rPr lang="en-US" altLang="ko-KR" sz="1400" dirty="0" smtClean="0"/>
              <a:t>. txt </a:t>
            </a:r>
            <a:r>
              <a:rPr lang="ko-KR" altLang="en-US" sz="1400" dirty="0" err="1" smtClean="0"/>
              <a:t>더블클릭시</a:t>
            </a:r>
            <a:r>
              <a:rPr lang="ko-KR" altLang="en-US" sz="1400" dirty="0" smtClean="0"/>
              <a:t> 동작</a:t>
            </a:r>
            <a:endParaRPr lang="en-US" altLang="ko-KR" sz="1400" dirty="0" smtClean="0"/>
          </a:p>
          <a:p>
            <a:endParaRPr lang="en-US" altLang="ko-KR" sz="2000" b="1" dirty="0" smtClean="0"/>
          </a:p>
          <a:p>
            <a:r>
              <a:rPr lang="en-US" altLang="ko-KR" sz="2000" b="1" dirty="0" smtClean="0"/>
              <a:t>* Intent : </a:t>
            </a:r>
            <a:r>
              <a:rPr lang="ko-KR" altLang="en-US" sz="2000" b="1" dirty="0" smtClean="0"/>
              <a:t>컴포넌트 사이의 통신 장치</a:t>
            </a:r>
            <a:endParaRPr lang="en-US" altLang="ko-KR" sz="2000" b="1" dirty="0" smtClean="0"/>
          </a:p>
          <a:p>
            <a:r>
              <a:rPr lang="en-US" altLang="ko-KR" sz="1600" dirty="0" smtClean="0"/>
              <a:t>~</a:t>
            </a:r>
            <a:r>
              <a:rPr lang="ko-KR" altLang="en-US" sz="1600" dirty="0" smtClean="0"/>
              <a:t>에 대해</a:t>
            </a:r>
            <a:r>
              <a:rPr lang="en-US" altLang="ko-KR" sz="1600" dirty="0" smtClean="0"/>
              <a:t>(</a:t>
            </a:r>
            <a:r>
              <a:rPr lang="en-US" altLang="ko-KR" sz="2000" b="1" dirty="0" smtClean="0"/>
              <a:t>Data</a:t>
            </a:r>
            <a:r>
              <a:rPr lang="en-US" altLang="ko-KR" sz="1600" dirty="0" smtClean="0"/>
              <a:t>) </a:t>
            </a:r>
            <a:r>
              <a:rPr lang="en-US" altLang="ko-KR" sz="1600" u="sng" dirty="0" smtClean="0"/>
              <a:t>~</a:t>
            </a:r>
            <a:r>
              <a:rPr lang="ko-KR" altLang="en-US" sz="1600" u="sng" dirty="0" smtClean="0"/>
              <a:t>동작을</a:t>
            </a:r>
            <a:r>
              <a:rPr lang="en-US" altLang="ko-KR" sz="1600" u="sng" dirty="0" smtClean="0"/>
              <a:t>(</a:t>
            </a:r>
            <a:r>
              <a:rPr lang="en-US" altLang="ko-KR" sz="2000" b="1" u="sng" dirty="0" smtClean="0"/>
              <a:t>Act</a:t>
            </a:r>
            <a:r>
              <a:rPr lang="en-US" altLang="ko-KR" sz="1600" u="sng" dirty="0" smtClean="0"/>
              <a:t>)</a:t>
            </a:r>
            <a:r>
              <a:rPr lang="en-US" altLang="ko-KR" sz="1600" dirty="0" smtClean="0"/>
              <a:t> ~</a:t>
            </a:r>
            <a:r>
              <a:rPr lang="ko-KR" altLang="en-US" sz="1600" dirty="0" smtClean="0"/>
              <a:t>타입으로</a:t>
            </a:r>
            <a:r>
              <a:rPr lang="en-US" altLang="ko-KR" sz="1600" dirty="0" smtClean="0"/>
              <a:t>(</a:t>
            </a:r>
            <a:r>
              <a:rPr lang="en-US" altLang="ko-KR" sz="2000" b="1" dirty="0" smtClean="0"/>
              <a:t>type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컴포넌트 사이의 통신을 수행한다</a:t>
            </a:r>
            <a:endParaRPr lang="en-US" altLang="ko-KR" sz="16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2606479" y="5157192"/>
            <a:ext cx="597369" cy="566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왼쪽/오른쪽 화살표 7"/>
          <p:cNvSpPr/>
          <p:nvPr/>
        </p:nvSpPr>
        <p:spPr>
          <a:xfrm rot="1733833">
            <a:off x="3150327" y="5644994"/>
            <a:ext cx="1102512" cy="2880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/>
              <a:t>인텐트</a:t>
            </a:r>
            <a:endParaRPr lang="ko-KR" altLang="en-US" sz="800" dirty="0"/>
          </a:p>
        </p:txBody>
      </p:sp>
      <p:sp>
        <p:nvSpPr>
          <p:cNvPr id="9" name="직사각형 8"/>
          <p:cNvSpPr/>
          <p:nvPr/>
        </p:nvSpPr>
        <p:spPr>
          <a:xfrm>
            <a:off x="2140959" y="6135563"/>
            <a:ext cx="5008022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Android </a:t>
            </a:r>
            <a:r>
              <a:rPr lang="en-US" altLang="ko-KR" dirty="0" err="1" smtClean="0">
                <a:solidFill>
                  <a:schemeClr val="tx1"/>
                </a:solidFill>
              </a:rPr>
              <a:t>FrameWork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06883" y="4648402"/>
            <a:ext cx="597369" cy="566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2359" y="4648402"/>
            <a:ext cx="597369" cy="566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807750" y="4648402"/>
            <a:ext cx="597369" cy="5663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47043" y="4687402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14" name="왼쪽/오른쪽 화살표 13"/>
          <p:cNvSpPr/>
          <p:nvPr/>
        </p:nvSpPr>
        <p:spPr>
          <a:xfrm rot="19536349">
            <a:off x="4917017" y="5594082"/>
            <a:ext cx="1102512" cy="2880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/>
              <a:t>인텐트</a:t>
            </a:r>
            <a:endParaRPr lang="ko-KR" altLang="en-US" sz="800" dirty="0"/>
          </a:p>
        </p:txBody>
      </p:sp>
      <p:sp>
        <p:nvSpPr>
          <p:cNvPr id="15" name="직사각형 14"/>
          <p:cNvSpPr/>
          <p:nvPr/>
        </p:nvSpPr>
        <p:spPr>
          <a:xfrm>
            <a:off x="5762867" y="4509120"/>
            <a:ext cx="2769573" cy="8326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62359" y="414908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Chooser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570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2" y="764704"/>
            <a:ext cx="4752975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1870453" y="3140968"/>
            <a:ext cx="5403091" cy="43204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1560" y="4725144"/>
            <a:ext cx="81854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* Android SDK </a:t>
            </a:r>
            <a:r>
              <a:rPr lang="ko-KR" altLang="en-US" dirty="0" smtClean="0"/>
              <a:t>위치 변경</a:t>
            </a:r>
            <a:endParaRPr lang="en-US" altLang="ko-KR" dirty="0" smtClean="0"/>
          </a:p>
          <a:p>
            <a:r>
              <a:rPr lang="ko-KR" altLang="en-US" dirty="0" smtClean="0"/>
              <a:t>예</a:t>
            </a:r>
            <a:r>
              <a:rPr lang="en-US" altLang="ko-KR" dirty="0" smtClean="0"/>
              <a:t>) c </a:t>
            </a:r>
            <a:r>
              <a:rPr lang="ko-KR" altLang="en-US" dirty="0" smtClean="0"/>
              <a:t>혹은</a:t>
            </a:r>
            <a:r>
              <a:rPr lang="en-US" altLang="ko-KR" dirty="0" smtClean="0"/>
              <a:t> d </a:t>
            </a:r>
            <a:r>
              <a:rPr lang="ko-KR" altLang="en-US" dirty="0" err="1" smtClean="0"/>
              <a:t>디렉토리에</a:t>
            </a:r>
            <a:r>
              <a:rPr lang="ko-KR" altLang="en-US" dirty="0" smtClean="0"/>
              <a:t> 작업폴더 </a:t>
            </a:r>
            <a:r>
              <a:rPr lang="ko-KR" altLang="en-US" dirty="0" err="1" smtClean="0"/>
              <a:t>만든후</a:t>
            </a:r>
            <a:r>
              <a:rPr lang="ko-KR" altLang="en-US" dirty="0" smtClean="0"/>
              <a:t> 그 아래에 </a:t>
            </a:r>
            <a:r>
              <a:rPr lang="en-US" altLang="ko-KR" dirty="0" err="1" smtClean="0"/>
              <a:t>sdk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후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r>
              <a:rPr lang="en-US" altLang="ko-KR" dirty="0" smtClean="0"/>
              <a:t>d:\eastflag\sdk  (</a:t>
            </a:r>
            <a:r>
              <a:rPr lang="en-US" altLang="ko-KR" dirty="0" err="1" smtClean="0"/>
              <a:t>eastflag</a:t>
            </a:r>
            <a:r>
              <a:rPr lang="ko-KR" altLang="en-US" dirty="0" smtClean="0"/>
              <a:t>은 자기 아이디 등 임의대로 변경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1475656" y="3573016"/>
            <a:ext cx="394797" cy="10081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467544" y="188640"/>
            <a:ext cx="16514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b="1" dirty="0" smtClean="0">
                <a:latin typeface="맑은 고딕" pitchFamily="50" charset="-127"/>
                <a:ea typeface="맑은 고딕" pitchFamily="50" charset="-127"/>
              </a:rPr>
              <a:t>개발환경 </a:t>
            </a:r>
            <a:r>
              <a:rPr kumimoji="0" lang="ko-KR" altLang="en-US" b="1" dirty="0" err="1" smtClean="0">
                <a:latin typeface="맑은 고딕" pitchFamily="50" charset="-127"/>
                <a:ea typeface="맑은 고딕" pitchFamily="50" charset="-127"/>
              </a:rPr>
              <a:t>세팅</a:t>
            </a:r>
            <a:endParaRPr kumimoji="0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48160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4274" y="127025"/>
            <a:ext cx="4551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다른앱과의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interaction – </a:t>
            </a:r>
            <a:r>
              <a:rPr lang="ko-KR" altLang="en-US" sz="2400" b="1" dirty="0" smtClean="0"/>
              <a:t>실습</a:t>
            </a:r>
            <a:r>
              <a:rPr lang="en-US" altLang="ko-KR" sz="2400" b="1" dirty="0" smtClean="0"/>
              <a:t>1</a:t>
            </a:r>
            <a:endParaRPr lang="ko-KR" altLang="en-US" sz="2400" b="1" dirty="0"/>
          </a:p>
        </p:txBody>
      </p:sp>
      <p:sp>
        <p:nvSpPr>
          <p:cNvPr id="3" name="직사각형 2"/>
          <p:cNvSpPr/>
          <p:nvPr/>
        </p:nvSpPr>
        <p:spPr>
          <a:xfrm>
            <a:off x="539552" y="908720"/>
            <a:ext cx="2300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 err="1" smtClean="0"/>
              <a:t>암시적인텐트</a:t>
            </a:r>
            <a:r>
              <a:rPr lang="ko-KR" altLang="en-US" b="1" dirty="0" smtClean="0"/>
              <a:t> 실습</a:t>
            </a:r>
            <a:endParaRPr lang="en-US" altLang="ko-KR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52578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55576" y="1979548"/>
            <a:ext cx="3788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err="1" smtClean="0"/>
              <a:t>보내는쪽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SendActivity</a:t>
            </a:r>
            <a:endParaRPr lang="en-US" altLang="ko-K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25144"/>
            <a:ext cx="588645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83568" y="4005064"/>
            <a:ext cx="28115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err="1" smtClean="0"/>
              <a:t>받는쪽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ReceiveActivity</a:t>
            </a:r>
            <a:endParaRPr lang="en-US" altLang="ko-KR" dirty="0" smtClean="0"/>
          </a:p>
          <a:p>
            <a:r>
              <a:rPr lang="en-US" altLang="ko-KR" dirty="0" smtClean="0"/>
              <a:t>AndroidManefest.xml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90097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4274" y="127025"/>
            <a:ext cx="4551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다른앱과의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interaction – </a:t>
            </a:r>
            <a:r>
              <a:rPr lang="ko-KR" altLang="en-US" sz="2400" b="1" dirty="0" smtClean="0"/>
              <a:t>실습</a:t>
            </a:r>
            <a:r>
              <a:rPr lang="en-US" altLang="ko-KR" sz="2400" b="1" dirty="0" smtClean="0"/>
              <a:t>2</a:t>
            </a:r>
            <a:endParaRPr lang="ko-KR" alt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34275" y="775732"/>
            <a:ext cx="8170174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* </a:t>
            </a:r>
            <a:r>
              <a:rPr lang="ko-KR" altLang="en-US" sz="2000" b="1" dirty="0" smtClean="0"/>
              <a:t>다양한 암시적 </a:t>
            </a:r>
            <a:r>
              <a:rPr lang="en-US" altLang="ko-KR" sz="2000" b="1" dirty="0" smtClean="0"/>
              <a:t>Intent </a:t>
            </a:r>
            <a:r>
              <a:rPr lang="ko-KR" altLang="en-US" sz="2000" b="1" dirty="0" err="1" smtClean="0"/>
              <a:t>사용예</a:t>
            </a:r>
            <a:endParaRPr lang="en-US" altLang="ko-KR" sz="2000" b="1" dirty="0" smtClean="0"/>
          </a:p>
          <a:p>
            <a:r>
              <a:rPr lang="en-US" altLang="ko-KR" sz="2000" b="1" dirty="0" err="1" smtClean="0"/>
              <a:t>ImplicityActivity</a:t>
            </a:r>
            <a:r>
              <a:rPr lang="en-US" altLang="ko-KR" sz="2000" b="1" dirty="0" smtClean="0"/>
              <a:t> </a:t>
            </a:r>
          </a:p>
          <a:p>
            <a:endParaRPr lang="en-US" altLang="ko-KR" sz="2000" b="1" dirty="0" smtClean="0"/>
          </a:p>
          <a:p>
            <a:r>
              <a:rPr lang="ko-KR" altLang="en-US" sz="1600" dirty="0" err="1" smtClean="0"/>
              <a:t>앱을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만들때</a:t>
            </a:r>
            <a:r>
              <a:rPr lang="ko-KR" altLang="en-US" sz="1600" dirty="0" smtClean="0"/>
              <a:t> 모든걸 자기가 만들 필요가 없다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남이 만든 </a:t>
            </a:r>
            <a:r>
              <a:rPr lang="ko-KR" altLang="en-US" sz="1600" dirty="0" err="1" smtClean="0"/>
              <a:t>앱을</a:t>
            </a:r>
            <a:r>
              <a:rPr lang="ko-KR" altLang="en-US" sz="1600" dirty="0" smtClean="0"/>
              <a:t> 적절히 호출해서 사용하고자 하는 목적이다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지역검색 </a:t>
            </a:r>
            <a:r>
              <a:rPr lang="en-US" altLang="ko-KR" sz="1600" dirty="0" smtClean="0"/>
              <a:t>API</a:t>
            </a:r>
            <a:r>
              <a:rPr lang="ko-KR" altLang="en-US" sz="1600" dirty="0" smtClean="0"/>
              <a:t>를 사용한 </a:t>
            </a:r>
            <a:r>
              <a:rPr lang="ko-KR" altLang="en-US" sz="1600" dirty="0" err="1" smtClean="0"/>
              <a:t>앱을</a:t>
            </a:r>
            <a:r>
              <a:rPr lang="ko-KR" altLang="en-US" sz="1600" dirty="0" smtClean="0"/>
              <a:t> 만들었다고 가정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“</a:t>
            </a:r>
            <a:r>
              <a:rPr lang="ko-KR" altLang="en-US" sz="1600" dirty="0" smtClean="0"/>
              <a:t>커피</a:t>
            </a:r>
            <a:r>
              <a:rPr lang="en-US" altLang="ko-KR" sz="1600" dirty="0" smtClean="0"/>
              <a:t>”</a:t>
            </a:r>
            <a:r>
              <a:rPr lang="ko-KR" altLang="en-US" sz="1600" dirty="0" smtClean="0"/>
              <a:t>를 검색하여 전화번호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홈페이지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주소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사진 </a:t>
            </a:r>
            <a:r>
              <a:rPr lang="ko-KR" altLang="en-US" sz="1600" dirty="0" err="1" smtClean="0"/>
              <a:t>정보등을</a:t>
            </a:r>
            <a:r>
              <a:rPr lang="ko-KR" altLang="en-US" sz="1600" dirty="0" smtClean="0"/>
              <a:t> 보여준다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ko-KR" altLang="en-US" sz="1600" dirty="0" smtClean="0"/>
              <a:t>전화번호를 </a:t>
            </a:r>
            <a:r>
              <a:rPr lang="ko-KR" altLang="en-US" sz="1600" dirty="0" err="1" smtClean="0"/>
              <a:t>클릭시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전화거는</a:t>
            </a:r>
            <a:r>
              <a:rPr lang="ko-KR" altLang="en-US" sz="1600" dirty="0" smtClean="0"/>
              <a:t> 화면으로 이동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endParaRPr lang="en-US" altLang="ko-KR" sz="1600" dirty="0"/>
          </a:p>
          <a:p>
            <a:pPr marL="342900" indent="-342900">
              <a:buFontTx/>
              <a:buAutoNum type="arabicParenR"/>
            </a:pPr>
            <a:r>
              <a:rPr lang="ko-KR" altLang="en-US" sz="1600" dirty="0" err="1"/>
              <a:t>전화걸기</a:t>
            </a:r>
            <a:r>
              <a:rPr lang="ko-KR" altLang="en-US" sz="1600" dirty="0"/>
              <a:t> 화면이동 후 실제 </a:t>
            </a:r>
            <a:r>
              <a:rPr lang="ko-KR" altLang="en-US" sz="1600" dirty="0" err="1"/>
              <a:t>전화걸기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   (</a:t>
            </a:r>
            <a:r>
              <a:rPr lang="ko-KR" altLang="en-US" sz="1600" dirty="0" smtClean="0"/>
              <a:t>추가적인 </a:t>
            </a:r>
            <a:r>
              <a:rPr lang="en-US" altLang="ko-KR" sz="1600" dirty="0" smtClean="0"/>
              <a:t>permission</a:t>
            </a:r>
            <a:r>
              <a:rPr lang="ko-KR" altLang="en-US" sz="1600" dirty="0" smtClean="0"/>
              <a:t>이 필요함</a:t>
            </a:r>
            <a:r>
              <a:rPr lang="en-US" altLang="ko-KR" sz="1600" dirty="0" smtClean="0"/>
              <a:t>)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3) </a:t>
            </a:r>
            <a:r>
              <a:rPr lang="ko-KR" altLang="en-US" sz="1600" dirty="0" err="1" smtClean="0"/>
              <a:t>네이버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모바일</a:t>
            </a:r>
            <a:r>
              <a:rPr lang="ko-KR" altLang="en-US" sz="1600" dirty="0" smtClean="0"/>
              <a:t> 페이지 보여주기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4) </a:t>
            </a:r>
            <a:r>
              <a:rPr lang="ko-KR" altLang="en-US" sz="1600" dirty="0" err="1"/>
              <a:t>위치찾기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데이터는 </a:t>
            </a:r>
            <a:r>
              <a:rPr lang="ko-KR" altLang="en-US" sz="1600" dirty="0" err="1"/>
              <a:t>강남역으로</a:t>
            </a:r>
            <a:r>
              <a:rPr lang="ko-KR" altLang="en-US" sz="1600" dirty="0"/>
              <a:t> 가정</a:t>
            </a:r>
            <a:r>
              <a:rPr lang="en-US" altLang="ko-KR" sz="1600" dirty="0"/>
              <a:t>), 37.481870, 126.879926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ko-KR" altLang="en-US" sz="1600" dirty="0" smtClean="0"/>
              <a:t>그리고</a:t>
            </a:r>
            <a:r>
              <a:rPr lang="en-US" altLang="ko-KR" sz="1600" dirty="0"/>
              <a:t>, </a:t>
            </a:r>
            <a:r>
              <a:rPr lang="ko-KR" altLang="en-US" sz="1600" dirty="0"/>
              <a:t>해당위치에 </a:t>
            </a:r>
            <a:r>
              <a:rPr lang="ko-KR" altLang="en-US" sz="1600" dirty="0" err="1"/>
              <a:t>핀마커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표시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5) </a:t>
            </a:r>
            <a:r>
              <a:rPr lang="ko-KR" altLang="en-US" sz="1600" dirty="0" err="1"/>
              <a:t>길찾기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강남역에서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역삼역까지로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가정</a:t>
            </a:r>
            <a:r>
              <a:rPr lang="en-US" altLang="ko-KR" sz="1600" dirty="0"/>
              <a:t>)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9338394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4274" y="127025"/>
            <a:ext cx="437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다른앱과의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interaction - </a:t>
            </a:r>
            <a:r>
              <a:rPr lang="ko-KR" altLang="en-US" sz="2400" b="1" dirty="0" smtClean="0"/>
              <a:t>실습</a:t>
            </a:r>
            <a:endParaRPr lang="ko-KR" alt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59" y="692697"/>
            <a:ext cx="7445077" cy="603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822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4274" y="127025"/>
            <a:ext cx="4711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컴포넌트사이에</a:t>
            </a:r>
            <a:r>
              <a:rPr lang="ko-KR" altLang="en-US" sz="2400" b="1" dirty="0" smtClean="0"/>
              <a:t> 데이터 주고받기</a:t>
            </a:r>
            <a:endParaRPr lang="ko-KR" alt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34275" y="692696"/>
            <a:ext cx="817017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* A -&gt; B</a:t>
            </a:r>
          </a:p>
          <a:p>
            <a:r>
              <a:rPr lang="en-US" altLang="ko-KR" sz="1600" b="1" dirty="0" smtClean="0"/>
              <a:t>- A</a:t>
            </a:r>
            <a:r>
              <a:rPr lang="ko-KR" altLang="en-US" sz="1600" b="1" dirty="0" smtClean="0"/>
              <a:t>가 </a:t>
            </a:r>
            <a:r>
              <a:rPr lang="en-US" altLang="ko-KR" sz="1600" b="1" dirty="0" smtClean="0"/>
              <a:t>B</a:t>
            </a:r>
            <a:r>
              <a:rPr lang="ko-KR" altLang="en-US" sz="1600" b="1" dirty="0" smtClean="0"/>
              <a:t>로 데이터를 전달하는 방법</a:t>
            </a:r>
            <a:r>
              <a:rPr lang="en-US" altLang="ko-KR" sz="1600" b="1" dirty="0" smtClean="0"/>
              <a:t>.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Intent </a:t>
            </a:r>
            <a:r>
              <a:rPr lang="en-US" altLang="ko-KR" sz="16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intent</a:t>
            </a:r>
            <a:r>
              <a:rPr lang="en-US" altLang="ko-KR" sz="16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6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6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Intent(</a:t>
            </a:r>
            <a:r>
              <a:rPr lang="en-US" altLang="ko-KR" sz="1600" b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A.</a:t>
            </a:r>
            <a:r>
              <a:rPr lang="en-US" altLang="ko-KR" sz="1600" b="1" dirty="0" err="1" smtClean="0">
                <a:solidFill>
                  <a:srgbClr val="7F0055"/>
                </a:solidFill>
                <a:latin typeface="나눔고딕코딩"/>
                <a:ea typeface="나눔고딕코딩"/>
              </a:rPr>
              <a:t>this</a:t>
            </a:r>
            <a:r>
              <a:rPr lang="en-US" altLang="ko-KR" sz="1600" b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600" b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B.</a:t>
            </a:r>
            <a:r>
              <a:rPr lang="en-US" altLang="ko-KR" sz="1600" b="1" dirty="0" err="1" smtClean="0">
                <a:solidFill>
                  <a:srgbClr val="7F0055"/>
                </a:solidFill>
                <a:latin typeface="나눔고딕코딩"/>
                <a:ea typeface="나눔고딕코딩"/>
              </a:rPr>
              <a:t>class</a:t>
            </a:r>
            <a:r>
              <a:rPr lang="en-US" altLang="ko-KR" sz="16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6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intent.putExtra</a:t>
            </a:r>
            <a:r>
              <a:rPr lang="en-US" altLang="ko-KR" sz="16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latin typeface="나눔고딕코딩"/>
                <a:ea typeface="나눔고딕코딩"/>
              </a:rPr>
              <a:t>"data"</a:t>
            </a:r>
            <a:r>
              <a:rPr lang="en-US" altLang="ko-KR" sz="1600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600" dirty="0">
                <a:solidFill>
                  <a:srgbClr val="2A00FF"/>
                </a:solidFill>
                <a:latin typeface="나눔고딕코딩"/>
                <a:ea typeface="나눔고딕코딩"/>
              </a:rPr>
              <a:t>"AAA"</a:t>
            </a:r>
            <a:r>
              <a:rPr lang="en-US" altLang="ko-KR" sz="160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600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startActivity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(intent);</a:t>
            </a:r>
          </a:p>
          <a:p>
            <a:r>
              <a:rPr lang="en-US" altLang="ko-KR" sz="16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- B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에서 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A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가 준 데이터를 꺼내는 방법</a:t>
            </a:r>
            <a:endParaRPr lang="en-US" altLang="ko-KR" sz="2000" b="1" dirty="0" smtClean="0"/>
          </a:p>
          <a:p>
            <a:r>
              <a:rPr lang="sv-SE" altLang="ko-KR" sz="1600" dirty="0">
                <a:solidFill>
                  <a:srgbClr val="000000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String strData = getIntent().getExtras().getString(</a:t>
            </a:r>
            <a:r>
              <a:rPr lang="sv-SE" altLang="ko-KR" sz="1600" dirty="0">
                <a:solidFill>
                  <a:srgbClr val="2A00FF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"data</a:t>
            </a:r>
            <a:r>
              <a:rPr lang="sv-SE" altLang="ko-KR" sz="1600" dirty="0" smtClean="0">
                <a:solidFill>
                  <a:srgbClr val="2A00FF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"</a:t>
            </a:r>
            <a:r>
              <a:rPr lang="sv-SE" altLang="ko-KR" sz="1600" dirty="0" smtClean="0">
                <a:solidFill>
                  <a:srgbClr val="000000"/>
                </a:solidFill>
                <a:highlight>
                  <a:srgbClr val="E8F2FE"/>
                </a:highlight>
                <a:latin typeface="나눔고딕코딩"/>
                <a:ea typeface="나눔고딕코딩"/>
              </a:rPr>
              <a:t>);</a:t>
            </a:r>
            <a:endParaRPr lang="en-US" altLang="ko-KR" sz="1600" b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19" y="3274184"/>
            <a:ext cx="5073829" cy="179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733256"/>
            <a:ext cx="539115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2924944"/>
            <a:ext cx="290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CallerActivity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7678" y="5435932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CalleeActivity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1203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4274" y="127025"/>
            <a:ext cx="4711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컴포넌트사이에</a:t>
            </a:r>
            <a:r>
              <a:rPr lang="ko-KR" altLang="en-US" sz="2400" b="1" dirty="0" smtClean="0"/>
              <a:t> 데이터 주고받기</a:t>
            </a:r>
            <a:endParaRPr lang="ko-KR" alt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34275" y="692696"/>
            <a:ext cx="81701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* </a:t>
            </a:r>
            <a:r>
              <a:rPr lang="en-US" altLang="ko-KR" sz="2000" dirty="0"/>
              <a:t>A -&gt; </a:t>
            </a:r>
            <a:r>
              <a:rPr lang="en-US" altLang="ko-KR" sz="2000" b="1" dirty="0" smtClean="0"/>
              <a:t>B -&gt; A</a:t>
            </a:r>
            <a:endParaRPr lang="en-US" altLang="ko-KR" sz="2000" b="1" dirty="0"/>
          </a:p>
          <a:p>
            <a:r>
              <a:rPr lang="en-US" altLang="ko-KR" sz="1600" dirty="0" smtClean="0"/>
              <a:t>B</a:t>
            </a:r>
            <a:r>
              <a:rPr lang="ko-KR" altLang="en-US" sz="1600" dirty="0" smtClean="0"/>
              <a:t>에서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다시 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로 </a:t>
            </a:r>
            <a:r>
              <a:rPr lang="ko-KR" altLang="en-US" sz="1600" dirty="0" err="1" smtClean="0"/>
              <a:t>돌아올때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A</a:t>
            </a:r>
            <a:r>
              <a:rPr lang="ko-KR" altLang="en-US" sz="1600" dirty="0" smtClean="0"/>
              <a:t>가 </a:t>
            </a:r>
            <a:r>
              <a:rPr lang="en-US" altLang="ko-KR" sz="1600" dirty="0" smtClean="0"/>
              <a:t>B</a:t>
            </a:r>
            <a:r>
              <a:rPr lang="ko-KR" altLang="en-US" sz="1600" dirty="0" smtClean="0"/>
              <a:t>의 데이터를 받는 방법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en-US" altLang="ko-KR" sz="1600" dirty="0" smtClean="0"/>
              <a:t>A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B </a:t>
            </a:r>
            <a:r>
              <a:rPr lang="ko-KR" altLang="en-US" sz="1600" dirty="0" smtClean="0"/>
              <a:t>호출하기</a:t>
            </a:r>
            <a:endParaRPr lang="en-US" altLang="ko-KR" sz="1600" dirty="0" smtClean="0"/>
          </a:p>
          <a:p>
            <a:pPr lvl="0"/>
            <a:r>
              <a:rPr lang="en-US" altLang="ko-KR" sz="16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Intent </a:t>
            </a:r>
            <a:r>
              <a:rPr lang="en-US" altLang="ko-KR" sz="16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intent</a:t>
            </a:r>
            <a:r>
              <a:rPr lang="en-US" altLang="ko-KR" sz="16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6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6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Intent(</a:t>
            </a:r>
            <a:r>
              <a:rPr lang="en-US" altLang="ko-KR" sz="16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A.</a:t>
            </a:r>
            <a:r>
              <a:rPr lang="en-US" altLang="ko-KR" sz="1600" b="1" dirty="0" err="1">
                <a:solidFill>
                  <a:srgbClr val="7F0055"/>
                </a:solidFill>
                <a:latin typeface="나눔고딕코딩"/>
                <a:ea typeface="나눔고딕코딩"/>
              </a:rPr>
              <a:t>this</a:t>
            </a:r>
            <a:r>
              <a:rPr lang="en-US" altLang="ko-KR" sz="1600" b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6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B.</a:t>
            </a:r>
            <a:r>
              <a:rPr lang="en-US" altLang="ko-KR" sz="1600" b="1" dirty="0" err="1">
                <a:solidFill>
                  <a:srgbClr val="7F0055"/>
                </a:solidFill>
                <a:latin typeface="나눔고딕코딩"/>
                <a:ea typeface="나눔고딕코딩"/>
              </a:rPr>
              <a:t>class</a:t>
            </a:r>
            <a:r>
              <a:rPr lang="en-US" altLang="ko-KR" sz="16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pPr lvl="0"/>
            <a:r>
              <a:rPr lang="en-US" altLang="ko-KR" sz="16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16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intent.putExtra</a:t>
            </a:r>
            <a:r>
              <a:rPr lang="en-US" altLang="ko-KR" sz="16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latin typeface="나눔고딕코딩"/>
                <a:ea typeface="나눔고딕코딩"/>
              </a:rPr>
              <a:t>"data"</a:t>
            </a:r>
            <a:r>
              <a:rPr lang="en-US" altLang="ko-KR" sz="1600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600" dirty="0">
                <a:solidFill>
                  <a:srgbClr val="2A00FF"/>
                </a:solidFill>
                <a:latin typeface="나눔고딕코딩"/>
                <a:ea typeface="나눔고딕코딩"/>
              </a:rPr>
              <a:t>"AAA"</a:t>
            </a:r>
            <a:r>
              <a:rPr lang="en-US" altLang="ko-KR" sz="160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pPr lvl="0"/>
            <a:r>
              <a:rPr lang="en-US" altLang="ko-KR" sz="1600" dirty="0">
                <a:solidFill>
                  <a:srgbClr val="000000"/>
                </a:solidFill>
                <a:latin typeface="나눔고딕코딩"/>
                <a:ea typeface="나눔고딕코딩"/>
              </a:rPr>
              <a:t>        </a:t>
            </a:r>
            <a:r>
              <a:rPr lang="en-US" altLang="ko-KR" sz="2000" b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startActivityForResult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(intent, </a:t>
            </a:r>
            <a:r>
              <a:rPr lang="en-US" altLang="ko-KR" sz="20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100</a:t>
            </a:r>
            <a:r>
              <a:rPr lang="en-US" altLang="ko-KR" sz="16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  <a:endParaRPr lang="en-US" altLang="ko-KR" sz="16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600" dirty="0" smtClean="0"/>
              <a:t>- B</a:t>
            </a:r>
            <a:r>
              <a:rPr lang="ko-KR" altLang="en-US" sz="1600" dirty="0" smtClean="0"/>
              <a:t>에서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데이터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설정하기</a:t>
            </a:r>
            <a:endParaRPr lang="en-US" altLang="ko-KR" sz="1600" dirty="0" smtClean="0"/>
          </a:p>
          <a:p>
            <a:r>
              <a:rPr lang="en-US" altLang="ko-KR" sz="1600" dirty="0">
                <a:solidFill>
                  <a:srgbClr val="000000"/>
                </a:solidFill>
                <a:latin typeface="나눔고딕코딩"/>
                <a:ea typeface="나눔고딕코딩"/>
              </a:rPr>
              <a:t>Intent </a:t>
            </a:r>
            <a:r>
              <a:rPr lang="en-US" altLang="ko-KR" sz="16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intent</a:t>
            </a:r>
            <a:r>
              <a:rPr lang="en-US" altLang="ko-KR" sz="1600" dirty="0">
                <a:solidFill>
                  <a:srgbClr val="000000"/>
                </a:solidFill>
                <a:latin typeface="나눔고딕코딩"/>
                <a:ea typeface="나눔고딕코딩"/>
              </a:rPr>
              <a:t> = </a:t>
            </a:r>
            <a:r>
              <a:rPr lang="en-US" altLang="ko-KR" sz="1600" b="1" dirty="0">
                <a:solidFill>
                  <a:srgbClr val="7F0055"/>
                </a:solidFill>
                <a:latin typeface="나눔고딕코딩"/>
                <a:ea typeface="나눔고딕코딩"/>
              </a:rPr>
              <a:t>new</a:t>
            </a:r>
            <a:r>
              <a:rPr lang="en-US" altLang="ko-KR" sz="16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Intent();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intent.putExtra</a:t>
            </a:r>
            <a:r>
              <a:rPr lang="en-US" altLang="ko-KR" sz="16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latin typeface="나눔고딕코딩"/>
                <a:ea typeface="나눔고딕코딩"/>
              </a:rPr>
              <a:t>"RESULT"</a:t>
            </a:r>
            <a:r>
              <a:rPr lang="en-US" altLang="ko-KR" sz="1600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600" dirty="0">
                <a:solidFill>
                  <a:srgbClr val="2A00FF"/>
                </a:solidFill>
                <a:latin typeface="나눔고딕코딩"/>
                <a:ea typeface="나눔고딕코딩"/>
              </a:rPr>
              <a:t>"BBB"</a:t>
            </a:r>
            <a:r>
              <a:rPr lang="en-US" altLang="ko-KR" sz="1600" dirty="0">
                <a:solidFill>
                  <a:srgbClr val="000000"/>
                </a:solidFill>
                <a:latin typeface="나눔고딕코딩"/>
                <a:ea typeface="나눔고딕코딩"/>
              </a:rPr>
              <a:t>); </a:t>
            </a:r>
            <a:r>
              <a:rPr lang="en-US" altLang="ko-KR" sz="1600" dirty="0">
                <a:solidFill>
                  <a:srgbClr val="3F7F5F"/>
                </a:solidFill>
                <a:latin typeface="나눔고딕코딩"/>
                <a:ea typeface="나눔고딕코딩"/>
              </a:rPr>
              <a:t>//</a:t>
            </a:r>
            <a:r>
              <a:rPr lang="ko-KR" altLang="en-US" sz="1600" dirty="0">
                <a:solidFill>
                  <a:srgbClr val="3F7F5F"/>
                </a:solidFill>
                <a:latin typeface="나눔고딕코딩"/>
                <a:ea typeface="나눔고딕코딩"/>
              </a:rPr>
              <a:t>넘길 데이터설정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latin typeface="나눔고딕코딩"/>
                <a:ea typeface="나눔고딕코딩"/>
              </a:rPr>
              <a:t>setResult</a:t>
            </a:r>
            <a:r>
              <a:rPr lang="en-US" altLang="ko-KR" sz="1600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600" i="1" dirty="0">
                <a:solidFill>
                  <a:srgbClr val="0000C0"/>
                </a:solidFill>
                <a:latin typeface="나눔고딕코딩"/>
                <a:ea typeface="나눔고딕코딩"/>
              </a:rPr>
              <a:t>RESULT_OK</a:t>
            </a:r>
            <a:r>
              <a:rPr lang="en-US" altLang="ko-KR" sz="1600" i="1" dirty="0">
                <a:solidFill>
                  <a:srgbClr val="000000"/>
                </a:solidFill>
                <a:latin typeface="나눔고딕코딩"/>
                <a:ea typeface="나눔고딕코딩"/>
              </a:rPr>
              <a:t>, intent); </a:t>
            </a:r>
            <a:r>
              <a:rPr lang="en-US" altLang="ko-KR" sz="1600" i="1" dirty="0">
                <a:solidFill>
                  <a:srgbClr val="3F7F5F"/>
                </a:solidFill>
                <a:latin typeface="나눔고딕코딩"/>
                <a:ea typeface="나눔고딕코딩"/>
              </a:rPr>
              <a:t>//</a:t>
            </a:r>
            <a:r>
              <a:rPr lang="ko-KR" altLang="en-US" sz="1600" i="1" dirty="0">
                <a:solidFill>
                  <a:srgbClr val="3F7F5F"/>
                </a:solidFill>
                <a:latin typeface="나눔고딕코딩"/>
                <a:ea typeface="나눔고딕코딩"/>
              </a:rPr>
              <a:t>결과를 </a:t>
            </a:r>
            <a:r>
              <a:rPr lang="ko-KR" altLang="en-US" sz="1600" i="1" dirty="0" smtClean="0">
                <a:solidFill>
                  <a:srgbClr val="3F7F5F"/>
                </a:solidFill>
                <a:latin typeface="나눔고딕코딩"/>
                <a:ea typeface="나눔고딕코딩"/>
              </a:rPr>
              <a:t>설정</a:t>
            </a:r>
            <a:endParaRPr lang="en-US" altLang="ko-KR" sz="16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400103" y="3789040"/>
            <a:ext cx="8424936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A</a:t>
            </a:r>
            <a:r>
              <a:rPr lang="ko-KR" altLang="en-US" sz="1600" b="1" dirty="0"/>
              <a:t>에서</a:t>
            </a:r>
            <a:r>
              <a:rPr lang="en-US" altLang="ko-KR" sz="1600" b="1" dirty="0"/>
              <a:t> B</a:t>
            </a:r>
            <a:r>
              <a:rPr lang="ko-KR" altLang="en-US" sz="1600" b="1" dirty="0"/>
              <a:t>가 준 데이터를 받는 방법</a:t>
            </a:r>
            <a:endParaRPr lang="en-US" altLang="ko-KR" sz="1600" b="1" dirty="0"/>
          </a:p>
          <a:p>
            <a:r>
              <a:rPr lang="en-US" altLang="ko-KR" sz="1200" dirty="0" smtClean="0">
                <a:solidFill>
                  <a:srgbClr val="646464"/>
                </a:solidFill>
                <a:latin typeface="나눔고딕코딩"/>
                <a:ea typeface="나눔고딕코딩"/>
              </a:rPr>
              <a:t>A</a:t>
            </a:r>
            <a:r>
              <a:rPr lang="ko-KR" altLang="en-US" sz="1200" dirty="0" smtClean="0">
                <a:solidFill>
                  <a:srgbClr val="646464"/>
                </a:solidFill>
                <a:latin typeface="나눔고딕코딩"/>
                <a:ea typeface="나눔고딕코딩"/>
              </a:rPr>
              <a:t>에서 </a:t>
            </a:r>
            <a:r>
              <a:rPr lang="en-US" altLang="ko-KR" sz="1200" dirty="0" err="1" smtClean="0">
                <a:solidFill>
                  <a:srgbClr val="646464"/>
                </a:solidFill>
                <a:latin typeface="나눔고딕코딩"/>
                <a:ea typeface="나눔고딕코딩"/>
              </a:rPr>
              <a:t>onActivityResult</a:t>
            </a:r>
            <a:r>
              <a:rPr lang="en-US" altLang="ko-KR" sz="1200" dirty="0" smtClean="0">
                <a:solidFill>
                  <a:srgbClr val="646464"/>
                </a:solidFill>
                <a:latin typeface="나눔고딕코딩"/>
                <a:ea typeface="나눔고딕코딩"/>
              </a:rPr>
              <a:t> </a:t>
            </a:r>
            <a:r>
              <a:rPr lang="ko-KR" altLang="en-US" sz="1200" dirty="0" err="1" smtClean="0">
                <a:solidFill>
                  <a:srgbClr val="646464"/>
                </a:solidFill>
                <a:latin typeface="나눔고딕코딩"/>
                <a:ea typeface="나눔고딕코딩"/>
              </a:rPr>
              <a:t>메서드를</a:t>
            </a:r>
            <a:r>
              <a:rPr lang="ko-KR" altLang="en-US" sz="1200" dirty="0" smtClean="0">
                <a:solidFill>
                  <a:srgbClr val="646464"/>
                </a:solidFill>
                <a:latin typeface="나눔고딕코딩"/>
                <a:ea typeface="나눔고딕코딩"/>
              </a:rPr>
              <a:t> </a:t>
            </a:r>
            <a:r>
              <a:rPr lang="ko-KR" altLang="en-US" sz="1200" dirty="0" err="1" smtClean="0">
                <a:solidFill>
                  <a:srgbClr val="646464"/>
                </a:solidFill>
                <a:latin typeface="나눔고딕코딩"/>
                <a:ea typeface="나눔고딕코딩"/>
              </a:rPr>
              <a:t>오버라이딩하여</a:t>
            </a:r>
            <a:r>
              <a:rPr lang="ko-KR" altLang="en-US" sz="1200" dirty="0" smtClean="0">
                <a:solidFill>
                  <a:srgbClr val="646464"/>
                </a:solidFill>
                <a:latin typeface="나눔고딕코딩"/>
                <a:ea typeface="나눔고딕코딩"/>
              </a:rPr>
              <a:t> 구현한다</a:t>
            </a:r>
            <a:r>
              <a:rPr lang="en-US" altLang="ko-KR" sz="1200" dirty="0" smtClean="0">
                <a:solidFill>
                  <a:srgbClr val="646464"/>
                </a:solidFill>
                <a:latin typeface="나눔고딕코딩"/>
                <a:ea typeface="나눔고딕코딩"/>
              </a:rPr>
              <a:t>.</a:t>
            </a:r>
          </a:p>
          <a:p>
            <a:endParaRPr lang="en-US" altLang="ko-KR" sz="1200" dirty="0" smtClean="0">
              <a:solidFill>
                <a:srgbClr val="646464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 smtClean="0">
                <a:solidFill>
                  <a:srgbClr val="646464"/>
                </a:solidFill>
                <a:latin typeface="나눔고딕코딩"/>
                <a:ea typeface="나눔고딕코딩"/>
              </a:rPr>
              <a:t>@</a:t>
            </a:r>
            <a:r>
              <a:rPr lang="en-US" altLang="ko-KR" sz="1200" dirty="0">
                <a:solidFill>
                  <a:srgbClr val="646464"/>
                </a:solidFill>
                <a:latin typeface="나눔고딕코딩"/>
                <a:ea typeface="나눔고딕코딩"/>
              </a:rPr>
              <a:t>Override</a:t>
            </a:r>
          </a:p>
          <a:p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protected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나눔고딕코딩"/>
                <a:ea typeface="나눔고딕코딩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onActivityResult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b="1" dirty="0" err="1">
                <a:solidFill>
                  <a:srgbClr val="7F0055"/>
                </a:solidFill>
                <a:latin typeface="나눔고딕코딩"/>
                <a:ea typeface="나눔고딕코딩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requestCode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200" b="1" dirty="0" err="1">
                <a:solidFill>
                  <a:srgbClr val="7F0055"/>
                </a:solidFill>
                <a:latin typeface="나눔고딕코딩"/>
                <a:ea typeface="나눔고딕코딩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나눔고딕코딩"/>
                <a:ea typeface="나눔고딕코딩"/>
              </a:rPr>
              <a:t>resultCode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, Intent data) {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if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resultCode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== </a:t>
            </a:r>
            <a:r>
              <a:rPr lang="en-US" altLang="ko-KR" sz="1200" b="1" i="1" dirty="0">
                <a:solidFill>
                  <a:srgbClr val="0000C0"/>
                </a:solidFill>
                <a:latin typeface="나눔고딕코딩"/>
                <a:ea typeface="나눔고딕코딩"/>
              </a:rPr>
              <a:t>RESULT_OK</a:t>
            </a:r>
            <a:r>
              <a:rPr lang="en-US" altLang="ko-KR" sz="1200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){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switch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requestCode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) {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case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</a:t>
            </a:r>
            <a:r>
              <a:rPr lang="en-US" altLang="ko-KR" sz="1200" b="1" i="1" dirty="0">
                <a:solidFill>
                  <a:srgbClr val="0000C0"/>
                </a:solidFill>
                <a:latin typeface="나눔고딕코딩"/>
                <a:ea typeface="나눔고딕코딩"/>
              </a:rPr>
              <a:t>100</a:t>
            </a:r>
            <a:r>
              <a:rPr lang="en-US" altLang="ko-KR" sz="1200" b="1" i="1" dirty="0">
                <a:solidFill>
                  <a:srgbClr val="000000"/>
                </a:solidFill>
                <a:latin typeface="나눔고딕코딩"/>
                <a:ea typeface="나눔고딕코딩"/>
              </a:rPr>
              <a:t>:</a:t>
            </a:r>
          </a:p>
          <a:p>
            <a:r>
              <a:rPr lang="sv-SE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   String </a:t>
            </a:r>
            <a:r>
              <a:rPr lang="sv-SE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temp = data.getExtras().getString(</a:t>
            </a:r>
            <a:r>
              <a:rPr lang="sv-SE" altLang="ko-KR" sz="1200" dirty="0">
                <a:solidFill>
                  <a:srgbClr val="2A00FF"/>
                </a:solidFill>
                <a:latin typeface="나눔고딕코딩"/>
                <a:ea typeface="나눔고딕코딩"/>
              </a:rPr>
              <a:t>"RESULT"</a:t>
            </a:r>
            <a:r>
              <a:rPr lang="sv-SE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);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나눔고딕코딩"/>
                <a:ea typeface="나눔고딕코딩"/>
              </a:rPr>
              <a:t>         break</a:t>
            </a:r>
            <a:r>
              <a:rPr lang="en-US" altLang="ko-KR" sz="1200" b="1" dirty="0">
                <a:solidFill>
                  <a:srgbClr val="000000"/>
                </a:solidFill>
                <a:latin typeface="나눔고딕코딩"/>
                <a:ea typeface="나눔고딕코딩"/>
              </a:rPr>
              <a:t>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   }</a:t>
            </a:r>
            <a:endParaRPr lang="en-US" altLang="ko-KR" sz="12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200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}</a:t>
            </a:r>
            <a:endParaRPr lang="en-US" altLang="ko-KR" sz="1200" dirty="0">
              <a:solidFill>
                <a:srgbClr val="000000"/>
              </a:solidFill>
              <a:latin typeface="나눔고딕코딩"/>
              <a:ea typeface="나눔고딕코딩"/>
            </a:endParaRPr>
          </a:p>
          <a:p>
            <a:r>
              <a:rPr lang="en-US" altLang="ko-KR" sz="1200" b="1" u="sng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   </a:t>
            </a:r>
            <a:r>
              <a:rPr lang="en-US" altLang="ko-KR" sz="1200" b="1" u="sng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super.onActivityResult</a:t>
            </a:r>
            <a:r>
              <a:rPr lang="en-US" altLang="ko-KR" sz="1200" b="1" u="sng" dirty="0" smtClean="0">
                <a:solidFill>
                  <a:srgbClr val="000000"/>
                </a:solidFill>
                <a:latin typeface="나눔고딕코딩"/>
                <a:ea typeface="나눔고딕코딩"/>
              </a:rPr>
              <a:t>(</a:t>
            </a:r>
            <a:r>
              <a:rPr lang="en-US" altLang="ko-KR" sz="1200" b="1" u="sng" dirty="0" err="1" smtClean="0">
                <a:solidFill>
                  <a:srgbClr val="000000"/>
                </a:solidFill>
                <a:latin typeface="나눔고딕코딩"/>
                <a:ea typeface="나눔고딕코딩"/>
              </a:rPr>
              <a:t>requestCode</a:t>
            </a:r>
            <a:r>
              <a:rPr lang="en-US" altLang="ko-KR" sz="1200" b="1" u="sng" dirty="0">
                <a:solidFill>
                  <a:srgbClr val="000000"/>
                </a:solidFill>
                <a:latin typeface="나눔고딕코딩"/>
                <a:ea typeface="나눔고딕코딩"/>
              </a:rPr>
              <a:t>, </a:t>
            </a:r>
            <a:r>
              <a:rPr lang="en-US" altLang="ko-KR" sz="1200" b="1" u="sng" dirty="0" err="1">
                <a:solidFill>
                  <a:srgbClr val="000000"/>
                </a:solidFill>
                <a:latin typeface="나눔고딕코딩"/>
                <a:ea typeface="나눔고딕코딩"/>
              </a:rPr>
              <a:t>resultCode</a:t>
            </a:r>
            <a:r>
              <a:rPr lang="en-US" altLang="ko-KR" sz="1200" b="1" u="sng" dirty="0">
                <a:solidFill>
                  <a:srgbClr val="000000"/>
                </a:solidFill>
                <a:latin typeface="나눔고딕코딩"/>
                <a:ea typeface="나눔고딕코딩"/>
              </a:rPr>
              <a:t>, data);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나눔고딕코딩"/>
                <a:ea typeface="나눔고딕코딩"/>
              </a:rPr>
              <a:t>}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775213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692696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* </a:t>
            </a:r>
            <a:r>
              <a:rPr lang="ko-KR" altLang="en-US" sz="1600" dirty="0" smtClean="0"/>
              <a:t>갤러리를 호출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사진을 선택 </a:t>
            </a:r>
            <a:r>
              <a:rPr lang="en-US" altLang="ko-KR" sz="1600" dirty="0" smtClean="0"/>
              <a:t>=&gt;</a:t>
            </a:r>
            <a:r>
              <a:rPr lang="ko-KR" altLang="en-US" sz="1600" dirty="0" smtClean="0"/>
              <a:t> 선택된 사진을 </a:t>
            </a:r>
            <a:r>
              <a:rPr lang="en-US" altLang="ko-KR" sz="1600" dirty="0" err="1" smtClean="0"/>
              <a:t>ImageView</a:t>
            </a:r>
            <a:r>
              <a:rPr lang="ko-KR" altLang="en-US" sz="1600" dirty="0" smtClean="0"/>
              <a:t>에 보여주기 </a:t>
            </a:r>
            <a:r>
              <a:rPr lang="en-US" altLang="ko-KR" sz="1600" dirty="0" smtClean="0"/>
              <a:t>: </a:t>
            </a:r>
          </a:p>
          <a:p>
            <a:r>
              <a:rPr lang="en-US" altLang="ko-KR" sz="1600" dirty="0" err="1" smtClean="0"/>
              <a:t>ExamActivity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생성</a:t>
            </a:r>
            <a:endParaRPr lang="en-US" altLang="ko-KR" sz="1600" dirty="0" smtClean="0"/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274" y="127025"/>
            <a:ext cx="5849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컴포넌트사이에</a:t>
            </a:r>
            <a:r>
              <a:rPr lang="ko-KR" altLang="en-US" sz="2400" b="1" dirty="0" smtClean="0"/>
              <a:t> 데이터 주고받기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실습</a:t>
            </a:r>
            <a:r>
              <a:rPr lang="en-US" altLang="ko-KR" sz="2400" b="1" dirty="0" smtClean="0"/>
              <a:t>1</a:t>
            </a:r>
            <a:endParaRPr lang="ko-KR" altLang="en-US" sz="2400" b="1" dirty="0"/>
          </a:p>
        </p:txBody>
      </p:sp>
      <p:sp>
        <p:nvSpPr>
          <p:cNvPr id="8" name="직사각형 7"/>
          <p:cNvSpPr/>
          <p:nvPr/>
        </p:nvSpPr>
        <p:spPr>
          <a:xfrm>
            <a:off x="434274" y="24928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호</a:t>
            </a:r>
            <a:r>
              <a:rPr lang="ko-KR" altLang="en-US" dirty="0"/>
              <a:t>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34274" y="321297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수</a:t>
            </a:r>
            <a:r>
              <a:rPr lang="ko-KR" altLang="en-US" dirty="0"/>
              <a:t>신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1205880" y="3037597"/>
            <a:ext cx="7758608" cy="36317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case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GET_GALLERY: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//Content Provider</a:t>
            </a:r>
            <a:r>
              <a:rPr kumimoji="1" 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를 이용해서 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MediaDB </a:t>
            </a:r>
            <a:r>
              <a:rPr kumimoji="1" 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사진 데이터의 실제 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path </a:t>
            </a:r>
            <a:r>
              <a:rPr kumimoji="1" 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가져오기</a:t>
            </a:r>
            <a:br>
              <a:rPr kumimoji="1" 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Uri selectedImage = data.getData();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Log.d(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"LDK"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selectedImage.toString());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//content://media/external/images/media/24143</a:t>
            </a:r>
            <a:b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String[] filePathColumn = { MediaStore.Images.Media.DATA }; 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</a:t>
            </a:r>
            <a:r>
              <a:rPr kumimoji="1" 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이미지화일의</a:t>
            </a:r>
            <a:r>
              <a:rPr kumimoji="1" 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실제 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path </a:t>
            </a:r>
            <a:r>
              <a:rPr kumimoji="1" lang="ko-KR" sz="10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컬럼</a:t>
            </a:r>
            <a:r>
              <a:rPr kumimoji="1" 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Cursor cursor = getContentResolver().query(selectedImage,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filePathColumn,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null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null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null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cursor.moveToFirst();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int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columnIndex = cursor.getColumnIndex(filePathColumn[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0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]);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if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(columnIndex &lt;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0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 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 no column index</a:t>
            </a:r>
            <a:b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return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 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 DO YOUR ERROR HANDLING</a:t>
            </a:r>
            <a:b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/>
            </a:r>
            <a:b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String picturePath = cursor.getString(columnIndex);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Log.d(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"LDK"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"file path:"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+ picturePath);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</a:t>
            </a:r>
            <a:r>
              <a:rPr kumimoji="1" 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실제 경로에 접근해서 사진데이터를 가져와서 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imageView</a:t>
            </a:r>
            <a:r>
              <a:rPr kumimoji="1" 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에 뿌리기</a:t>
            </a:r>
            <a:br>
              <a:rPr kumimoji="1" 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mBitmap = BitmapFactory.decodeFile(picturePath);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imgPicture.setImageBitmap(mBitmap);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break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endParaRPr kumimoji="1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259632" y="1412776"/>
            <a:ext cx="6439264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btnCall1.setOnClickListener(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View.OnClickListener() {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@Override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public void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onClick(View v) {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</a:t>
            </a:r>
            <a:r>
              <a:rPr kumimoji="1" lang="ko-KR" alt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 1. 1) </a:t>
            </a:r>
            <a:r>
              <a:rPr kumimoji="1" 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갤러리 호출</a:t>
            </a:r>
            <a:br>
              <a:rPr kumimoji="1" 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sz="10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Intent intent = </a:t>
            </a:r>
            <a:r>
              <a:rPr kumimoji="1" lang="ko-KR" altLang="ko-KR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Intent();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intent.setAction(Intent.ACTION_PICK);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intent.setData(android.provider.MediaStore.Images.Media.EXTERNAL_CONTENT_URI);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startActivityForResult(intent, GET_GALLERY);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}</a:t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});</a:t>
            </a:r>
            <a:endParaRPr kumimoji="1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434274" y="2996952"/>
            <a:ext cx="795415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0193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620688"/>
            <a:ext cx="8389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* </a:t>
            </a:r>
            <a:r>
              <a:rPr lang="ko-KR" altLang="en-US" sz="1600" dirty="0" smtClean="0"/>
              <a:t>카메라를 호출하여 카메라를 찍으면 찍혀진 사진을 </a:t>
            </a:r>
            <a:r>
              <a:rPr lang="en-US" altLang="ko-KR" sz="1600" dirty="0" smtClean="0"/>
              <a:t>crop</a:t>
            </a:r>
            <a:r>
              <a:rPr lang="ko-KR" altLang="en-US" sz="1600" dirty="0" smtClean="0"/>
              <a:t>하여 </a:t>
            </a:r>
            <a:r>
              <a:rPr lang="en-US" altLang="ko-KR" sz="1600" dirty="0" err="1" smtClean="0"/>
              <a:t>ImageView</a:t>
            </a:r>
            <a:r>
              <a:rPr lang="ko-KR" altLang="en-US" sz="1600" dirty="0" smtClean="0"/>
              <a:t>에 보여주기</a:t>
            </a:r>
            <a:endParaRPr lang="en-US" altLang="ko-KR" sz="1600" dirty="0" smtClean="0"/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274" y="127025"/>
            <a:ext cx="5849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컴포넌트사이에</a:t>
            </a:r>
            <a:r>
              <a:rPr lang="ko-KR" altLang="en-US" sz="2400" b="1" dirty="0" smtClean="0"/>
              <a:t> 데이터 주고받기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실습</a:t>
            </a:r>
            <a:r>
              <a:rPr lang="en-US" altLang="ko-KR" sz="2400" b="1" dirty="0" smtClean="0"/>
              <a:t>2</a:t>
            </a:r>
            <a:endParaRPr lang="ko-KR" altLang="en-US" sz="2400" b="1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190271" y="980728"/>
            <a:ext cx="7198153" cy="323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btnCall2.setOnClickListener(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View.OnClickListener()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@Override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public void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onClick(View v)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</a:t>
            </a:r>
            <a:r>
              <a:rPr kumimoji="1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 </a:t>
            </a:r>
            <a:r>
              <a:rPr kumimoji="1" 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카메라 호출</a:t>
            </a:r>
            <a:br>
              <a:rPr kumimoji="1" 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Intent intent =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Intent();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intent.setAction(MediaStore.ACTION_IMAGE_CAPTURE);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intent.putExtra(MediaStore.EXTRA_OUTPUT, Uri.fromFile(getTempFile()));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intent.putExtra(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"crop"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"true"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intent.putExtra(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"outputX"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600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intent.putExtra(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"outputY"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600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intent.putExtra(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"aspectX"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1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intent.putExtra(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"aspectY"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1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//intent.putExtra("scale", true);</a:t>
            </a:r>
            <a:br>
              <a:rPr kumimoji="1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intent.putExtra(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"outputFormat"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Bitmap.CompressFormat.JPEG.toString());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startActivityForResult(intent, GET_CAMERA);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}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});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187624" y="4077072"/>
            <a:ext cx="7668344" cy="1754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private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File getTempFile()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File f =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File(Environment.getExternalStorageDirectory(),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"temp.jpg"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try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f.createNewFile();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}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catch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(IOException e) {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e.printStackTrace();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}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return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f;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}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115616" y="5805264"/>
            <a:ext cx="7128792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case 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GET_CAMERA: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Bitmap bitmap2 = BitmapFactory.decodeFile(getTempFile().getAbsolutePath());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imgPicture.setImageBitmap(bitmap2);</a:t>
            </a:r>
            <a:b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break</a:t>
            </a:r>
            <a:r>
              <a:rPr kumimoji="1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6" y="117816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호</a:t>
            </a:r>
            <a:r>
              <a:rPr lang="ko-KR" altLang="en-US" dirty="0"/>
              <a:t>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23527" y="589986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수</a:t>
            </a:r>
            <a:r>
              <a:rPr lang="ko-KR" altLang="en-US" dirty="0"/>
              <a:t>신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323527" y="5831398"/>
            <a:ext cx="82089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145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692696"/>
            <a:ext cx="8389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* </a:t>
            </a:r>
            <a:r>
              <a:rPr lang="ko-KR" altLang="en-US" sz="1600" dirty="0"/>
              <a:t>주소록에서 </a:t>
            </a:r>
            <a:r>
              <a:rPr lang="ko-KR" altLang="en-US" sz="1600" dirty="0" smtClean="0"/>
              <a:t>이름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전화번호  </a:t>
            </a:r>
            <a:r>
              <a:rPr lang="ko-KR" altLang="en-US" sz="1600" dirty="0"/>
              <a:t>얻어오기</a:t>
            </a:r>
            <a:endParaRPr lang="en-US" altLang="ko-KR" sz="1600" dirty="0" smtClean="0"/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274" y="127025"/>
            <a:ext cx="5849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/>
              <a:t>컴포넌트사이에</a:t>
            </a:r>
            <a:r>
              <a:rPr lang="ko-KR" altLang="en-US" sz="2400" b="1" dirty="0" smtClean="0"/>
              <a:t> 데이터 주고받기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실습</a:t>
            </a:r>
            <a:r>
              <a:rPr lang="en-US" altLang="ko-KR" sz="2400" b="1" dirty="0" smtClean="0"/>
              <a:t>3</a:t>
            </a:r>
            <a:endParaRPr lang="ko-KR" altLang="en-US" sz="2400" b="1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475656" y="1571888"/>
            <a:ext cx="6516216" cy="178510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btnCall3.setOnClickListener(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View.OnClickListener() {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@Override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public void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onClick(View v) {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</a:t>
            </a:r>
            <a: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 </a:t>
            </a:r>
            <a: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주소록 호출</a:t>
            </a:r>
            <a:b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Intent intent =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Intent();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intent.setAction(Intent.ACTION_PICK);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intent.setData(ContactsContract.Contacts.CONTENT_URI);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startActivityForResult(intent, GET_CONTACT);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}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});</a:t>
            </a:r>
            <a:endParaRPr kumimoji="1" lang="ko-KR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403648" y="3432770"/>
            <a:ext cx="5076056" cy="3308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case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GET_CONTACT: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ContentResolver cr = getContentResolver();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Cursor phoneCur = cr.query( 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data.getData(), 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new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String[]{ContactsContract.CommonDataKinds.Phone.NUMBER, 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       ContactsContract.CommonDataKinds.Phone.DISPLAY_NAME},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null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null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, 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null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 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while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(phoneCur.moveToNext()) { 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String phone = phoneCur.getString(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0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 </a:t>
            </a:r>
            <a: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</a:t>
            </a:r>
            <a: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전화번호</a:t>
            </a:r>
            <a:b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String name = phoneCur.getString(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1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); </a:t>
            </a:r>
            <a:r>
              <a:rPr kumimoji="1" lang="ko-KR" alt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//</a:t>
            </a:r>
            <a: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이름</a:t>
            </a:r>
            <a:b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tvDisplay.setText(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"phone:" 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+ phone);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    tvDisplay.append(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" name:"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+ name);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} 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    phoneCur.close();</a:t>
            </a:r>
            <a:b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</a:b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   </a:t>
            </a:r>
            <a:r>
              <a:rPr kumimoji="1" lang="ko-KR" altLang="ko-KR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break</a:t>
            </a:r>
            <a:r>
              <a:rPr kumimoji="1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나눔고딕코딩" pitchFamily="49" charset="-127"/>
                <a:ea typeface="나눔고딕코딩" pitchFamily="49" charset="-127"/>
                <a:cs typeface="굴림" pitchFamily="50" charset="-127"/>
              </a:rPr>
              <a:t>;</a:t>
            </a:r>
            <a:endParaRPr kumimoji="1" lang="ko-KR" altLang="ko-K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87624" y="1156682"/>
            <a:ext cx="53367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    &lt;</a:t>
            </a:r>
            <a:r>
              <a:rPr lang="en-US" altLang="ko-KR" sz="1000" dirty="0"/>
              <a:t>uses-permission </a:t>
            </a:r>
            <a:r>
              <a:rPr lang="en-US" altLang="ko-KR" sz="1000" dirty="0" err="1"/>
              <a:t>android:name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android.permission.READ_EXTERNAL_STORAGE</a:t>
            </a:r>
            <a:r>
              <a:rPr lang="en-US" altLang="ko-KR" sz="1000" dirty="0"/>
              <a:t>" /&gt;</a:t>
            </a:r>
          </a:p>
          <a:p>
            <a:r>
              <a:rPr lang="en-US" altLang="ko-KR" sz="1000" dirty="0"/>
              <a:t>    &lt;uses-permission </a:t>
            </a:r>
            <a:r>
              <a:rPr lang="en-US" altLang="ko-KR" sz="1000" dirty="0" err="1"/>
              <a:t>android:name</a:t>
            </a:r>
            <a:r>
              <a:rPr lang="en-US" altLang="ko-KR" sz="1000" dirty="0"/>
              <a:t>="</a:t>
            </a:r>
            <a:r>
              <a:rPr lang="en-US" altLang="ko-KR" sz="1000" dirty="0" err="1"/>
              <a:t>android.permission.READ_CONTACTS</a:t>
            </a:r>
            <a:r>
              <a:rPr lang="en-US" altLang="ko-KR" sz="1000" dirty="0"/>
              <a:t>" /&gt;</a:t>
            </a:r>
            <a:endParaRPr lang="ko-KR" altLang="en-US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434274" y="363573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수</a:t>
            </a:r>
            <a:r>
              <a:rPr lang="ko-KR" altLang="en-US" dirty="0"/>
              <a:t>신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323526" y="3429000"/>
            <a:ext cx="82089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03404" y="1571888"/>
            <a:ext cx="82089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34331" y="285293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호</a:t>
            </a:r>
            <a:r>
              <a:rPr lang="ko-KR" altLang="en-US" dirty="0"/>
              <a:t>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95536" y="118746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/>
              <a:t>권한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08553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06859"/>
            <a:ext cx="3087486" cy="17125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230660"/>
            <a:ext cx="3945018" cy="18226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576" y="837527"/>
            <a:ext cx="298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err="1" smtClean="0"/>
              <a:t>다른앱의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접근 불가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5619" y="819377"/>
            <a:ext cx="357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CP</a:t>
            </a:r>
            <a:r>
              <a:rPr lang="ko-KR" altLang="en-US" dirty="0" smtClean="0"/>
              <a:t>를 통해 </a:t>
            </a:r>
            <a:r>
              <a:rPr lang="ko-KR" altLang="en-US" dirty="0" err="1" smtClean="0"/>
              <a:t>다른앱의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접근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4274" y="127025"/>
            <a:ext cx="2696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Content Provider</a:t>
            </a:r>
            <a:endParaRPr lang="ko-KR" alt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959131" y="2996952"/>
            <a:ext cx="21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예</a:t>
            </a:r>
            <a:r>
              <a:rPr lang="en-US" altLang="ko-KR" sz="1400" dirty="0" smtClean="0"/>
              <a:t>) </a:t>
            </a:r>
            <a:r>
              <a:rPr lang="en-US" altLang="ko-KR" sz="1400" dirty="0" err="1" smtClean="0"/>
              <a:t>ContactDB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MediaDB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251520" y="3933056"/>
            <a:ext cx="830272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* CP</a:t>
            </a:r>
            <a:r>
              <a:rPr lang="ko-KR" altLang="en-US" sz="1600" dirty="0" smtClean="0"/>
              <a:t>를 통해 </a:t>
            </a:r>
            <a:r>
              <a:rPr lang="ko-KR" altLang="en-US" sz="1600" dirty="0" err="1" smtClean="0"/>
              <a:t>다른앱의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를 </a:t>
            </a:r>
            <a:r>
              <a:rPr lang="en-US" altLang="ko-KR" sz="1600" dirty="0" smtClean="0"/>
              <a:t>Query</a:t>
            </a:r>
            <a:r>
              <a:rPr lang="ko-KR" altLang="en-US" sz="1600" dirty="0" smtClean="0"/>
              <a:t>하는 순서</a:t>
            </a: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err="1" smtClean="0"/>
              <a:t>ContentResolver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인스턴스</a:t>
            </a:r>
            <a:r>
              <a:rPr lang="ko-KR" altLang="en-US" sz="1600" dirty="0" smtClean="0"/>
              <a:t> 생성</a:t>
            </a: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err="1" smtClean="0"/>
              <a:t>ContentResolver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Query </a:t>
            </a:r>
            <a:r>
              <a:rPr lang="ko-KR" altLang="en-US" sz="1600" dirty="0" err="1" smtClean="0"/>
              <a:t>메서드</a:t>
            </a:r>
            <a:r>
              <a:rPr lang="ko-KR" altLang="en-US" sz="1600" dirty="0" smtClean="0"/>
              <a:t> 실행 </a:t>
            </a:r>
            <a:endParaRPr lang="en-US" altLang="ko-KR" sz="1600" dirty="0" smtClean="0"/>
          </a:p>
          <a:p>
            <a:r>
              <a:rPr lang="en-US" altLang="ko-KR" sz="1200" dirty="0"/>
              <a:t>    </a:t>
            </a:r>
            <a:r>
              <a:rPr lang="en-US" altLang="ko-KR" sz="1200" dirty="0" smtClean="0"/>
              <a:t>  </a:t>
            </a:r>
            <a:r>
              <a:rPr lang="en-US" altLang="ko-KR" sz="1400" b="1" dirty="0" smtClean="0"/>
              <a:t>query(Uri </a:t>
            </a:r>
            <a:r>
              <a:rPr lang="en-US" altLang="ko-KR" sz="1400" b="1" dirty="0" err="1"/>
              <a:t>uri</a:t>
            </a:r>
            <a:r>
              <a:rPr lang="en-US" altLang="ko-KR" sz="1400" b="1" dirty="0"/>
              <a:t>, String[] projection, String selection, String[] </a:t>
            </a:r>
            <a:r>
              <a:rPr lang="en-US" altLang="ko-KR" sz="1400" b="1" dirty="0" err="1"/>
              <a:t>selectionArgs</a:t>
            </a:r>
            <a:r>
              <a:rPr lang="en-US" altLang="ko-KR" sz="1400" b="1" dirty="0"/>
              <a:t>, String </a:t>
            </a:r>
            <a:r>
              <a:rPr lang="en-US" altLang="ko-KR" sz="1400" b="1" dirty="0" err="1"/>
              <a:t>sortOrder</a:t>
            </a:r>
            <a:r>
              <a:rPr lang="en-US" altLang="ko-KR" sz="1400" b="1" dirty="0" smtClean="0"/>
              <a:t>);</a:t>
            </a:r>
          </a:p>
          <a:p>
            <a:r>
              <a:rPr lang="en-US" altLang="ko-KR" sz="1400" b="1" dirty="0"/>
              <a:t> </a:t>
            </a:r>
            <a:r>
              <a:rPr lang="en-US" altLang="ko-KR" sz="1400" b="1" dirty="0" smtClean="0"/>
              <a:t>        </a:t>
            </a:r>
            <a:r>
              <a:rPr lang="en-US" altLang="ko-KR" sz="1400" b="1" dirty="0" err="1" smtClean="0"/>
              <a:t>uri</a:t>
            </a:r>
            <a:r>
              <a:rPr lang="en-US" altLang="ko-KR" sz="1400" b="1" dirty="0" smtClean="0"/>
              <a:t> : table</a:t>
            </a:r>
            <a:r>
              <a:rPr lang="ko-KR" altLang="en-US" sz="1400" b="1" dirty="0" smtClean="0"/>
              <a:t>에 해당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         projection : </a:t>
            </a:r>
            <a:r>
              <a:rPr lang="ko-KR" altLang="en-US" sz="1400" b="1" dirty="0" err="1" smtClean="0"/>
              <a:t>쿼리하고자하는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column (null </a:t>
            </a:r>
            <a:r>
              <a:rPr lang="ko-KR" altLang="en-US" sz="1400" b="1" dirty="0" smtClean="0"/>
              <a:t>이면 모든 </a:t>
            </a:r>
            <a:r>
              <a:rPr lang="ko-KR" altLang="en-US" sz="1400" b="1" dirty="0" err="1" smtClean="0"/>
              <a:t>컬럼</a:t>
            </a:r>
            <a:r>
              <a:rPr lang="en-US" altLang="ko-KR" sz="1400" b="1" dirty="0" smtClean="0"/>
              <a:t>)</a:t>
            </a:r>
          </a:p>
          <a:p>
            <a:r>
              <a:rPr lang="en-US" altLang="ko-KR" sz="1400" b="1" dirty="0"/>
              <a:t> </a:t>
            </a:r>
            <a:r>
              <a:rPr lang="en-US" altLang="ko-KR" sz="1400" b="1" dirty="0" smtClean="0"/>
              <a:t>        selection, </a:t>
            </a:r>
            <a:r>
              <a:rPr lang="en-US" altLang="ko-KR" sz="1400" b="1" dirty="0" err="1" smtClean="0"/>
              <a:t>selectionArgs</a:t>
            </a:r>
            <a:r>
              <a:rPr lang="en-US" altLang="ko-KR" sz="1400" b="1" dirty="0" smtClean="0"/>
              <a:t> : where </a:t>
            </a:r>
            <a:r>
              <a:rPr lang="ko-KR" altLang="en-US" sz="1400" b="1" dirty="0" smtClean="0"/>
              <a:t>조건에 해당</a:t>
            </a:r>
            <a:endParaRPr lang="en-US" altLang="ko-KR" sz="1400" b="1" dirty="0" smtClean="0"/>
          </a:p>
          <a:p>
            <a:r>
              <a:rPr lang="en-US" altLang="ko-KR" sz="1400" b="1" dirty="0"/>
              <a:t> </a:t>
            </a:r>
            <a:r>
              <a:rPr lang="en-US" altLang="ko-KR" sz="1400" b="1" dirty="0" smtClean="0"/>
              <a:t>        </a:t>
            </a:r>
            <a:r>
              <a:rPr lang="en-US" altLang="ko-KR" sz="1400" b="1" dirty="0" err="1" smtClean="0"/>
              <a:t>sortOrder</a:t>
            </a:r>
            <a:r>
              <a:rPr lang="en-US" altLang="ko-KR" sz="1400" b="1" dirty="0" smtClean="0"/>
              <a:t> : </a:t>
            </a:r>
            <a:r>
              <a:rPr lang="en-US" altLang="ko-KR" sz="1400" b="1" dirty="0" err="1" smtClean="0"/>
              <a:t>orderBy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절에 해당</a:t>
            </a:r>
            <a:endParaRPr lang="en-US" altLang="ko-KR" sz="1400" b="1" dirty="0" smtClean="0"/>
          </a:p>
          <a:p>
            <a:r>
              <a:rPr lang="en-US" altLang="ko-KR" sz="1600" dirty="0" smtClean="0"/>
              <a:t>3</a:t>
            </a:r>
            <a:r>
              <a:rPr lang="en-US" altLang="ko-KR" sz="1600" dirty="0"/>
              <a:t>) =&gt; Cursor</a:t>
            </a:r>
            <a:r>
              <a:rPr lang="ko-KR" altLang="en-US" sz="1600" dirty="0" smtClean="0"/>
              <a:t>에 데이터 저장</a:t>
            </a:r>
            <a:endParaRPr lang="en-US" altLang="ko-KR" sz="1600" dirty="0" smtClean="0"/>
          </a:p>
          <a:p>
            <a:r>
              <a:rPr lang="en-US" altLang="ko-KR" sz="1600" dirty="0" smtClean="0"/>
              <a:t>4) Cursor</a:t>
            </a:r>
            <a:r>
              <a:rPr lang="ko-KR" altLang="en-US" sz="1600" dirty="0" smtClean="0"/>
              <a:t>에서 데이터 꺼내기 </a:t>
            </a:r>
            <a:r>
              <a:rPr lang="en-US" altLang="ko-KR" sz="1600" dirty="0" smtClean="0"/>
              <a:t>(Cursor</a:t>
            </a:r>
            <a:r>
              <a:rPr lang="ko-KR" altLang="en-US" sz="1600" dirty="0" smtClean="0"/>
              <a:t>는 컬렉션에 해당</a:t>
            </a:r>
            <a:r>
              <a:rPr lang="en-US" altLang="ko-KR" sz="1600" dirty="0" smtClean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1560" y="3259033"/>
            <a:ext cx="355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Uri : Content://Authority/Path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67692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7148981" y="188580"/>
            <a:ext cx="846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주차</a:t>
            </a:r>
            <a:endParaRPr kumimoji="0"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4274" y="127025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Media DB</a:t>
            </a:r>
            <a:endParaRPr lang="ko-KR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492896"/>
            <a:ext cx="83432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* </a:t>
            </a:r>
            <a:r>
              <a:rPr lang="ko-KR" altLang="en-US" sz="1600" dirty="0" smtClean="0"/>
              <a:t>갤러리에서 선택한 이미지 가져오는 프로세스</a:t>
            </a:r>
            <a:endParaRPr lang="en-US" altLang="ko-KR" sz="1600" dirty="0" smtClean="0"/>
          </a:p>
          <a:p>
            <a:pPr marL="342900" indent="-342900">
              <a:buAutoNum type="arabicParenR"/>
            </a:pPr>
            <a:r>
              <a:rPr lang="en-US" altLang="ko-KR" sz="1600" dirty="0" err="1" smtClean="0"/>
              <a:t>onActivityResult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Intent</a:t>
            </a:r>
            <a:r>
              <a:rPr lang="ko-KR" altLang="en-US" sz="1600" dirty="0" smtClean="0"/>
              <a:t>에서 선택된 이미지의 </a:t>
            </a:r>
            <a:r>
              <a:rPr lang="en-US" altLang="ko-KR" sz="1600" dirty="0" smtClean="0"/>
              <a:t>Uri</a:t>
            </a:r>
            <a:r>
              <a:rPr lang="ko-KR" altLang="en-US" sz="1600" dirty="0" smtClean="0"/>
              <a:t>를 가져온다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r>
              <a:rPr lang="en-US" altLang="ko-KR" sz="1600" dirty="0" smtClean="0"/>
              <a:t>Uri</a:t>
            </a:r>
            <a:r>
              <a:rPr lang="ko-KR" altLang="en-US" sz="1600" dirty="0" smtClean="0"/>
              <a:t>로 </a:t>
            </a:r>
            <a:r>
              <a:rPr lang="en-US" altLang="ko-KR" sz="1600" dirty="0" smtClean="0"/>
              <a:t>CP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query </a:t>
            </a:r>
            <a:r>
              <a:rPr lang="ko-KR" altLang="en-US" sz="1600" dirty="0" err="1" smtClean="0"/>
              <a:t>메서드로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쿼리하되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select </a:t>
            </a:r>
            <a:r>
              <a:rPr lang="ko-KR" altLang="en-US" sz="1600" dirty="0" smtClean="0"/>
              <a:t>해서 </a:t>
            </a:r>
            <a:r>
              <a:rPr lang="ko-KR" altLang="en-US" sz="1600" dirty="0" err="1" smtClean="0"/>
              <a:t>얻고자하는것은</a:t>
            </a:r>
            <a:r>
              <a:rPr lang="ko-KR" altLang="en-US" sz="1600" dirty="0" smtClean="0"/>
              <a:t> 이미지의 </a:t>
            </a:r>
            <a:r>
              <a:rPr lang="ko-KR" altLang="en-US" sz="1600" dirty="0" err="1" smtClean="0"/>
              <a:t>화일경로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arenR"/>
            </a:pPr>
            <a:r>
              <a:rPr lang="ko-KR" altLang="en-US" sz="1600" dirty="0" smtClean="0"/>
              <a:t>이미지 </a:t>
            </a:r>
            <a:r>
              <a:rPr lang="ko-KR" altLang="en-US" sz="1600" dirty="0" err="1" smtClean="0"/>
              <a:t>화일경로를</a:t>
            </a:r>
            <a:r>
              <a:rPr lang="ko-KR" altLang="en-US" sz="1600" dirty="0" smtClean="0"/>
              <a:t> 얻어오면 </a:t>
            </a:r>
            <a:r>
              <a:rPr lang="en-US" altLang="ko-KR" sz="1600" dirty="0" smtClean="0"/>
              <a:t>bitmap</a:t>
            </a:r>
            <a:r>
              <a:rPr lang="ko-KR" altLang="en-US" sz="1600" dirty="0" smtClean="0"/>
              <a:t>으로 가져와서 </a:t>
            </a:r>
            <a:r>
              <a:rPr lang="en-US" altLang="ko-KR" sz="1600" dirty="0" err="1" smtClean="0"/>
              <a:t>ImageView</a:t>
            </a:r>
            <a:r>
              <a:rPr lang="ko-KR" altLang="en-US" sz="1600" dirty="0" smtClean="0"/>
              <a:t>에 뿌린다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1120388"/>
            <a:ext cx="5501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* </a:t>
            </a:r>
            <a:r>
              <a:rPr lang="en-US" altLang="ko-KR" sz="1600" dirty="0" err="1" smtClean="0"/>
              <a:t>MediaDB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참고자료</a:t>
            </a:r>
            <a:endParaRPr lang="en-US" altLang="ko-KR" sz="1600" dirty="0" smtClean="0"/>
          </a:p>
          <a:p>
            <a:r>
              <a:rPr lang="en-US" altLang="ko-KR" sz="1600" dirty="0" smtClean="0">
                <a:hlinkClick r:id="rId2"/>
              </a:rPr>
              <a:t>http</a:t>
            </a:r>
            <a:r>
              <a:rPr lang="en-US" altLang="ko-KR" sz="1600" dirty="0">
                <a:hlinkClick r:id="rId2"/>
              </a:rPr>
              <a:t>://</a:t>
            </a:r>
            <a:r>
              <a:rPr lang="en-US" altLang="ko-KR" sz="1600" dirty="0" smtClean="0">
                <a:hlinkClick r:id="rId2"/>
              </a:rPr>
              <a:t>www.winapi.co.kr/android/annex/18-3.htm</a:t>
            </a:r>
            <a:endParaRPr lang="en-US" altLang="ko-KR" sz="1600" dirty="0" smtClean="0"/>
          </a:p>
          <a:p>
            <a:r>
              <a:rPr lang="en-US" altLang="ko-KR" sz="1600" dirty="0"/>
              <a:t>http://itreading.tumblr.com/post/68670441463/media-db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165724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52045</TotalTime>
  <Words>12694</Words>
  <Application>Microsoft Office PowerPoint</Application>
  <PresentationFormat>화면 슬라이드 쇼(4:3)</PresentationFormat>
  <Paragraphs>3060</Paragraphs>
  <Slides>196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196</vt:i4>
      </vt:variant>
    </vt:vector>
  </HeadingPairs>
  <TitlesOfParts>
    <vt:vector size="19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leesott</dc:creator>
  <cp:lastModifiedBy>eastflag</cp:lastModifiedBy>
  <cp:revision>1363</cp:revision>
  <dcterms:created xsi:type="dcterms:W3CDTF">2011-12-31T07:02:13Z</dcterms:created>
  <dcterms:modified xsi:type="dcterms:W3CDTF">2016-05-06T03:48:42Z</dcterms:modified>
</cp:coreProperties>
</file>